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1"/>
  </p:notesMasterIdLst>
  <p:sldIdLst>
    <p:sldId id="256" r:id="rId3"/>
    <p:sldId id="287" r:id="rId4"/>
    <p:sldId id="830" r:id="rId5"/>
    <p:sldId id="823" r:id="rId6"/>
    <p:sldId id="279" r:id="rId7"/>
    <p:sldId id="276" r:id="rId8"/>
    <p:sldId id="758" r:id="rId9"/>
    <p:sldId id="824" r:id="rId10"/>
    <p:sldId id="826" r:id="rId11"/>
    <p:sldId id="259" r:id="rId12"/>
    <p:sldId id="828" r:id="rId13"/>
    <p:sldId id="838" r:id="rId14"/>
    <p:sldId id="829" r:id="rId15"/>
    <p:sldId id="822" r:id="rId16"/>
    <p:sldId id="775" r:id="rId17"/>
    <p:sldId id="327" r:id="rId18"/>
    <p:sldId id="772" r:id="rId19"/>
    <p:sldId id="840"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 Griffiths-Jones" initials="DG"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23"/>
    <a:srgbClr val="FFA200"/>
    <a:srgbClr val="FFB741"/>
    <a:srgbClr val="CBC7DB"/>
    <a:srgbClr val="F4C5AE"/>
    <a:srgbClr val="FFDFAB"/>
    <a:srgbClr val="F7C1C7"/>
    <a:srgbClr val="E1DF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87"/>
    <p:restoredTop sz="75646" autoAdjust="0"/>
  </p:normalViewPr>
  <p:slideViewPr>
    <p:cSldViewPr snapToGrid="0" snapToObjects="1">
      <p:cViewPr varScale="1">
        <p:scale>
          <a:sx n="127" d="100"/>
          <a:sy n="127" d="100"/>
        </p:scale>
        <p:origin x="1984" y="17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9D12FB-9969-419E-B165-6BD2A9CA8820}" type="datetimeFigureOut">
              <a:rPr lang="en-US" smtClean="0"/>
              <a:t>5/24/22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F6F958-58A3-4287-969B-7396431DFDBC}" type="slidenum">
              <a:rPr lang="en-US" smtClean="0"/>
              <a:t>‹#›</a:t>
            </a:fld>
            <a:endParaRPr lang="en-US"/>
          </a:p>
        </p:txBody>
      </p:sp>
    </p:spTree>
    <p:extLst>
      <p:ext uri="{BB962C8B-B14F-4D97-AF65-F5344CB8AC3E}">
        <p14:creationId xmlns:p14="http://schemas.microsoft.com/office/powerpoint/2010/main" val="154487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ortherncarealliancegde.nhs.uk/greater-manchester-digital-platform/about-u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a:t>Title:</a:t>
            </a:r>
          </a:p>
          <a:p>
            <a:pPr marL="0" indent="0">
              <a:buNone/>
            </a:pPr>
            <a:r>
              <a:rPr lang="en-GB" b="0" dirty="0"/>
              <a:t>App set-up and data flow</a:t>
            </a:r>
            <a:endParaRPr lang="en-GB" b="1" dirty="0"/>
          </a:p>
          <a:p>
            <a:pPr marL="0" indent="0">
              <a:buNone/>
            </a:pPr>
            <a:endParaRPr lang="en-GB" b="1" dirty="0"/>
          </a:p>
          <a:p>
            <a:pPr marL="0" indent="0">
              <a:buNone/>
            </a:pPr>
            <a:endParaRPr lang="en-GB" b="1" dirty="0"/>
          </a:p>
          <a:p>
            <a:pPr marL="0" indent="0">
              <a:buNone/>
            </a:pPr>
            <a:r>
              <a:rPr lang="en-GB" b="1" dirty="0"/>
              <a:t>Figure 1</a:t>
            </a:r>
            <a:r>
              <a:rPr lang="en-GB" b="0" dirty="0"/>
              <a:t>: Visual</a:t>
            </a:r>
            <a:r>
              <a:rPr lang="en-GB" b="0" baseline="0" dirty="0"/>
              <a:t> representation of the i</a:t>
            </a:r>
            <a:r>
              <a:rPr lang="en-GB" b="0" dirty="0"/>
              <a:t>nfrastructure</a:t>
            </a:r>
            <a:r>
              <a:rPr lang="en-GB" b="0" baseline="0" dirty="0"/>
              <a:t> we are currently </a:t>
            </a:r>
            <a:r>
              <a:rPr lang="en-GB" sz="1200" b="0" kern="1200" dirty="0">
                <a:solidFill>
                  <a:schemeClr val="tx1"/>
                </a:solidFill>
                <a:effectLst/>
                <a:latin typeface="+mn-lt"/>
                <a:ea typeface="+mn-ea"/>
                <a:cs typeface="+mn-cs"/>
              </a:rPr>
              <a:t>establishing and testing to facilitate deployment of the proof-of-concept of our intervention,</a:t>
            </a:r>
            <a:r>
              <a:rPr lang="en-GB" sz="1200" b="0" kern="1200" baseline="0" dirty="0">
                <a:solidFill>
                  <a:schemeClr val="tx1"/>
                </a:solidFill>
                <a:effectLst/>
                <a:latin typeface="+mn-lt"/>
                <a:ea typeface="+mn-ea"/>
                <a:cs typeface="+mn-cs"/>
              </a:rPr>
              <a:t> and subsequently </a:t>
            </a:r>
            <a:r>
              <a:rPr lang="en-GB" sz="1200" b="0" kern="1200" dirty="0">
                <a:solidFill>
                  <a:schemeClr val="tx1"/>
                </a:solidFill>
                <a:effectLst/>
                <a:latin typeface="+mn-lt"/>
                <a:ea typeface="+mn-ea"/>
                <a:cs typeface="+mn-cs"/>
              </a:rPr>
              <a:t>support its evaluation in a multi-site trial.</a:t>
            </a:r>
            <a:endParaRPr lang="en-GB" dirty="0"/>
          </a:p>
          <a:p>
            <a:pPr marL="228600" indent="-228600">
              <a:buAutoNum type="arabicParenBoth"/>
            </a:pPr>
            <a:r>
              <a:rPr lang="en-GB" dirty="0"/>
              <a:t>During</a:t>
            </a:r>
            <a:r>
              <a:rPr lang="en-GB" baseline="0" dirty="0"/>
              <a:t> a clinic consultation, the rheumatologist prescribes symptom tracking to patients [explain what this means; including download from app store]</a:t>
            </a:r>
            <a:r>
              <a:rPr lang="en-GB" dirty="0"/>
              <a:t>.</a:t>
            </a:r>
          </a:p>
          <a:p>
            <a:pPr marL="228600" indent="-228600">
              <a:buAutoNum type="arabicParenBoth"/>
            </a:pPr>
            <a:r>
              <a:rPr lang="en-GB" dirty="0"/>
              <a:t>User authentication</a:t>
            </a:r>
            <a:r>
              <a:rPr lang="en-GB" baseline="0" dirty="0"/>
              <a:t> using NHS Login functionality embedded within the identify and access management system that is p</a:t>
            </a:r>
            <a:r>
              <a:rPr lang="en-GB" dirty="0"/>
              <a:t>art of the </a:t>
            </a:r>
            <a:r>
              <a:rPr lang="en-GB" baseline="0" dirty="0"/>
              <a:t>Greater Manchester Digital Platform (</a:t>
            </a:r>
            <a:r>
              <a:rPr lang="en-GB" dirty="0">
                <a:hlinkClick r:id="rId3"/>
              </a:rPr>
              <a:t>https://www.northerncarealliancegde.nhs.uk/greater-manchester-digital-platform/about-us/</a:t>
            </a:r>
            <a:r>
              <a:rPr lang="en-GB" dirty="0"/>
              <a:t>)</a:t>
            </a:r>
          </a:p>
          <a:p>
            <a:pPr marL="228600" indent="-228600">
              <a:buAutoNum type="arabicParenBoth"/>
            </a:pPr>
            <a:r>
              <a:rPr lang="en-GB" dirty="0"/>
              <a:t>Consent</a:t>
            </a:r>
            <a:r>
              <a:rPr lang="en-GB" baseline="0" dirty="0"/>
              <a:t> stored alongside patient’s PGHD and transferred to a central repository within secure NHS environment using FHIR standards. The repository is also part of the GM digital platform.</a:t>
            </a:r>
            <a:endParaRPr lang="en-GB" dirty="0"/>
          </a:p>
          <a:p>
            <a:pPr marL="228600" indent="-228600">
              <a:buAutoNum type="arabicParenBoth"/>
            </a:pPr>
            <a:r>
              <a:rPr lang="en-GB" dirty="0"/>
              <a:t>For patients who consented,</a:t>
            </a:r>
            <a:r>
              <a:rPr lang="en-GB" baseline="0" dirty="0"/>
              <a:t> graphical summaries of symptom data become available via a web-based interface, which provides a view onto the repository</a:t>
            </a:r>
          </a:p>
          <a:p>
            <a:pPr marL="228600" indent="-228600">
              <a:buAutoNum type="arabicParenBoth"/>
            </a:pPr>
            <a:r>
              <a:rPr lang="en-GB" baseline="0" dirty="0"/>
              <a:t>The graphical summary is integrated into the Trust’s EHR system. This means that clinicians –once they selected the right patient in the EHR– can securely view the summary for that patient within the EHR without having to login again (i.e. single sign-on)</a:t>
            </a:r>
          </a:p>
        </p:txBody>
      </p:sp>
      <p:sp>
        <p:nvSpPr>
          <p:cNvPr id="4" name="Slide Number Placeholder 3"/>
          <p:cNvSpPr>
            <a:spLocks noGrp="1"/>
          </p:cNvSpPr>
          <p:nvPr>
            <p:ph type="sldNum" sz="quarter" idx="10"/>
          </p:nvPr>
        </p:nvSpPr>
        <p:spPr/>
        <p:txBody>
          <a:bodyPr/>
          <a:lstStyle/>
          <a:p>
            <a:fld id="{732ABDBF-AD8F-F14A-A530-482918DE6C9B}" type="slidenum">
              <a:rPr lang="en-GB" smtClean="0"/>
              <a:t>10</a:t>
            </a:fld>
            <a:endParaRPr lang="en-GB"/>
          </a:p>
        </p:txBody>
      </p:sp>
    </p:spTree>
    <p:extLst>
      <p:ext uri="{BB962C8B-B14F-4D97-AF65-F5344CB8AC3E}">
        <p14:creationId xmlns:p14="http://schemas.microsoft.com/office/powerpoint/2010/main" val="408950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a:t>
            </a:r>
          </a:p>
          <a:p>
            <a:r>
              <a:rPr lang="en-GB" dirty="0"/>
              <a:t>Pathway of participant recruitment, allocation of intervention and outcome assessment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1DA90-C68F-4BB3-993C-167D39925BD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521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A4C3BE-E08B-6D4E-9849-FD75795F72AC}" type="datetimeFigureOut">
              <a:rPr lang="en-US" smtClean="0">
                <a:solidFill>
                  <a:prstClr val="black">
                    <a:tint val="75000"/>
                  </a:prstClr>
                </a:solidFill>
                <a:latin typeface="Calibri"/>
              </a:rPr>
              <a:pPr/>
              <a:t>5/24/22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6924D7-3B7D-AA4B-B260-AB3B30FC18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1771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4C3BE-E08B-6D4E-9849-FD75795F72AC}" type="datetimeFigureOut">
              <a:rPr lang="en-US" smtClean="0">
                <a:solidFill>
                  <a:prstClr val="black">
                    <a:tint val="75000"/>
                  </a:prstClr>
                </a:solidFill>
                <a:latin typeface="Calibri"/>
              </a:rPr>
              <a:pPr/>
              <a:t>5/24/22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6924D7-3B7D-AA4B-B260-AB3B30FC18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5463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4C3BE-E08B-6D4E-9849-FD75795F72AC}" type="datetimeFigureOut">
              <a:rPr lang="en-US" smtClean="0">
                <a:solidFill>
                  <a:prstClr val="black">
                    <a:tint val="75000"/>
                  </a:prstClr>
                </a:solidFill>
                <a:latin typeface="Calibri"/>
              </a:rPr>
              <a:pPr/>
              <a:t>5/24/22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6924D7-3B7D-AA4B-B260-AB3B30FC18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0782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4DCF-88B2-3D4D-85F1-1F9C20AED274}"/>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E3622782-75AB-3042-911A-7BE827C8BE3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0AD9EEF-8D3E-8A49-8125-9B75D3A77C16}"/>
              </a:ext>
            </a:extLst>
          </p:cNvPr>
          <p:cNvSpPr>
            <a:spLocks noGrp="1"/>
          </p:cNvSpPr>
          <p:nvPr>
            <p:ph type="dt" sz="half" idx="10"/>
          </p:nvPr>
        </p:nvSpPr>
        <p:spPr/>
        <p:txBody>
          <a:bodyPr/>
          <a:lstStyle/>
          <a:p>
            <a:fld id="{4933D582-55D4-3147-80C0-F14F0A230B48}" type="datetimeFigureOut">
              <a:rPr lang="en-US" smtClean="0"/>
              <a:t>5/24/22</a:t>
            </a:fld>
            <a:endParaRPr lang="en-US"/>
          </a:p>
        </p:txBody>
      </p:sp>
      <p:sp>
        <p:nvSpPr>
          <p:cNvPr id="5" name="Footer Placeholder 4">
            <a:extLst>
              <a:ext uri="{FF2B5EF4-FFF2-40B4-BE49-F238E27FC236}">
                <a16:creationId xmlns:a16="http://schemas.microsoft.com/office/drawing/2014/main" id="{EAC35079-05B4-F042-82C2-4A6640935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A7C05-39BA-904A-9F75-0C9165B936AD}"/>
              </a:ext>
            </a:extLst>
          </p:cNvPr>
          <p:cNvSpPr>
            <a:spLocks noGrp="1"/>
          </p:cNvSpPr>
          <p:nvPr>
            <p:ph type="sldNum" sz="quarter" idx="12"/>
          </p:nvPr>
        </p:nvSpPr>
        <p:spPr/>
        <p:txBody>
          <a:bodyPr/>
          <a:lstStyle/>
          <a:p>
            <a:fld id="{0ED5BB5C-4A66-E045-94B9-5629C974D6F4}" type="slidenum">
              <a:rPr lang="en-US" smtClean="0"/>
              <a:t>‹#›</a:t>
            </a:fld>
            <a:endParaRPr lang="en-US"/>
          </a:p>
        </p:txBody>
      </p:sp>
    </p:spTree>
    <p:extLst>
      <p:ext uri="{BB962C8B-B14F-4D97-AF65-F5344CB8AC3E}">
        <p14:creationId xmlns:p14="http://schemas.microsoft.com/office/powerpoint/2010/main" val="2131915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801E-979D-AF45-9983-8376CBC7D1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E3D7096-3475-A645-BB19-1C9F952B26C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D2DCE6-64E1-D24D-AB13-492D62CBD478}"/>
              </a:ext>
            </a:extLst>
          </p:cNvPr>
          <p:cNvSpPr>
            <a:spLocks noGrp="1"/>
          </p:cNvSpPr>
          <p:nvPr>
            <p:ph type="dt" sz="half" idx="10"/>
          </p:nvPr>
        </p:nvSpPr>
        <p:spPr/>
        <p:txBody>
          <a:bodyPr/>
          <a:lstStyle/>
          <a:p>
            <a:fld id="{4933D582-55D4-3147-80C0-F14F0A230B48}" type="datetimeFigureOut">
              <a:rPr lang="en-US" smtClean="0"/>
              <a:t>5/24/22</a:t>
            </a:fld>
            <a:endParaRPr lang="en-US"/>
          </a:p>
        </p:txBody>
      </p:sp>
      <p:sp>
        <p:nvSpPr>
          <p:cNvPr id="5" name="Footer Placeholder 4">
            <a:extLst>
              <a:ext uri="{FF2B5EF4-FFF2-40B4-BE49-F238E27FC236}">
                <a16:creationId xmlns:a16="http://schemas.microsoft.com/office/drawing/2014/main" id="{976B419A-E073-A24F-BA0E-722FE3488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AEFC8-E876-CB47-9BE0-EF49EEDD8004}"/>
              </a:ext>
            </a:extLst>
          </p:cNvPr>
          <p:cNvSpPr>
            <a:spLocks noGrp="1"/>
          </p:cNvSpPr>
          <p:nvPr>
            <p:ph type="sldNum" sz="quarter" idx="12"/>
          </p:nvPr>
        </p:nvSpPr>
        <p:spPr/>
        <p:txBody>
          <a:bodyPr/>
          <a:lstStyle/>
          <a:p>
            <a:fld id="{0ED5BB5C-4A66-E045-94B9-5629C974D6F4}" type="slidenum">
              <a:rPr lang="en-US" smtClean="0"/>
              <a:t>‹#›</a:t>
            </a:fld>
            <a:endParaRPr lang="en-US"/>
          </a:p>
        </p:txBody>
      </p:sp>
    </p:spTree>
    <p:extLst>
      <p:ext uri="{BB962C8B-B14F-4D97-AF65-F5344CB8AC3E}">
        <p14:creationId xmlns:p14="http://schemas.microsoft.com/office/powerpoint/2010/main" val="359972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CA6A-3A94-414E-931F-C0D8401D349D}"/>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8385B48-F7C8-9147-80B4-833DD954069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DAE06AD-FD41-374E-B842-BBF5279121BA}"/>
              </a:ext>
            </a:extLst>
          </p:cNvPr>
          <p:cNvSpPr>
            <a:spLocks noGrp="1"/>
          </p:cNvSpPr>
          <p:nvPr>
            <p:ph type="dt" sz="half" idx="10"/>
          </p:nvPr>
        </p:nvSpPr>
        <p:spPr/>
        <p:txBody>
          <a:bodyPr/>
          <a:lstStyle/>
          <a:p>
            <a:fld id="{4933D582-55D4-3147-80C0-F14F0A230B48}" type="datetimeFigureOut">
              <a:rPr lang="en-US" smtClean="0"/>
              <a:t>5/24/22</a:t>
            </a:fld>
            <a:endParaRPr lang="en-US"/>
          </a:p>
        </p:txBody>
      </p:sp>
      <p:sp>
        <p:nvSpPr>
          <p:cNvPr id="5" name="Footer Placeholder 4">
            <a:extLst>
              <a:ext uri="{FF2B5EF4-FFF2-40B4-BE49-F238E27FC236}">
                <a16:creationId xmlns:a16="http://schemas.microsoft.com/office/drawing/2014/main" id="{7B56D488-8623-9647-A736-46735C904F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2444-847F-ED46-88AE-E1934BA08571}"/>
              </a:ext>
            </a:extLst>
          </p:cNvPr>
          <p:cNvSpPr>
            <a:spLocks noGrp="1"/>
          </p:cNvSpPr>
          <p:nvPr>
            <p:ph type="sldNum" sz="quarter" idx="12"/>
          </p:nvPr>
        </p:nvSpPr>
        <p:spPr/>
        <p:txBody>
          <a:bodyPr/>
          <a:lstStyle/>
          <a:p>
            <a:fld id="{0ED5BB5C-4A66-E045-94B9-5629C974D6F4}" type="slidenum">
              <a:rPr lang="en-US" smtClean="0"/>
              <a:t>‹#›</a:t>
            </a:fld>
            <a:endParaRPr lang="en-US"/>
          </a:p>
        </p:txBody>
      </p:sp>
    </p:spTree>
    <p:extLst>
      <p:ext uri="{BB962C8B-B14F-4D97-AF65-F5344CB8AC3E}">
        <p14:creationId xmlns:p14="http://schemas.microsoft.com/office/powerpoint/2010/main" val="3310438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3BEED-DA66-A641-ACD7-DEC682BC04D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DEBECAC-0C8A-3243-B374-62301FA06D62}"/>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9C52D53-074D-D747-93A3-021768CB1E49}"/>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561E319-626B-6844-98F3-7498DC211E98}"/>
              </a:ext>
            </a:extLst>
          </p:cNvPr>
          <p:cNvSpPr>
            <a:spLocks noGrp="1"/>
          </p:cNvSpPr>
          <p:nvPr>
            <p:ph type="dt" sz="half" idx="10"/>
          </p:nvPr>
        </p:nvSpPr>
        <p:spPr/>
        <p:txBody>
          <a:bodyPr/>
          <a:lstStyle/>
          <a:p>
            <a:fld id="{4933D582-55D4-3147-80C0-F14F0A230B48}" type="datetimeFigureOut">
              <a:rPr lang="en-US" smtClean="0"/>
              <a:t>5/24/22</a:t>
            </a:fld>
            <a:endParaRPr lang="en-US"/>
          </a:p>
        </p:txBody>
      </p:sp>
      <p:sp>
        <p:nvSpPr>
          <p:cNvPr id="6" name="Footer Placeholder 5">
            <a:extLst>
              <a:ext uri="{FF2B5EF4-FFF2-40B4-BE49-F238E27FC236}">
                <a16:creationId xmlns:a16="http://schemas.microsoft.com/office/drawing/2014/main" id="{EB390E41-FA40-E04B-920C-3072C5EAE7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BC1DD7-668C-1C4D-A51B-19A4F9EE9910}"/>
              </a:ext>
            </a:extLst>
          </p:cNvPr>
          <p:cNvSpPr>
            <a:spLocks noGrp="1"/>
          </p:cNvSpPr>
          <p:nvPr>
            <p:ph type="sldNum" sz="quarter" idx="12"/>
          </p:nvPr>
        </p:nvSpPr>
        <p:spPr/>
        <p:txBody>
          <a:bodyPr/>
          <a:lstStyle/>
          <a:p>
            <a:fld id="{0ED5BB5C-4A66-E045-94B9-5629C974D6F4}" type="slidenum">
              <a:rPr lang="en-US" smtClean="0"/>
              <a:t>‹#›</a:t>
            </a:fld>
            <a:endParaRPr lang="en-US"/>
          </a:p>
        </p:txBody>
      </p:sp>
    </p:spTree>
    <p:extLst>
      <p:ext uri="{BB962C8B-B14F-4D97-AF65-F5344CB8AC3E}">
        <p14:creationId xmlns:p14="http://schemas.microsoft.com/office/powerpoint/2010/main" val="2143069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CF89-9793-9A4A-8424-65CCDAF3534C}"/>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6C9DA0D-76E8-764E-BC5E-8E2B9638E74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809FB63-815E-0B4C-971D-A5B64D9EBFD5}"/>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17901AB-EEB5-B249-97CA-A894E868490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36BD4C2B-9342-D345-B30F-50ECEE71D507}"/>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18B416E-6CF2-1C4C-BF18-9542C5C4632B}"/>
              </a:ext>
            </a:extLst>
          </p:cNvPr>
          <p:cNvSpPr>
            <a:spLocks noGrp="1"/>
          </p:cNvSpPr>
          <p:nvPr>
            <p:ph type="dt" sz="half" idx="10"/>
          </p:nvPr>
        </p:nvSpPr>
        <p:spPr/>
        <p:txBody>
          <a:bodyPr/>
          <a:lstStyle/>
          <a:p>
            <a:fld id="{4933D582-55D4-3147-80C0-F14F0A230B48}" type="datetimeFigureOut">
              <a:rPr lang="en-US" smtClean="0"/>
              <a:t>5/24/22</a:t>
            </a:fld>
            <a:endParaRPr lang="en-US"/>
          </a:p>
        </p:txBody>
      </p:sp>
      <p:sp>
        <p:nvSpPr>
          <p:cNvPr id="8" name="Footer Placeholder 7">
            <a:extLst>
              <a:ext uri="{FF2B5EF4-FFF2-40B4-BE49-F238E27FC236}">
                <a16:creationId xmlns:a16="http://schemas.microsoft.com/office/drawing/2014/main" id="{BD64BF3C-4A5A-BB4F-BF0E-9203F2F857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B68638-9BB1-6E40-9450-B67CE3E00513}"/>
              </a:ext>
            </a:extLst>
          </p:cNvPr>
          <p:cNvSpPr>
            <a:spLocks noGrp="1"/>
          </p:cNvSpPr>
          <p:nvPr>
            <p:ph type="sldNum" sz="quarter" idx="12"/>
          </p:nvPr>
        </p:nvSpPr>
        <p:spPr/>
        <p:txBody>
          <a:bodyPr/>
          <a:lstStyle/>
          <a:p>
            <a:fld id="{0ED5BB5C-4A66-E045-94B9-5629C974D6F4}" type="slidenum">
              <a:rPr lang="en-US" smtClean="0"/>
              <a:t>‹#›</a:t>
            </a:fld>
            <a:endParaRPr lang="en-US"/>
          </a:p>
        </p:txBody>
      </p:sp>
    </p:spTree>
    <p:extLst>
      <p:ext uri="{BB962C8B-B14F-4D97-AF65-F5344CB8AC3E}">
        <p14:creationId xmlns:p14="http://schemas.microsoft.com/office/powerpoint/2010/main" val="197635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77025-E4D4-D64D-95FF-FAE31F1171A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7337422-951E-F240-A414-4D7D89855181}"/>
              </a:ext>
            </a:extLst>
          </p:cNvPr>
          <p:cNvSpPr>
            <a:spLocks noGrp="1"/>
          </p:cNvSpPr>
          <p:nvPr>
            <p:ph type="dt" sz="half" idx="10"/>
          </p:nvPr>
        </p:nvSpPr>
        <p:spPr/>
        <p:txBody>
          <a:bodyPr/>
          <a:lstStyle/>
          <a:p>
            <a:fld id="{4933D582-55D4-3147-80C0-F14F0A230B48}" type="datetimeFigureOut">
              <a:rPr lang="en-US" smtClean="0"/>
              <a:t>5/24/22</a:t>
            </a:fld>
            <a:endParaRPr lang="en-US"/>
          </a:p>
        </p:txBody>
      </p:sp>
      <p:sp>
        <p:nvSpPr>
          <p:cNvPr id="4" name="Footer Placeholder 3">
            <a:extLst>
              <a:ext uri="{FF2B5EF4-FFF2-40B4-BE49-F238E27FC236}">
                <a16:creationId xmlns:a16="http://schemas.microsoft.com/office/drawing/2014/main" id="{63CEF688-0906-8E46-BB05-1EFC1038E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64AFE6-A07E-EE47-BBBF-0E7A2E2C9222}"/>
              </a:ext>
            </a:extLst>
          </p:cNvPr>
          <p:cNvSpPr>
            <a:spLocks noGrp="1"/>
          </p:cNvSpPr>
          <p:nvPr>
            <p:ph type="sldNum" sz="quarter" idx="12"/>
          </p:nvPr>
        </p:nvSpPr>
        <p:spPr/>
        <p:txBody>
          <a:bodyPr/>
          <a:lstStyle/>
          <a:p>
            <a:fld id="{0ED5BB5C-4A66-E045-94B9-5629C974D6F4}" type="slidenum">
              <a:rPr lang="en-US" smtClean="0"/>
              <a:t>‹#›</a:t>
            </a:fld>
            <a:endParaRPr lang="en-US"/>
          </a:p>
        </p:txBody>
      </p:sp>
    </p:spTree>
    <p:extLst>
      <p:ext uri="{BB962C8B-B14F-4D97-AF65-F5344CB8AC3E}">
        <p14:creationId xmlns:p14="http://schemas.microsoft.com/office/powerpoint/2010/main" val="3400660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B71C36-FB64-4F47-9BC6-3A14E2BD9D8A}"/>
              </a:ext>
            </a:extLst>
          </p:cNvPr>
          <p:cNvSpPr>
            <a:spLocks noGrp="1"/>
          </p:cNvSpPr>
          <p:nvPr>
            <p:ph type="dt" sz="half" idx="10"/>
          </p:nvPr>
        </p:nvSpPr>
        <p:spPr/>
        <p:txBody>
          <a:bodyPr/>
          <a:lstStyle/>
          <a:p>
            <a:fld id="{4933D582-55D4-3147-80C0-F14F0A230B48}" type="datetimeFigureOut">
              <a:rPr lang="en-US" smtClean="0"/>
              <a:t>5/24/22</a:t>
            </a:fld>
            <a:endParaRPr lang="en-US"/>
          </a:p>
        </p:txBody>
      </p:sp>
      <p:sp>
        <p:nvSpPr>
          <p:cNvPr id="3" name="Footer Placeholder 2">
            <a:extLst>
              <a:ext uri="{FF2B5EF4-FFF2-40B4-BE49-F238E27FC236}">
                <a16:creationId xmlns:a16="http://schemas.microsoft.com/office/drawing/2014/main" id="{5E942B85-2794-5043-8965-11C0B39F02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3A7338-7F30-0842-9609-B7BE8EAB1E7F}"/>
              </a:ext>
            </a:extLst>
          </p:cNvPr>
          <p:cNvSpPr>
            <a:spLocks noGrp="1"/>
          </p:cNvSpPr>
          <p:nvPr>
            <p:ph type="sldNum" sz="quarter" idx="12"/>
          </p:nvPr>
        </p:nvSpPr>
        <p:spPr/>
        <p:txBody>
          <a:bodyPr/>
          <a:lstStyle/>
          <a:p>
            <a:fld id="{0ED5BB5C-4A66-E045-94B9-5629C974D6F4}" type="slidenum">
              <a:rPr lang="en-US" smtClean="0"/>
              <a:t>‹#›</a:t>
            </a:fld>
            <a:endParaRPr lang="en-US"/>
          </a:p>
        </p:txBody>
      </p:sp>
    </p:spTree>
    <p:extLst>
      <p:ext uri="{BB962C8B-B14F-4D97-AF65-F5344CB8AC3E}">
        <p14:creationId xmlns:p14="http://schemas.microsoft.com/office/powerpoint/2010/main" val="2825124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435D-BD7F-3644-8CAF-ED3342001D39}"/>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27524A4-3C73-ED43-8507-317E5B80046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96EFDB6-B14B-F847-842B-9B180F04336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209B1C5-EBCC-2443-B3B2-06681D1E129C}"/>
              </a:ext>
            </a:extLst>
          </p:cNvPr>
          <p:cNvSpPr>
            <a:spLocks noGrp="1"/>
          </p:cNvSpPr>
          <p:nvPr>
            <p:ph type="dt" sz="half" idx="10"/>
          </p:nvPr>
        </p:nvSpPr>
        <p:spPr/>
        <p:txBody>
          <a:bodyPr/>
          <a:lstStyle/>
          <a:p>
            <a:fld id="{4933D582-55D4-3147-80C0-F14F0A230B48}" type="datetimeFigureOut">
              <a:rPr lang="en-US" smtClean="0"/>
              <a:t>5/24/22</a:t>
            </a:fld>
            <a:endParaRPr lang="en-US"/>
          </a:p>
        </p:txBody>
      </p:sp>
      <p:sp>
        <p:nvSpPr>
          <p:cNvPr id="6" name="Footer Placeholder 5">
            <a:extLst>
              <a:ext uri="{FF2B5EF4-FFF2-40B4-BE49-F238E27FC236}">
                <a16:creationId xmlns:a16="http://schemas.microsoft.com/office/drawing/2014/main" id="{F46623B0-F42F-9949-868D-B8D5B6B756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8AB53-35FB-9742-86D0-7AA9404B4BA8}"/>
              </a:ext>
            </a:extLst>
          </p:cNvPr>
          <p:cNvSpPr>
            <a:spLocks noGrp="1"/>
          </p:cNvSpPr>
          <p:nvPr>
            <p:ph type="sldNum" sz="quarter" idx="12"/>
          </p:nvPr>
        </p:nvSpPr>
        <p:spPr/>
        <p:txBody>
          <a:bodyPr/>
          <a:lstStyle/>
          <a:p>
            <a:fld id="{0ED5BB5C-4A66-E045-94B9-5629C974D6F4}" type="slidenum">
              <a:rPr lang="en-US" smtClean="0"/>
              <a:t>‹#›</a:t>
            </a:fld>
            <a:endParaRPr lang="en-US"/>
          </a:p>
        </p:txBody>
      </p:sp>
    </p:spTree>
    <p:extLst>
      <p:ext uri="{BB962C8B-B14F-4D97-AF65-F5344CB8AC3E}">
        <p14:creationId xmlns:p14="http://schemas.microsoft.com/office/powerpoint/2010/main" val="164391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4C3BE-E08B-6D4E-9849-FD75795F72AC}" type="datetimeFigureOut">
              <a:rPr lang="en-US" smtClean="0">
                <a:solidFill>
                  <a:prstClr val="black">
                    <a:tint val="75000"/>
                  </a:prstClr>
                </a:solidFill>
                <a:latin typeface="Calibri"/>
              </a:rPr>
              <a:pPr/>
              <a:t>5/24/22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6924D7-3B7D-AA4B-B260-AB3B30FC18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0749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D430-A387-384A-B380-660CE44D3957}"/>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043E9B0-53EA-0A40-B9DF-9251C893D74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11F61F8-C581-4240-8B4C-F0CB0828324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348CFA18-861A-9748-A1E9-D3080094A219}"/>
              </a:ext>
            </a:extLst>
          </p:cNvPr>
          <p:cNvSpPr>
            <a:spLocks noGrp="1"/>
          </p:cNvSpPr>
          <p:nvPr>
            <p:ph type="dt" sz="half" idx="10"/>
          </p:nvPr>
        </p:nvSpPr>
        <p:spPr/>
        <p:txBody>
          <a:bodyPr/>
          <a:lstStyle/>
          <a:p>
            <a:fld id="{4933D582-55D4-3147-80C0-F14F0A230B48}" type="datetimeFigureOut">
              <a:rPr lang="en-US" smtClean="0"/>
              <a:t>5/24/22</a:t>
            </a:fld>
            <a:endParaRPr lang="en-US"/>
          </a:p>
        </p:txBody>
      </p:sp>
      <p:sp>
        <p:nvSpPr>
          <p:cNvPr id="6" name="Footer Placeholder 5">
            <a:extLst>
              <a:ext uri="{FF2B5EF4-FFF2-40B4-BE49-F238E27FC236}">
                <a16:creationId xmlns:a16="http://schemas.microsoft.com/office/drawing/2014/main" id="{96CB78C0-8402-0148-8C33-DAB41BCED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43ED7-7199-8940-9DCB-66BBA958F410}"/>
              </a:ext>
            </a:extLst>
          </p:cNvPr>
          <p:cNvSpPr>
            <a:spLocks noGrp="1"/>
          </p:cNvSpPr>
          <p:nvPr>
            <p:ph type="sldNum" sz="quarter" idx="12"/>
          </p:nvPr>
        </p:nvSpPr>
        <p:spPr/>
        <p:txBody>
          <a:bodyPr/>
          <a:lstStyle/>
          <a:p>
            <a:fld id="{0ED5BB5C-4A66-E045-94B9-5629C974D6F4}" type="slidenum">
              <a:rPr lang="en-US" smtClean="0"/>
              <a:t>‹#›</a:t>
            </a:fld>
            <a:endParaRPr lang="en-US"/>
          </a:p>
        </p:txBody>
      </p:sp>
    </p:spTree>
    <p:extLst>
      <p:ext uri="{BB962C8B-B14F-4D97-AF65-F5344CB8AC3E}">
        <p14:creationId xmlns:p14="http://schemas.microsoft.com/office/powerpoint/2010/main" val="595586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F649E-B4CB-F24F-8696-8603088461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A7433B-F914-5A4D-BB42-EFCD27DF658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553E1A-13E7-7243-A4A8-642B720CB5F4}"/>
              </a:ext>
            </a:extLst>
          </p:cNvPr>
          <p:cNvSpPr>
            <a:spLocks noGrp="1"/>
          </p:cNvSpPr>
          <p:nvPr>
            <p:ph type="dt" sz="half" idx="10"/>
          </p:nvPr>
        </p:nvSpPr>
        <p:spPr/>
        <p:txBody>
          <a:bodyPr/>
          <a:lstStyle/>
          <a:p>
            <a:fld id="{4933D582-55D4-3147-80C0-F14F0A230B48}" type="datetimeFigureOut">
              <a:rPr lang="en-US" smtClean="0"/>
              <a:t>5/24/22</a:t>
            </a:fld>
            <a:endParaRPr lang="en-US"/>
          </a:p>
        </p:txBody>
      </p:sp>
      <p:sp>
        <p:nvSpPr>
          <p:cNvPr id="5" name="Footer Placeholder 4">
            <a:extLst>
              <a:ext uri="{FF2B5EF4-FFF2-40B4-BE49-F238E27FC236}">
                <a16:creationId xmlns:a16="http://schemas.microsoft.com/office/drawing/2014/main" id="{CBAC9831-65CB-AD4B-B949-3ABEFB2F5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E8283-6B48-2741-9E05-E69A8AC34113}"/>
              </a:ext>
            </a:extLst>
          </p:cNvPr>
          <p:cNvSpPr>
            <a:spLocks noGrp="1"/>
          </p:cNvSpPr>
          <p:nvPr>
            <p:ph type="sldNum" sz="quarter" idx="12"/>
          </p:nvPr>
        </p:nvSpPr>
        <p:spPr/>
        <p:txBody>
          <a:bodyPr/>
          <a:lstStyle/>
          <a:p>
            <a:fld id="{0ED5BB5C-4A66-E045-94B9-5629C974D6F4}" type="slidenum">
              <a:rPr lang="en-US" smtClean="0"/>
              <a:t>‹#›</a:t>
            </a:fld>
            <a:endParaRPr lang="en-US"/>
          </a:p>
        </p:txBody>
      </p:sp>
    </p:spTree>
    <p:extLst>
      <p:ext uri="{BB962C8B-B14F-4D97-AF65-F5344CB8AC3E}">
        <p14:creationId xmlns:p14="http://schemas.microsoft.com/office/powerpoint/2010/main" val="13411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FC4690-860A-7148-95C9-A62897AA7D90}"/>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AEE2C70-A2F7-B346-BEC5-4A4FB5CF6E94}"/>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E2939D-E7CA-504A-BE18-11B9E601CDDD}"/>
              </a:ext>
            </a:extLst>
          </p:cNvPr>
          <p:cNvSpPr>
            <a:spLocks noGrp="1"/>
          </p:cNvSpPr>
          <p:nvPr>
            <p:ph type="dt" sz="half" idx="10"/>
          </p:nvPr>
        </p:nvSpPr>
        <p:spPr/>
        <p:txBody>
          <a:bodyPr/>
          <a:lstStyle/>
          <a:p>
            <a:fld id="{4933D582-55D4-3147-80C0-F14F0A230B48}" type="datetimeFigureOut">
              <a:rPr lang="en-US" smtClean="0"/>
              <a:t>5/24/22</a:t>
            </a:fld>
            <a:endParaRPr lang="en-US"/>
          </a:p>
        </p:txBody>
      </p:sp>
      <p:sp>
        <p:nvSpPr>
          <p:cNvPr id="5" name="Footer Placeholder 4">
            <a:extLst>
              <a:ext uri="{FF2B5EF4-FFF2-40B4-BE49-F238E27FC236}">
                <a16:creationId xmlns:a16="http://schemas.microsoft.com/office/drawing/2014/main" id="{A939EB56-885A-E449-95ED-2281E6145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4907A-AB47-6D44-8C40-356E214ED09F}"/>
              </a:ext>
            </a:extLst>
          </p:cNvPr>
          <p:cNvSpPr>
            <a:spLocks noGrp="1"/>
          </p:cNvSpPr>
          <p:nvPr>
            <p:ph type="sldNum" sz="quarter" idx="12"/>
          </p:nvPr>
        </p:nvSpPr>
        <p:spPr/>
        <p:txBody>
          <a:bodyPr/>
          <a:lstStyle/>
          <a:p>
            <a:fld id="{0ED5BB5C-4A66-E045-94B9-5629C974D6F4}" type="slidenum">
              <a:rPr lang="en-US" smtClean="0"/>
              <a:t>‹#›</a:t>
            </a:fld>
            <a:endParaRPr lang="en-US"/>
          </a:p>
        </p:txBody>
      </p:sp>
    </p:spTree>
    <p:extLst>
      <p:ext uri="{BB962C8B-B14F-4D97-AF65-F5344CB8AC3E}">
        <p14:creationId xmlns:p14="http://schemas.microsoft.com/office/powerpoint/2010/main" val="2793199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4C3BE-E08B-6D4E-9849-FD75795F72AC}" type="datetimeFigureOut">
              <a:rPr lang="en-US" smtClean="0">
                <a:solidFill>
                  <a:prstClr val="black">
                    <a:tint val="75000"/>
                  </a:prstClr>
                </a:solidFill>
                <a:latin typeface="Calibri"/>
              </a:rPr>
              <a:pPr/>
              <a:t>5/24/22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6924D7-3B7D-AA4B-B260-AB3B30FC18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68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A4C3BE-E08B-6D4E-9849-FD75795F72AC}" type="datetimeFigureOut">
              <a:rPr lang="en-US" smtClean="0">
                <a:solidFill>
                  <a:prstClr val="black">
                    <a:tint val="75000"/>
                  </a:prstClr>
                </a:solidFill>
                <a:latin typeface="Calibri"/>
              </a:rPr>
              <a:pPr/>
              <a:t>5/24/22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6924D7-3B7D-AA4B-B260-AB3B30FC18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8743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A4C3BE-E08B-6D4E-9849-FD75795F72AC}" type="datetimeFigureOut">
              <a:rPr lang="en-US" smtClean="0">
                <a:solidFill>
                  <a:prstClr val="black">
                    <a:tint val="75000"/>
                  </a:prstClr>
                </a:solidFill>
                <a:latin typeface="Calibri"/>
              </a:rPr>
              <a:pPr/>
              <a:t>5/24/22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16924D7-3B7D-AA4B-B260-AB3B30FC18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2289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A4C3BE-E08B-6D4E-9849-FD75795F72AC}" type="datetimeFigureOut">
              <a:rPr lang="en-US" smtClean="0">
                <a:solidFill>
                  <a:prstClr val="black">
                    <a:tint val="75000"/>
                  </a:prstClr>
                </a:solidFill>
                <a:latin typeface="Calibri"/>
              </a:rPr>
              <a:pPr/>
              <a:t>5/24/22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16924D7-3B7D-AA4B-B260-AB3B30FC18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1839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4C3BE-E08B-6D4E-9849-FD75795F72AC}" type="datetimeFigureOut">
              <a:rPr lang="en-US" smtClean="0">
                <a:solidFill>
                  <a:prstClr val="black">
                    <a:tint val="75000"/>
                  </a:prstClr>
                </a:solidFill>
                <a:latin typeface="Calibri"/>
              </a:rPr>
              <a:pPr/>
              <a:t>5/24/22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16924D7-3B7D-AA4B-B260-AB3B30FC18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6674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A4C3BE-E08B-6D4E-9849-FD75795F72AC}" type="datetimeFigureOut">
              <a:rPr lang="en-US" smtClean="0">
                <a:solidFill>
                  <a:prstClr val="black">
                    <a:tint val="75000"/>
                  </a:prstClr>
                </a:solidFill>
                <a:latin typeface="Calibri"/>
              </a:rPr>
              <a:pPr/>
              <a:t>5/24/22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6924D7-3B7D-AA4B-B260-AB3B30FC18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272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A4C3BE-E08B-6D4E-9849-FD75795F72AC}" type="datetimeFigureOut">
              <a:rPr lang="en-US" smtClean="0">
                <a:solidFill>
                  <a:prstClr val="black">
                    <a:tint val="75000"/>
                  </a:prstClr>
                </a:solidFill>
                <a:latin typeface="Calibri"/>
              </a:rPr>
              <a:pPr/>
              <a:t>5/24/22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6924D7-3B7D-AA4B-B260-AB3B30FC18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6721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0A4C3BE-E08B-6D4E-9849-FD75795F72AC}" type="datetimeFigureOut">
              <a:rPr lang="en-US" smtClean="0">
                <a:solidFill>
                  <a:prstClr val="black">
                    <a:tint val="75000"/>
                  </a:prstClr>
                </a:solidFill>
                <a:latin typeface="Calibri"/>
              </a:rPr>
              <a:pPr/>
              <a:t>5/24/22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6924D7-3B7D-AA4B-B260-AB3B30FC18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7297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346CB-05FB-914D-9972-87436147BEB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6D5C1A-FCD8-D84C-BCFF-A85A2C9C4FC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F95507F-4AC5-A34B-85F2-B5D6686F381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933D582-55D4-3147-80C0-F14F0A230B48}" type="datetimeFigureOut">
              <a:rPr lang="en-US" smtClean="0"/>
              <a:t>5/24/22</a:t>
            </a:fld>
            <a:endParaRPr lang="en-US"/>
          </a:p>
        </p:txBody>
      </p:sp>
      <p:sp>
        <p:nvSpPr>
          <p:cNvPr id="5" name="Footer Placeholder 4">
            <a:extLst>
              <a:ext uri="{FF2B5EF4-FFF2-40B4-BE49-F238E27FC236}">
                <a16:creationId xmlns:a16="http://schemas.microsoft.com/office/drawing/2014/main" id="{5F9E4AF7-6AD1-154E-9FE2-E7EC07A5502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7FEA7D-B645-6F49-B126-A9893BA8C58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D5BB5C-4A66-E045-94B9-5629C974D6F4}" type="slidenum">
              <a:rPr lang="en-US" smtClean="0"/>
              <a:t>‹#›</a:t>
            </a:fld>
            <a:endParaRPr lang="en-US"/>
          </a:p>
        </p:txBody>
      </p:sp>
    </p:spTree>
    <p:extLst>
      <p:ext uri="{BB962C8B-B14F-4D97-AF65-F5344CB8AC3E}">
        <p14:creationId xmlns:p14="http://schemas.microsoft.com/office/powerpoint/2010/main" val="39943692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mailto:will.dixon@manchester.ac.uk"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tinyurl.com/remora-study"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hyperlink" Target="https://tinyurl.com/remora-study-vide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57349" y="2686364"/>
            <a:ext cx="5704345" cy="1539251"/>
          </a:xfrm>
        </p:spPr>
        <p:txBody>
          <a:bodyPr>
            <a:noAutofit/>
          </a:bodyPr>
          <a:lstStyle/>
          <a:p>
            <a:endParaRPr lang="en-US" sz="825" dirty="0">
              <a:solidFill>
                <a:schemeClr val="bg1">
                  <a:lumMod val="50000"/>
                </a:schemeClr>
              </a:solidFill>
            </a:endParaRPr>
          </a:p>
          <a:p>
            <a:endParaRPr lang="en-US" sz="825" dirty="0">
              <a:solidFill>
                <a:schemeClr val="bg1">
                  <a:lumMod val="50000"/>
                </a:schemeClr>
              </a:solidFill>
            </a:endParaRPr>
          </a:p>
          <a:p>
            <a:endParaRPr lang="en-US" sz="825" dirty="0">
              <a:solidFill>
                <a:schemeClr val="bg1">
                  <a:lumMod val="50000"/>
                </a:schemeClr>
              </a:solidFill>
            </a:endParaRPr>
          </a:p>
          <a:p>
            <a:endParaRPr lang="en-US" sz="825" dirty="0">
              <a:solidFill>
                <a:schemeClr val="bg1">
                  <a:lumMod val="50000"/>
                </a:schemeClr>
              </a:solidFill>
            </a:endParaRPr>
          </a:p>
          <a:p>
            <a:endParaRPr lang="en-US" sz="825" dirty="0">
              <a:solidFill>
                <a:schemeClr val="bg1">
                  <a:lumMod val="50000"/>
                </a:schemeClr>
              </a:solidFill>
            </a:endParaRPr>
          </a:p>
          <a:p>
            <a:r>
              <a:rPr lang="en-US" sz="1800" dirty="0"/>
              <a:t>Digital Health Regional Networks Event - North</a:t>
            </a:r>
          </a:p>
          <a:p>
            <a:r>
              <a:rPr lang="en-US" sz="1800" dirty="0"/>
              <a:t>26</a:t>
            </a:r>
            <a:r>
              <a:rPr lang="en-US" sz="1800" baseline="30000" dirty="0"/>
              <a:t>th</a:t>
            </a:r>
            <a:r>
              <a:rPr lang="en-US" sz="1800" dirty="0"/>
              <a:t> May 2022</a:t>
            </a:r>
          </a:p>
        </p:txBody>
      </p:sp>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1594837" y="145790"/>
            <a:ext cx="1504711" cy="639059"/>
          </a:xfrm>
          <a:prstGeom prst="rect">
            <a:avLst/>
          </a:prstGeom>
          <a:noFill/>
          <a:ln>
            <a:noFill/>
          </a:ln>
        </p:spPr>
      </p:pic>
      <p:pic>
        <p:nvPicPr>
          <p:cNvPr id="6" name="Picture 5"/>
          <p:cNvPicPr>
            <a:picLocks noChangeAspect="1"/>
          </p:cNvPicPr>
          <p:nvPr/>
        </p:nvPicPr>
        <p:blipFill>
          <a:blip r:embed="rId3"/>
          <a:stretch>
            <a:fillRect/>
          </a:stretch>
        </p:blipFill>
        <p:spPr>
          <a:xfrm>
            <a:off x="6919048" y="40322"/>
            <a:ext cx="2047107" cy="774341"/>
          </a:xfrm>
          <a:prstGeom prst="rect">
            <a:avLst/>
          </a:prstGeom>
        </p:spPr>
      </p:pic>
      <p:pic>
        <p:nvPicPr>
          <p:cNvPr id="9" name="Picture 8"/>
          <p:cNvPicPr>
            <a:picLocks noChangeAspect="1"/>
          </p:cNvPicPr>
          <p:nvPr/>
        </p:nvPicPr>
        <p:blipFill>
          <a:blip r:embed="rId4"/>
          <a:stretch>
            <a:fillRect/>
          </a:stretch>
        </p:blipFill>
        <p:spPr>
          <a:xfrm>
            <a:off x="177845" y="115396"/>
            <a:ext cx="1293019" cy="1087617"/>
          </a:xfrm>
          <a:prstGeom prst="rect">
            <a:avLst/>
          </a:prstGeom>
        </p:spPr>
      </p:pic>
      <p:sp>
        <p:nvSpPr>
          <p:cNvPr id="13" name="TextBox 12">
            <a:extLst>
              <a:ext uri="{FF2B5EF4-FFF2-40B4-BE49-F238E27FC236}">
                <a16:creationId xmlns:a16="http://schemas.microsoft.com/office/drawing/2014/main" id="{47B48455-524A-BA4F-AE07-614C9EDCAA7E}"/>
              </a:ext>
            </a:extLst>
          </p:cNvPr>
          <p:cNvSpPr txBox="1"/>
          <p:nvPr/>
        </p:nvSpPr>
        <p:spPr>
          <a:xfrm>
            <a:off x="844658" y="2686364"/>
            <a:ext cx="7315200" cy="1077218"/>
          </a:xfrm>
          <a:prstGeom prst="rect">
            <a:avLst/>
          </a:prstGeom>
          <a:noFill/>
        </p:spPr>
        <p:txBody>
          <a:bodyPr wrap="square" rtlCol="0">
            <a:spAutoFit/>
          </a:bodyPr>
          <a:lstStyle/>
          <a:p>
            <a:pPr algn="ctr"/>
            <a:r>
              <a:rPr lang="en-US" sz="2800" b="1" dirty="0"/>
              <a:t>Remote Monitoring of Rheumatoid Arthritis</a:t>
            </a:r>
          </a:p>
          <a:p>
            <a:pPr algn="ctr"/>
            <a:endParaRPr lang="en-US" sz="800" dirty="0"/>
          </a:p>
          <a:p>
            <a:pPr algn="ctr"/>
            <a:endParaRPr lang="en-US" sz="1400" dirty="0"/>
          </a:p>
          <a:p>
            <a:pPr algn="ctr"/>
            <a:endParaRPr lang="en-US" sz="1400" dirty="0"/>
          </a:p>
        </p:txBody>
      </p:sp>
      <p:pic>
        <p:nvPicPr>
          <p:cNvPr id="2" name="Picture 1">
            <a:extLst>
              <a:ext uri="{FF2B5EF4-FFF2-40B4-BE49-F238E27FC236}">
                <a16:creationId xmlns:a16="http://schemas.microsoft.com/office/drawing/2014/main" id="{0F09B1C7-ED29-F544-ADE6-0C6E1DF0A6EA}"/>
              </a:ext>
            </a:extLst>
          </p:cNvPr>
          <p:cNvPicPr>
            <a:picLocks noChangeAspect="1"/>
          </p:cNvPicPr>
          <p:nvPr/>
        </p:nvPicPr>
        <p:blipFill>
          <a:blip r:embed="rId5"/>
          <a:stretch>
            <a:fillRect/>
          </a:stretch>
        </p:blipFill>
        <p:spPr>
          <a:xfrm>
            <a:off x="2992113" y="1532229"/>
            <a:ext cx="3020289" cy="1087617"/>
          </a:xfrm>
          <a:prstGeom prst="rect">
            <a:avLst/>
          </a:prstGeom>
        </p:spPr>
      </p:pic>
      <p:pic>
        <p:nvPicPr>
          <p:cNvPr id="10" name="Picture 2" descr="Versus Arthritis - Wikipedia">
            <a:extLst>
              <a:ext uri="{FF2B5EF4-FFF2-40B4-BE49-F238E27FC236}">
                <a16:creationId xmlns:a16="http://schemas.microsoft.com/office/drawing/2014/main" id="{4550B9F7-CC4C-F13C-4BB4-467C8F595D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5067" y="4494901"/>
            <a:ext cx="661592" cy="6615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utputs and branding | NIHR">
            <a:extLst>
              <a:ext uri="{FF2B5EF4-FFF2-40B4-BE49-F238E27FC236}">
                <a16:creationId xmlns:a16="http://schemas.microsoft.com/office/drawing/2014/main" id="{3CC427A0-9B7C-357E-51DA-B852BF2828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9003" y="4521361"/>
            <a:ext cx="2480733" cy="44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00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10"/>
          <p:cNvSpPr/>
          <p:nvPr/>
        </p:nvSpPr>
        <p:spPr>
          <a:xfrm>
            <a:off x="3884803" y="330202"/>
            <a:ext cx="4024375" cy="4124664"/>
          </a:xfrm>
          <a:prstGeom prst="rect">
            <a:avLst/>
          </a:prstGeom>
          <a:noFill/>
          <a:ln w="12700">
            <a:solidFill>
              <a:schemeClr val="accent1">
                <a:lumMod val="50000"/>
              </a:schemeClr>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TextBox 13"/>
          <p:cNvSpPr txBox="1"/>
          <p:nvPr/>
        </p:nvSpPr>
        <p:spPr>
          <a:xfrm>
            <a:off x="932621" y="1636149"/>
            <a:ext cx="504834" cy="323165"/>
          </a:xfrm>
          <a:prstGeom prst="rect">
            <a:avLst/>
          </a:prstGeom>
          <a:noFill/>
        </p:spPr>
        <p:txBody>
          <a:bodyPr wrap="square" rtlCol="0">
            <a:spAutoFit/>
          </a:bodyPr>
          <a:lstStyle/>
          <a:p>
            <a:pPr algn="ctr"/>
            <a:r>
              <a:rPr lang="en-GB" sz="1500" b="1" dirty="0"/>
              <a:t>(1)</a:t>
            </a:r>
          </a:p>
        </p:txBody>
      </p:sp>
      <p:cxnSp>
        <p:nvCxnSpPr>
          <p:cNvPr id="18" name="Straight Arrow Connector 17"/>
          <p:cNvCxnSpPr/>
          <p:nvPr/>
        </p:nvCxnSpPr>
        <p:spPr>
          <a:xfrm>
            <a:off x="1525356" y="1472656"/>
            <a:ext cx="0" cy="54887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274294" y="3816347"/>
            <a:ext cx="2175642" cy="10065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TextBox 23"/>
          <p:cNvSpPr txBox="1"/>
          <p:nvPr/>
        </p:nvSpPr>
        <p:spPr>
          <a:xfrm>
            <a:off x="1392420" y="3902844"/>
            <a:ext cx="1989906" cy="276999"/>
          </a:xfrm>
          <a:prstGeom prst="rect">
            <a:avLst/>
          </a:prstGeom>
          <a:solidFill>
            <a:srgbClr val="F0F4F5"/>
          </a:solidFill>
          <a:ln>
            <a:solidFill>
              <a:schemeClr val="tx1"/>
            </a:solidFill>
          </a:ln>
        </p:spPr>
        <p:txBody>
          <a:bodyPr wrap="square" rtlCol="0">
            <a:spAutoFit/>
          </a:bodyPr>
          <a:lstStyle/>
          <a:p>
            <a:pPr algn="ctr"/>
            <a:r>
              <a:rPr lang="en-GB" sz="1200" b="1" dirty="0"/>
              <a:t>NHS Login</a:t>
            </a:r>
          </a:p>
        </p:txBody>
      </p:sp>
      <p:cxnSp>
        <p:nvCxnSpPr>
          <p:cNvPr id="28" name="Straight Arrow Connector 27"/>
          <p:cNvCxnSpPr>
            <a:cxnSpLocks/>
          </p:cNvCxnSpPr>
          <p:nvPr/>
        </p:nvCxnSpPr>
        <p:spPr>
          <a:xfrm>
            <a:off x="2282939" y="3196622"/>
            <a:ext cx="0" cy="556479"/>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390386" y="3318302"/>
            <a:ext cx="1280741" cy="323165"/>
          </a:xfrm>
          <a:prstGeom prst="rect">
            <a:avLst/>
          </a:prstGeom>
          <a:noFill/>
        </p:spPr>
        <p:txBody>
          <a:bodyPr wrap="square" rtlCol="0">
            <a:spAutoFit/>
          </a:bodyPr>
          <a:lstStyle/>
          <a:p>
            <a:pPr algn="ctr"/>
            <a:r>
              <a:rPr lang="en-GB" sz="1500" b="1" dirty="0"/>
              <a:t>(2)</a:t>
            </a:r>
            <a:endParaRPr lang="en-GB" sz="1200" dirty="0"/>
          </a:p>
        </p:txBody>
      </p:sp>
      <p:sp>
        <p:nvSpPr>
          <p:cNvPr id="55" name="TextBox 54"/>
          <p:cNvSpPr txBox="1"/>
          <p:nvPr/>
        </p:nvSpPr>
        <p:spPr>
          <a:xfrm>
            <a:off x="2653454" y="1960284"/>
            <a:ext cx="1303306" cy="461665"/>
          </a:xfrm>
          <a:prstGeom prst="rect">
            <a:avLst/>
          </a:prstGeom>
          <a:noFill/>
        </p:spPr>
        <p:txBody>
          <a:bodyPr wrap="square" rtlCol="0">
            <a:spAutoFit/>
          </a:bodyPr>
          <a:lstStyle/>
          <a:p>
            <a:pPr algn="ctr"/>
            <a:r>
              <a:rPr lang="en-GB" sz="1200" b="1" dirty="0"/>
              <a:t>Patient ID</a:t>
            </a:r>
          </a:p>
          <a:p>
            <a:pPr algn="ctr"/>
            <a:r>
              <a:rPr lang="en-GB" sz="1200" b="1" dirty="0"/>
              <a:t>Symptom data</a:t>
            </a:r>
          </a:p>
        </p:txBody>
      </p:sp>
      <p:sp>
        <p:nvSpPr>
          <p:cNvPr id="57" name="TextBox 56"/>
          <p:cNvSpPr txBox="1"/>
          <p:nvPr/>
        </p:nvSpPr>
        <p:spPr>
          <a:xfrm>
            <a:off x="2863394" y="2832881"/>
            <a:ext cx="874362" cy="276999"/>
          </a:xfrm>
          <a:prstGeom prst="rect">
            <a:avLst/>
          </a:prstGeom>
          <a:noFill/>
        </p:spPr>
        <p:txBody>
          <a:bodyPr wrap="square" rtlCol="0">
            <a:spAutoFit/>
          </a:bodyPr>
          <a:lstStyle/>
          <a:p>
            <a:pPr algn="ctr"/>
            <a:r>
              <a:rPr lang="en-GB" sz="1200" b="1" dirty="0" err="1"/>
              <a:t>eConsent</a:t>
            </a:r>
            <a:endParaRPr lang="en-GB" sz="1200" b="1" dirty="0"/>
          </a:p>
        </p:txBody>
      </p:sp>
      <p:cxnSp>
        <p:nvCxnSpPr>
          <p:cNvPr id="31" name="Straight Arrow Connector 30"/>
          <p:cNvCxnSpPr>
            <a:cxnSpLocks/>
          </p:cNvCxnSpPr>
          <p:nvPr/>
        </p:nvCxnSpPr>
        <p:spPr>
          <a:xfrm flipH="1" flipV="1">
            <a:off x="5572914" y="1747093"/>
            <a:ext cx="1" cy="78462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806704" y="3387995"/>
            <a:ext cx="1610348" cy="461665"/>
          </a:xfrm>
          <a:prstGeom prst="rect">
            <a:avLst/>
          </a:prstGeom>
          <a:solidFill>
            <a:srgbClr val="F0F4F5"/>
          </a:solidFill>
        </p:spPr>
        <p:txBody>
          <a:bodyPr wrap="square" rtlCol="0">
            <a:spAutoFit/>
          </a:bodyPr>
          <a:lstStyle/>
          <a:p>
            <a:pPr algn="ctr"/>
            <a:r>
              <a:rPr lang="en-GB" sz="1200" b="1" dirty="0"/>
              <a:t>Patient-generated </a:t>
            </a:r>
          </a:p>
          <a:p>
            <a:pPr algn="ctr"/>
            <a:r>
              <a:rPr lang="en-GB" sz="1200" b="1" dirty="0"/>
              <a:t>data repository</a:t>
            </a:r>
          </a:p>
        </p:txBody>
      </p:sp>
      <p:pic>
        <p:nvPicPr>
          <p:cNvPr id="66" name="Picture 3" descr="C:\Documents and Settings\wtgude\Desktop\Computer-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4531" y="419624"/>
            <a:ext cx="1085782" cy="1086732"/>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2124219" y="98676"/>
            <a:ext cx="1474591" cy="276999"/>
          </a:xfrm>
          <a:prstGeom prst="rect">
            <a:avLst/>
          </a:prstGeom>
          <a:solidFill>
            <a:srgbClr val="F0F4F5"/>
          </a:solidFill>
        </p:spPr>
        <p:txBody>
          <a:bodyPr wrap="square" rtlCol="0">
            <a:spAutoFit/>
          </a:bodyPr>
          <a:lstStyle/>
          <a:p>
            <a:pPr algn="ctr"/>
            <a:r>
              <a:rPr lang="en-GB" sz="1200" b="1" dirty="0"/>
              <a:t>Local EHR system</a:t>
            </a:r>
          </a:p>
        </p:txBody>
      </p:sp>
      <p:sp>
        <p:nvSpPr>
          <p:cNvPr id="73" name="TextBox 72"/>
          <p:cNvSpPr txBox="1"/>
          <p:nvPr/>
        </p:nvSpPr>
        <p:spPr>
          <a:xfrm>
            <a:off x="2671127" y="1708994"/>
            <a:ext cx="1280741" cy="323165"/>
          </a:xfrm>
          <a:prstGeom prst="rect">
            <a:avLst/>
          </a:prstGeom>
          <a:noFill/>
        </p:spPr>
        <p:txBody>
          <a:bodyPr wrap="square" rtlCol="0">
            <a:spAutoFit/>
          </a:bodyPr>
          <a:lstStyle/>
          <a:p>
            <a:pPr algn="ctr"/>
            <a:r>
              <a:rPr lang="en-GB" sz="1500" b="1" dirty="0"/>
              <a:t>(3)</a:t>
            </a:r>
          </a:p>
        </p:txBody>
      </p:sp>
      <p:sp>
        <p:nvSpPr>
          <p:cNvPr id="77" name="TextBox 76"/>
          <p:cNvSpPr txBox="1"/>
          <p:nvPr/>
        </p:nvSpPr>
        <p:spPr>
          <a:xfrm>
            <a:off x="3659601" y="847722"/>
            <a:ext cx="450405" cy="323165"/>
          </a:xfrm>
          <a:prstGeom prst="rect">
            <a:avLst/>
          </a:prstGeom>
          <a:solidFill>
            <a:schemeClr val="bg1"/>
          </a:solidFill>
        </p:spPr>
        <p:txBody>
          <a:bodyPr wrap="square" rtlCol="0">
            <a:spAutoFit/>
          </a:bodyPr>
          <a:lstStyle/>
          <a:p>
            <a:pPr algn="ctr"/>
            <a:r>
              <a:rPr lang="en-GB" sz="1500" b="1" dirty="0"/>
              <a:t>(5)</a:t>
            </a:r>
          </a:p>
        </p:txBody>
      </p:sp>
      <p:grpSp>
        <p:nvGrpSpPr>
          <p:cNvPr id="42" name="Groep 2">
            <a:extLst>
              <a:ext uri="{FF2B5EF4-FFF2-40B4-BE49-F238E27FC236}">
                <a16:creationId xmlns:a16="http://schemas.microsoft.com/office/drawing/2014/main" id="{4C0D9670-C9BA-AE41-8292-7166DE5B3F5F}"/>
              </a:ext>
            </a:extLst>
          </p:cNvPr>
          <p:cNvGrpSpPr/>
          <p:nvPr/>
        </p:nvGrpSpPr>
        <p:grpSpPr>
          <a:xfrm>
            <a:off x="174987" y="2004244"/>
            <a:ext cx="2396746" cy="1113596"/>
            <a:chOff x="-1085904" y="3769540"/>
            <a:chExt cx="3195661" cy="1484794"/>
          </a:xfrm>
        </p:grpSpPr>
        <p:grpSp>
          <p:nvGrpSpPr>
            <p:cNvPr id="43" name="Groep 8">
              <a:extLst>
                <a:ext uri="{FF2B5EF4-FFF2-40B4-BE49-F238E27FC236}">
                  <a16:creationId xmlns:a16="http://schemas.microsoft.com/office/drawing/2014/main" id="{1DE661F3-B33E-0F4F-9F38-28B8A5B02A2C}"/>
                </a:ext>
              </a:extLst>
            </p:cNvPr>
            <p:cNvGrpSpPr/>
            <p:nvPr/>
          </p:nvGrpSpPr>
          <p:grpSpPr>
            <a:xfrm>
              <a:off x="-1085904" y="3769540"/>
              <a:ext cx="3195661" cy="1484794"/>
              <a:chOff x="-1085904" y="3769540"/>
              <a:chExt cx="3195661" cy="1484794"/>
            </a:xfrm>
          </p:grpSpPr>
          <p:sp>
            <p:nvSpPr>
              <p:cNvPr id="45" name="Tekstvak 40">
                <a:extLst>
                  <a:ext uri="{FF2B5EF4-FFF2-40B4-BE49-F238E27FC236}">
                    <a16:creationId xmlns:a16="http://schemas.microsoft.com/office/drawing/2014/main" id="{FB0EC311-CA3D-C54C-A15E-D191A28FD547}"/>
                  </a:ext>
                </a:extLst>
              </p:cNvPr>
              <p:cNvSpPr txBox="1"/>
              <p:nvPr/>
            </p:nvSpPr>
            <p:spPr>
              <a:xfrm>
                <a:off x="-1085904" y="4496450"/>
                <a:ext cx="1075107" cy="338555"/>
              </a:xfrm>
              <a:prstGeom prst="rect">
                <a:avLst/>
              </a:prstGeom>
              <a:solidFill>
                <a:srgbClr val="F0F4F5"/>
              </a:solidFill>
            </p:spPr>
            <p:txBody>
              <a:bodyPr wrap="square" rtlCol="0">
                <a:spAutoFit/>
              </a:bodyPr>
              <a:lstStyle/>
              <a:p>
                <a:pPr algn="ctr"/>
                <a:r>
                  <a:rPr lang="en-US" sz="1050" b="1" dirty="0">
                    <a:latin typeface="Arial" panose="020B0604020202020204" pitchFamily="34" charset="0"/>
                    <a:cs typeface="Arial" panose="020B0604020202020204" pitchFamily="34" charset="0"/>
                  </a:rPr>
                  <a:t>Patient</a:t>
                </a:r>
                <a:endParaRPr lang="nl-NL" sz="1050" b="1" dirty="0">
                  <a:latin typeface="Arial" panose="020B0604020202020204" pitchFamily="34" charset="0"/>
                  <a:cs typeface="Arial" panose="020B0604020202020204" pitchFamily="34" charset="0"/>
                </a:endParaRPr>
              </a:p>
            </p:txBody>
          </p:sp>
          <p:pic>
            <p:nvPicPr>
              <p:cNvPr id="47" name="Picture 17">
                <a:extLst>
                  <a:ext uri="{FF2B5EF4-FFF2-40B4-BE49-F238E27FC236}">
                    <a16:creationId xmlns:a16="http://schemas.microsoft.com/office/drawing/2014/main" id="{1DA63C08-DC34-9E4B-932F-20E7E047C9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36" r="75675" b="4336"/>
              <a:stretch/>
            </p:blipFill>
            <p:spPr>
              <a:xfrm flipV="1">
                <a:off x="1338491" y="3769540"/>
                <a:ext cx="771266" cy="1484794"/>
              </a:xfrm>
              <a:prstGeom prst="rect">
                <a:avLst/>
              </a:prstGeom>
            </p:spPr>
          </p:pic>
        </p:grpSp>
        <p:pic>
          <p:nvPicPr>
            <p:cNvPr id="44" name="Picture 3">
              <a:extLst>
                <a:ext uri="{FF2B5EF4-FFF2-40B4-BE49-F238E27FC236}">
                  <a16:creationId xmlns:a16="http://schemas.microsoft.com/office/drawing/2014/main" id="{CCDF3F06-9416-DC44-A2DC-8D3D6055DEBF}"/>
                </a:ext>
              </a:extLst>
            </p:cNvPr>
            <p:cNvPicPr/>
            <p:nvPr/>
          </p:nvPicPr>
          <p:blipFill rotWithShape="1">
            <a:blip r:embed="rId5" cstate="print">
              <a:extLst>
                <a:ext uri="{28A0092B-C50C-407E-A947-70E740481C1C}">
                  <a14:useLocalDpi xmlns:a14="http://schemas.microsoft.com/office/drawing/2010/main" val="0"/>
                </a:ext>
              </a:extLst>
            </a:blip>
            <a:srcRect l="4992" t="17089" r="68104" b="25685"/>
            <a:stretch/>
          </p:blipFill>
          <p:spPr bwMode="auto">
            <a:xfrm>
              <a:off x="1415436" y="3995726"/>
              <a:ext cx="648625" cy="1052989"/>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grpSp>
      <p:sp>
        <p:nvSpPr>
          <p:cNvPr id="48" name="Tekstvak 40">
            <a:extLst>
              <a:ext uri="{FF2B5EF4-FFF2-40B4-BE49-F238E27FC236}">
                <a16:creationId xmlns:a16="http://schemas.microsoft.com/office/drawing/2014/main" id="{B3466E8D-5A71-2B46-A061-11BD2E41CA09}"/>
              </a:ext>
            </a:extLst>
          </p:cNvPr>
          <p:cNvSpPr txBox="1"/>
          <p:nvPr/>
        </p:nvSpPr>
        <p:spPr>
          <a:xfrm>
            <a:off x="176214" y="707875"/>
            <a:ext cx="806330" cy="253916"/>
          </a:xfrm>
          <a:prstGeom prst="rect">
            <a:avLst/>
          </a:prstGeom>
          <a:solidFill>
            <a:srgbClr val="F0F4F5"/>
          </a:solidFill>
        </p:spPr>
        <p:txBody>
          <a:bodyPr wrap="square" rtlCol="0">
            <a:spAutoFit/>
          </a:bodyPr>
          <a:lstStyle/>
          <a:p>
            <a:pPr algn="ctr"/>
            <a:r>
              <a:rPr lang="en-US" sz="1050" b="1" dirty="0">
                <a:latin typeface="Arial" panose="020B0604020202020204" pitchFamily="34" charset="0"/>
                <a:cs typeface="Arial" panose="020B0604020202020204" pitchFamily="34" charset="0"/>
              </a:rPr>
              <a:t>Clinician</a:t>
            </a:r>
            <a:endParaRPr lang="nl-NL" sz="105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1B27CDB-D4FC-4A4A-B9CA-899231DFCD3F}"/>
              </a:ext>
            </a:extLst>
          </p:cNvPr>
          <p:cNvPicPr>
            <a:picLocks noChangeAspect="1"/>
          </p:cNvPicPr>
          <p:nvPr/>
        </p:nvPicPr>
        <p:blipFill>
          <a:blip r:embed="rId6"/>
          <a:stretch>
            <a:fillRect/>
          </a:stretch>
        </p:blipFill>
        <p:spPr>
          <a:xfrm>
            <a:off x="2797551" y="4319623"/>
            <a:ext cx="584775" cy="438581"/>
          </a:xfrm>
          <a:prstGeom prst="rect">
            <a:avLst/>
          </a:prstGeom>
          <a:ln>
            <a:solidFill>
              <a:schemeClr val="tx1"/>
            </a:solidFill>
          </a:ln>
        </p:spPr>
      </p:pic>
      <p:sp>
        <p:nvSpPr>
          <p:cNvPr id="52" name="TextBox 51">
            <a:extLst>
              <a:ext uri="{FF2B5EF4-FFF2-40B4-BE49-F238E27FC236}">
                <a16:creationId xmlns:a16="http://schemas.microsoft.com/office/drawing/2014/main" id="{905E5D40-BEB9-8944-8037-C95CC28D8FF7}"/>
              </a:ext>
            </a:extLst>
          </p:cNvPr>
          <p:cNvSpPr txBox="1"/>
          <p:nvPr/>
        </p:nvSpPr>
        <p:spPr>
          <a:xfrm>
            <a:off x="1333989" y="4293043"/>
            <a:ext cx="1629334" cy="461665"/>
          </a:xfrm>
          <a:prstGeom prst="rect">
            <a:avLst/>
          </a:prstGeom>
          <a:noFill/>
        </p:spPr>
        <p:txBody>
          <a:bodyPr wrap="square" rtlCol="0">
            <a:spAutoFit/>
          </a:bodyPr>
          <a:lstStyle/>
          <a:p>
            <a:r>
              <a:rPr lang="en-GB" sz="1200" dirty="0"/>
              <a:t>Identity and access management system</a:t>
            </a:r>
          </a:p>
        </p:txBody>
      </p:sp>
      <p:pic>
        <p:nvPicPr>
          <p:cNvPr id="63" name="Picture 62" descr="images.png">
            <a:extLst>
              <a:ext uri="{FF2B5EF4-FFF2-40B4-BE49-F238E27FC236}">
                <a16:creationId xmlns:a16="http://schemas.microsoft.com/office/drawing/2014/main" id="{60DE72D9-0323-0F46-9DF8-72FD778B6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6704" y="2076407"/>
            <a:ext cx="1568163" cy="1305189"/>
          </a:xfrm>
          <a:prstGeom prst="rect">
            <a:avLst/>
          </a:prstGeom>
        </p:spPr>
      </p:pic>
      <p:cxnSp>
        <p:nvCxnSpPr>
          <p:cNvPr id="64" name="Straight Connector 63">
            <a:extLst>
              <a:ext uri="{FF2B5EF4-FFF2-40B4-BE49-F238E27FC236}">
                <a16:creationId xmlns:a16="http://schemas.microsoft.com/office/drawing/2014/main" id="{66128E08-1718-B046-92FC-922A3E64490E}"/>
              </a:ext>
            </a:extLst>
          </p:cNvPr>
          <p:cNvCxnSpPr>
            <a:cxnSpLocks/>
          </p:cNvCxnSpPr>
          <p:nvPr/>
        </p:nvCxnSpPr>
        <p:spPr>
          <a:xfrm flipV="1">
            <a:off x="2671127" y="2419960"/>
            <a:ext cx="2010562" cy="7131"/>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3456B4C-FCF8-0648-B89E-473343BF317F}"/>
              </a:ext>
            </a:extLst>
          </p:cNvPr>
          <p:cNvCxnSpPr>
            <a:cxnSpLocks/>
          </p:cNvCxnSpPr>
          <p:nvPr/>
        </p:nvCxnSpPr>
        <p:spPr>
          <a:xfrm flipV="1">
            <a:off x="2675196" y="2780260"/>
            <a:ext cx="2010562" cy="7131"/>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F9E8690-0E8A-C74E-A36D-DFA900CAEA4F}"/>
              </a:ext>
            </a:extLst>
          </p:cNvPr>
          <p:cNvCxnSpPr>
            <a:cxnSpLocks/>
          </p:cNvCxnSpPr>
          <p:nvPr/>
        </p:nvCxnSpPr>
        <p:spPr>
          <a:xfrm flipV="1">
            <a:off x="3202704" y="433886"/>
            <a:ext cx="1415858" cy="327656"/>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189A23A5-365B-C040-AC60-128472A15F22}"/>
              </a:ext>
            </a:extLst>
          </p:cNvPr>
          <p:cNvCxnSpPr>
            <a:cxnSpLocks/>
          </p:cNvCxnSpPr>
          <p:nvPr/>
        </p:nvCxnSpPr>
        <p:spPr>
          <a:xfrm>
            <a:off x="3218639" y="1234976"/>
            <a:ext cx="1415858" cy="400134"/>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726778" y="1761279"/>
            <a:ext cx="417274" cy="323165"/>
          </a:xfrm>
          <a:prstGeom prst="rect">
            <a:avLst/>
          </a:prstGeom>
          <a:noFill/>
        </p:spPr>
        <p:txBody>
          <a:bodyPr wrap="square" rtlCol="0">
            <a:spAutoFit/>
          </a:bodyPr>
          <a:lstStyle/>
          <a:p>
            <a:pPr algn="ctr"/>
            <a:r>
              <a:rPr lang="en-GB" sz="1500" b="1" dirty="0"/>
              <a:t>(4)</a:t>
            </a:r>
          </a:p>
        </p:txBody>
      </p:sp>
      <p:sp>
        <p:nvSpPr>
          <p:cNvPr id="71" name="Tekstvak 70"/>
          <p:cNvSpPr txBox="1"/>
          <p:nvPr/>
        </p:nvSpPr>
        <p:spPr>
          <a:xfrm>
            <a:off x="6798845" y="1833962"/>
            <a:ext cx="2057956" cy="461665"/>
          </a:xfrm>
          <a:prstGeom prst="rect">
            <a:avLst/>
          </a:prstGeom>
          <a:solidFill>
            <a:schemeClr val="bg1"/>
          </a:solidFill>
        </p:spPr>
        <p:txBody>
          <a:bodyPr wrap="square" rtlCol="0">
            <a:spAutoFit/>
          </a:bodyPr>
          <a:lstStyle/>
          <a:p>
            <a:pPr algn="ctr"/>
            <a:r>
              <a:rPr lang="en-US" sz="1200" b="1" dirty="0">
                <a:latin typeface="Arial" panose="020B0604020202020204" pitchFamily="34" charset="0"/>
                <a:cs typeface="Arial" panose="020B0604020202020204" pitchFamily="34" charset="0"/>
              </a:rPr>
              <a:t>Regional NHS</a:t>
            </a:r>
          </a:p>
          <a:p>
            <a:pPr algn="ctr"/>
            <a:r>
              <a:rPr lang="en-US" sz="1200" b="1" dirty="0">
                <a:latin typeface="Arial" panose="020B0604020202020204" pitchFamily="34" charset="0"/>
                <a:cs typeface="Arial" panose="020B0604020202020204" pitchFamily="34" charset="0"/>
              </a:rPr>
              <a:t>digital infrastructure </a:t>
            </a:r>
            <a:endParaRPr lang="nl-NL" sz="1200" b="1" dirty="0">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id="{259B797F-FDD6-C144-AB33-09E127BCE9F2}"/>
              </a:ext>
            </a:extLst>
          </p:cNvPr>
          <p:cNvPicPr>
            <a:picLocks noChangeAspect="1"/>
          </p:cNvPicPr>
          <p:nvPr/>
        </p:nvPicPr>
        <p:blipFill>
          <a:blip r:embed="rId8"/>
          <a:stretch>
            <a:fillRect/>
          </a:stretch>
        </p:blipFill>
        <p:spPr>
          <a:xfrm>
            <a:off x="1055044" y="392674"/>
            <a:ext cx="861497" cy="933575"/>
          </a:xfrm>
          <a:prstGeom prst="rect">
            <a:avLst/>
          </a:prstGeom>
        </p:spPr>
      </p:pic>
      <p:pic>
        <p:nvPicPr>
          <p:cNvPr id="53" name="Picture 52">
            <a:extLst>
              <a:ext uri="{FF2B5EF4-FFF2-40B4-BE49-F238E27FC236}">
                <a16:creationId xmlns:a16="http://schemas.microsoft.com/office/drawing/2014/main" id="{73A62ED1-9487-7D45-BC4E-DE800DD4C0FC}"/>
              </a:ext>
            </a:extLst>
          </p:cNvPr>
          <p:cNvPicPr>
            <a:picLocks noChangeAspect="1"/>
          </p:cNvPicPr>
          <p:nvPr/>
        </p:nvPicPr>
        <p:blipFill>
          <a:blip r:embed="rId9"/>
          <a:stretch>
            <a:fillRect/>
          </a:stretch>
        </p:blipFill>
        <p:spPr>
          <a:xfrm>
            <a:off x="1063802" y="2167937"/>
            <a:ext cx="849807" cy="913704"/>
          </a:xfrm>
          <a:prstGeom prst="rect">
            <a:avLst/>
          </a:prstGeom>
        </p:spPr>
      </p:pic>
      <p:pic>
        <p:nvPicPr>
          <p:cNvPr id="3" name="Picture 2">
            <a:extLst>
              <a:ext uri="{FF2B5EF4-FFF2-40B4-BE49-F238E27FC236}">
                <a16:creationId xmlns:a16="http://schemas.microsoft.com/office/drawing/2014/main" id="{2EE4AFE0-3492-E744-A843-4E0694D0896C}"/>
              </a:ext>
            </a:extLst>
          </p:cNvPr>
          <p:cNvPicPr>
            <a:picLocks noChangeAspect="1"/>
          </p:cNvPicPr>
          <p:nvPr/>
        </p:nvPicPr>
        <p:blipFill>
          <a:blip r:embed="rId10"/>
          <a:stretch>
            <a:fillRect/>
          </a:stretch>
        </p:blipFill>
        <p:spPr>
          <a:xfrm>
            <a:off x="4644139" y="433887"/>
            <a:ext cx="2154706" cy="1210879"/>
          </a:xfrm>
          <a:prstGeom prst="rect">
            <a:avLst/>
          </a:prstGeom>
          <a:ln>
            <a:solidFill>
              <a:schemeClr val="tx1"/>
            </a:solidFill>
          </a:ln>
        </p:spPr>
      </p:pic>
      <p:sp>
        <p:nvSpPr>
          <p:cNvPr id="78" name="TextBox 77">
            <a:extLst>
              <a:ext uri="{FF2B5EF4-FFF2-40B4-BE49-F238E27FC236}">
                <a16:creationId xmlns:a16="http://schemas.microsoft.com/office/drawing/2014/main" id="{B9738DD3-CB47-934B-A8F7-C2F021FF712D}"/>
              </a:ext>
            </a:extLst>
          </p:cNvPr>
          <p:cNvSpPr txBox="1"/>
          <p:nvPr/>
        </p:nvSpPr>
        <p:spPr>
          <a:xfrm>
            <a:off x="6869470" y="635369"/>
            <a:ext cx="884285" cy="830997"/>
          </a:xfrm>
          <a:prstGeom prst="rect">
            <a:avLst/>
          </a:prstGeom>
          <a:solidFill>
            <a:srgbClr val="F0F4F5"/>
          </a:solidFill>
        </p:spPr>
        <p:txBody>
          <a:bodyPr wrap="square" rtlCol="0">
            <a:spAutoFit/>
          </a:bodyPr>
          <a:lstStyle/>
          <a:p>
            <a:pPr algn="ctr"/>
            <a:r>
              <a:rPr lang="en-GB" sz="1200" b="1" dirty="0"/>
              <a:t>Graphical summary </a:t>
            </a:r>
          </a:p>
          <a:p>
            <a:pPr algn="ctr"/>
            <a:r>
              <a:rPr lang="en-GB" sz="1200" b="1" dirty="0"/>
              <a:t>of patient data</a:t>
            </a:r>
          </a:p>
        </p:txBody>
      </p:sp>
      <p:pic>
        <p:nvPicPr>
          <p:cNvPr id="39" name="Picture 38">
            <a:extLst>
              <a:ext uri="{FF2B5EF4-FFF2-40B4-BE49-F238E27FC236}">
                <a16:creationId xmlns:a16="http://schemas.microsoft.com/office/drawing/2014/main" id="{331FC94B-F120-7440-B19F-D3172BF697B9}"/>
              </a:ext>
            </a:extLst>
          </p:cNvPr>
          <p:cNvPicPr>
            <a:picLocks/>
          </p:cNvPicPr>
          <p:nvPr/>
        </p:nvPicPr>
        <p:blipFill>
          <a:blip r:embed="rId10"/>
          <a:stretch>
            <a:fillRect/>
          </a:stretch>
        </p:blipFill>
        <p:spPr>
          <a:xfrm rot="547660">
            <a:off x="2617882" y="742419"/>
            <a:ext cx="595955" cy="458764"/>
          </a:xfrm>
          <a:prstGeom prst="rect">
            <a:avLst/>
          </a:prstGeom>
          <a:ln>
            <a:solidFill>
              <a:schemeClr val="tx1"/>
            </a:solidFill>
          </a:ln>
        </p:spPr>
      </p:pic>
      <p:sp>
        <p:nvSpPr>
          <p:cNvPr id="4" name="TextBox 3">
            <a:extLst>
              <a:ext uri="{FF2B5EF4-FFF2-40B4-BE49-F238E27FC236}">
                <a16:creationId xmlns:a16="http://schemas.microsoft.com/office/drawing/2014/main" id="{B2CECE0C-7E33-7F48-BDA1-7A98E135D6EA}"/>
              </a:ext>
            </a:extLst>
          </p:cNvPr>
          <p:cNvSpPr txBox="1"/>
          <p:nvPr/>
        </p:nvSpPr>
        <p:spPr>
          <a:xfrm>
            <a:off x="4548994" y="3928703"/>
            <a:ext cx="2083584" cy="369332"/>
          </a:xfrm>
          <a:prstGeom prst="rect">
            <a:avLst/>
          </a:prstGeom>
          <a:noFill/>
        </p:spPr>
        <p:txBody>
          <a:bodyPr wrap="none" rtlCol="0">
            <a:spAutoFit/>
          </a:bodyPr>
          <a:lstStyle/>
          <a:p>
            <a:pPr marL="101204" indent="-101204" algn="ctr">
              <a:buAutoNum type="arabicPeriod"/>
            </a:pPr>
            <a:r>
              <a:rPr lang="en-US" sz="900" dirty="0"/>
              <a:t>GM Digital Platform (GM)</a:t>
            </a:r>
          </a:p>
          <a:p>
            <a:pPr marL="101204" indent="-101204" algn="ctr">
              <a:buAutoNum type="arabicPeriod"/>
            </a:pPr>
            <a:r>
              <a:rPr lang="en-US" sz="900" dirty="0"/>
              <a:t>Whole Systems Integrated Care (NWL)</a:t>
            </a:r>
          </a:p>
        </p:txBody>
      </p:sp>
      <p:pic>
        <p:nvPicPr>
          <p:cNvPr id="1026" name="Picture 2" descr="download icons app store google play svg eps png psd ai - el fonts vectors">
            <a:extLst>
              <a:ext uri="{FF2B5EF4-FFF2-40B4-BE49-F238E27FC236}">
                <a16:creationId xmlns:a16="http://schemas.microsoft.com/office/drawing/2014/main" id="{8740DFF0-58E1-9343-A3C0-044324AC8B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0736" y="1565406"/>
            <a:ext cx="636442" cy="393375"/>
          </a:xfrm>
          <a:prstGeom prst="rect">
            <a:avLst/>
          </a:prstGeom>
          <a:noFill/>
          <a:extLst>
            <a:ext uri="{909E8E84-426E-40DD-AFC4-6F175D3DCCD1}">
              <a14:hiddenFill xmlns:a14="http://schemas.microsoft.com/office/drawing/2010/main">
                <a:solidFill>
                  <a:srgbClr val="FFFFFF"/>
                </a:solidFill>
              </a14:hiddenFill>
            </a:ext>
          </a:extLst>
        </p:spPr>
      </p:pic>
      <p:sp>
        <p:nvSpPr>
          <p:cNvPr id="40" name="Tekstvak 40">
            <a:extLst>
              <a:ext uri="{FF2B5EF4-FFF2-40B4-BE49-F238E27FC236}">
                <a16:creationId xmlns:a16="http://schemas.microsoft.com/office/drawing/2014/main" id="{2C0726B6-A04B-C447-B533-268B991007E2}"/>
              </a:ext>
            </a:extLst>
          </p:cNvPr>
          <p:cNvSpPr txBox="1"/>
          <p:nvPr/>
        </p:nvSpPr>
        <p:spPr>
          <a:xfrm>
            <a:off x="166520" y="2540959"/>
            <a:ext cx="806330" cy="253916"/>
          </a:xfrm>
          <a:prstGeom prst="rect">
            <a:avLst/>
          </a:prstGeom>
          <a:solidFill>
            <a:srgbClr val="F0F4F5"/>
          </a:solidFill>
        </p:spPr>
        <p:txBody>
          <a:bodyPr wrap="square" rtlCol="0">
            <a:spAutoFit/>
          </a:bodyPr>
          <a:lstStyle/>
          <a:p>
            <a:pPr algn="ctr"/>
            <a:r>
              <a:rPr lang="en-US" sz="1050" b="1" dirty="0">
                <a:latin typeface="Arial" panose="020B0604020202020204" pitchFamily="34" charset="0"/>
                <a:cs typeface="Arial" panose="020B0604020202020204" pitchFamily="34" charset="0"/>
              </a:rPr>
              <a:t>Patient</a:t>
            </a:r>
            <a:endParaRPr lang="nl-NL"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300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500"/>
                                        <p:tgtEl>
                                          <p:spTgt spid="8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6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6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7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7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7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6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22" grpId="0" animBg="1"/>
      <p:bldP spid="24" grpId="0" animBg="1"/>
      <p:bldP spid="54" grpId="0"/>
      <p:bldP spid="55" grpId="0"/>
      <p:bldP spid="57" grpId="0"/>
      <p:bldP spid="61" grpId="0" animBg="1"/>
      <p:bldP spid="69" grpId="0" animBg="1"/>
      <p:bldP spid="73" grpId="0"/>
      <p:bldP spid="77" grpId="0" animBg="1"/>
      <p:bldP spid="52" grpId="0"/>
      <p:bldP spid="74" grpId="0"/>
      <p:bldP spid="71" grpId="0" animBg="1"/>
      <p:bldP spid="78"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CD99A-EFE4-8249-89FA-109039A54BC6}"/>
              </a:ext>
            </a:extLst>
          </p:cNvPr>
          <p:cNvSpPr>
            <a:spLocks noGrp="1"/>
          </p:cNvSpPr>
          <p:nvPr>
            <p:ph type="title"/>
          </p:nvPr>
        </p:nvSpPr>
        <p:spPr/>
        <p:txBody>
          <a:bodyPr/>
          <a:lstStyle/>
          <a:p>
            <a:r>
              <a:rPr lang="en-US" b="1" dirty="0"/>
              <a:t>App screenshots</a:t>
            </a:r>
          </a:p>
        </p:txBody>
      </p:sp>
      <p:pic>
        <p:nvPicPr>
          <p:cNvPr id="4" name="Picture 3">
            <a:extLst>
              <a:ext uri="{FF2B5EF4-FFF2-40B4-BE49-F238E27FC236}">
                <a16:creationId xmlns:a16="http://schemas.microsoft.com/office/drawing/2014/main" id="{25433C19-D04A-D744-A66B-65A8052CCFC1}"/>
              </a:ext>
            </a:extLst>
          </p:cNvPr>
          <p:cNvPicPr>
            <a:picLocks noChangeAspect="1"/>
          </p:cNvPicPr>
          <p:nvPr/>
        </p:nvPicPr>
        <p:blipFill>
          <a:blip r:embed="rId2"/>
          <a:stretch>
            <a:fillRect/>
          </a:stretch>
        </p:blipFill>
        <p:spPr>
          <a:xfrm>
            <a:off x="931524" y="1247185"/>
            <a:ext cx="1969334" cy="3723072"/>
          </a:xfrm>
          <a:prstGeom prst="rect">
            <a:avLst/>
          </a:prstGeom>
          <a:ln>
            <a:solidFill>
              <a:schemeClr val="accent1"/>
            </a:solidFill>
          </a:ln>
        </p:spPr>
      </p:pic>
      <p:pic>
        <p:nvPicPr>
          <p:cNvPr id="5" name="Picture 4">
            <a:extLst>
              <a:ext uri="{FF2B5EF4-FFF2-40B4-BE49-F238E27FC236}">
                <a16:creationId xmlns:a16="http://schemas.microsoft.com/office/drawing/2014/main" id="{F3A98C35-0AB0-2946-AD6D-CE199DDEE025}"/>
              </a:ext>
            </a:extLst>
          </p:cNvPr>
          <p:cNvPicPr>
            <a:picLocks noChangeAspect="1"/>
          </p:cNvPicPr>
          <p:nvPr/>
        </p:nvPicPr>
        <p:blipFill>
          <a:blip r:embed="rId3"/>
          <a:stretch>
            <a:fillRect/>
          </a:stretch>
        </p:blipFill>
        <p:spPr>
          <a:xfrm>
            <a:off x="3584114" y="1247184"/>
            <a:ext cx="1975771" cy="3723072"/>
          </a:xfrm>
          <a:prstGeom prst="rect">
            <a:avLst/>
          </a:prstGeom>
          <a:ln>
            <a:solidFill>
              <a:schemeClr val="accent1"/>
            </a:solidFill>
          </a:ln>
        </p:spPr>
      </p:pic>
      <p:pic>
        <p:nvPicPr>
          <p:cNvPr id="6" name="Picture 5">
            <a:extLst>
              <a:ext uri="{FF2B5EF4-FFF2-40B4-BE49-F238E27FC236}">
                <a16:creationId xmlns:a16="http://schemas.microsoft.com/office/drawing/2014/main" id="{66BD23FA-94C3-CD49-9F31-A5E23023DFFA}"/>
              </a:ext>
            </a:extLst>
          </p:cNvPr>
          <p:cNvPicPr>
            <a:picLocks noChangeAspect="1"/>
          </p:cNvPicPr>
          <p:nvPr/>
        </p:nvPicPr>
        <p:blipFill>
          <a:blip r:embed="rId4"/>
          <a:stretch>
            <a:fillRect/>
          </a:stretch>
        </p:blipFill>
        <p:spPr>
          <a:xfrm>
            <a:off x="6243525" y="1247183"/>
            <a:ext cx="1977882" cy="3723073"/>
          </a:xfrm>
          <a:prstGeom prst="rect">
            <a:avLst/>
          </a:prstGeom>
          <a:ln>
            <a:solidFill>
              <a:schemeClr val="accent1"/>
            </a:solidFill>
          </a:ln>
        </p:spPr>
      </p:pic>
    </p:spTree>
    <p:extLst>
      <p:ext uri="{BB962C8B-B14F-4D97-AF65-F5344CB8AC3E}">
        <p14:creationId xmlns:p14="http://schemas.microsoft.com/office/powerpoint/2010/main" val="392282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ABFC3A-39CC-F742-A43F-6E1AC1BC3AFE}"/>
              </a:ext>
            </a:extLst>
          </p:cNvPr>
          <p:cNvSpPr>
            <a:spLocks noGrp="1"/>
          </p:cNvSpPr>
          <p:nvPr>
            <p:ph type="title"/>
          </p:nvPr>
        </p:nvSpPr>
        <p:spPr/>
        <p:txBody>
          <a:bodyPr>
            <a:normAutofit/>
          </a:bodyPr>
          <a:lstStyle/>
          <a:p>
            <a:r>
              <a:rPr lang="en-US" b="1" dirty="0"/>
              <a:t>At the consultation</a:t>
            </a:r>
          </a:p>
        </p:txBody>
      </p:sp>
      <p:pic>
        <p:nvPicPr>
          <p:cNvPr id="5" name="Picture 4">
            <a:extLst>
              <a:ext uri="{FF2B5EF4-FFF2-40B4-BE49-F238E27FC236}">
                <a16:creationId xmlns:a16="http://schemas.microsoft.com/office/drawing/2014/main" id="{E6EE1520-721D-8147-B323-558099348970}"/>
              </a:ext>
            </a:extLst>
          </p:cNvPr>
          <p:cNvPicPr>
            <a:picLocks noChangeAspect="1"/>
          </p:cNvPicPr>
          <p:nvPr/>
        </p:nvPicPr>
        <p:blipFill>
          <a:blip r:embed="rId2"/>
          <a:stretch>
            <a:fillRect/>
          </a:stretch>
        </p:blipFill>
        <p:spPr>
          <a:xfrm>
            <a:off x="1126337" y="1063229"/>
            <a:ext cx="7448674" cy="4048023"/>
          </a:xfrm>
          <a:prstGeom prst="rect">
            <a:avLst/>
          </a:prstGeom>
        </p:spPr>
      </p:pic>
      <p:sp>
        <p:nvSpPr>
          <p:cNvPr id="11" name="TextBox 10">
            <a:extLst>
              <a:ext uri="{FF2B5EF4-FFF2-40B4-BE49-F238E27FC236}">
                <a16:creationId xmlns:a16="http://schemas.microsoft.com/office/drawing/2014/main" id="{0BF367A8-C595-E94C-B7DE-7A185AF52FD6}"/>
              </a:ext>
            </a:extLst>
          </p:cNvPr>
          <p:cNvSpPr txBox="1"/>
          <p:nvPr/>
        </p:nvSpPr>
        <p:spPr>
          <a:xfrm>
            <a:off x="256661" y="2668534"/>
            <a:ext cx="2582333"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dirty="0"/>
              <a:t>REMORA data within EPR</a:t>
            </a:r>
          </a:p>
          <a:p>
            <a:pPr algn="ctr"/>
            <a:r>
              <a:rPr lang="en-US" dirty="0"/>
              <a:t>(Allscripts, Salford Royal)</a:t>
            </a:r>
          </a:p>
        </p:txBody>
      </p:sp>
    </p:spTree>
    <p:extLst>
      <p:ext uri="{BB962C8B-B14F-4D97-AF65-F5344CB8AC3E}">
        <p14:creationId xmlns:p14="http://schemas.microsoft.com/office/powerpoint/2010/main" val="4002675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3EEB-B574-EA47-9BEB-FAADF76A14E7}"/>
              </a:ext>
            </a:extLst>
          </p:cNvPr>
          <p:cNvSpPr>
            <a:spLocks noGrp="1"/>
          </p:cNvSpPr>
          <p:nvPr>
            <p:ph type="title"/>
          </p:nvPr>
        </p:nvSpPr>
        <p:spPr/>
        <p:txBody>
          <a:bodyPr/>
          <a:lstStyle/>
          <a:p>
            <a:r>
              <a:rPr lang="en-US" b="1" dirty="0"/>
              <a:t>Self-examination video of T&amp;SJC</a:t>
            </a:r>
          </a:p>
        </p:txBody>
      </p:sp>
      <p:pic>
        <p:nvPicPr>
          <p:cNvPr id="4" name="Picture 3">
            <a:extLst>
              <a:ext uri="{FF2B5EF4-FFF2-40B4-BE49-F238E27FC236}">
                <a16:creationId xmlns:a16="http://schemas.microsoft.com/office/drawing/2014/main" id="{40F56F4B-4EB3-8145-B58B-FCCF0E5BFDA1}"/>
              </a:ext>
            </a:extLst>
          </p:cNvPr>
          <p:cNvPicPr>
            <a:picLocks noChangeAspect="1"/>
          </p:cNvPicPr>
          <p:nvPr/>
        </p:nvPicPr>
        <p:blipFill>
          <a:blip r:embed="rId2"/>
          <a:stretch>
            <a:fillRect/>
          </a:stretch>
        </p:blipFill>
        <p:spPr>
          <a:xfrm>
            <a:off x="1696634" y="1094915"/>
            <a:ext cx="5750732" cy="4048585"/>
          </a:xfrm>
          <a:prstGeom prst="rect">
            <a:avLst/>
          </a:prstGeom>
        </p:spPr>
      </p:pic>
      <p:sp>
        <p:nvSpPr>
          <p:cNvPr id="3" name="TextBox 2">
            <a:extLst>
              <a:ext uri="{FF2B5EF4-FFF2-40B4-BE49-F238E27FC236}">
                <a16:creationId xmlns:a16="http://schemas.microsoft.com/office/drawing/2014/main" id="{F0665460-90E4-0F33-48F3-D76E0971701D}"/>
              </a:ext>
            </a:extLst>
          </p:cNvPr>
          <p:cNvSpPr txBox="1"/>
          <p:nvPr/>
        </p:nvSpPr>
        <p:spPr>
          <a:xfrm>
            <a:off x="456066" y="4487333"/>
            <a:ext cx="1240568" cy="307777"/>
          </a:xfrm>
          <a:prstGeom prst="rect">
            <a:avLst/>
          </a:prstGeom>
          <a:noFill/>
        </p:spPr>
        <p:txBody>
          <a:bodyPr wrap="square" rtlCol="0">
            <a:spAutoFit/>
          </a:bodyPr>
          <a:lstStyle/>
          <a:p>
            <a:r>
              <a:rPr lang="en-US" sz="1400" dirty="0"/>
              <a:t>&gt;44,000 views</a:t>
            </a:r>
          </a:p>
        </p:txBody>
      </p:sp>
    </p:spTree>
    <p:extLst>
      <p:ext uri="{BB962C8B-B14F-4D97-AF65-F5344CB8AC3E}">
        <p14:creationId xmlns:p14="http://schemas.microsoft.com/office/powerpoint/2010/main" val="2581105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848D-0521-1347-8A5F-1A8301FDC14F}"/>
              </a:ext>
            </a:extLst>
          </p:cNvPr>
          <p:cNvSpPr>
            <a:spLocks noGrp="1"/>
          </p:cNvSpPr>
          <p:nvPr>
            <p:ph type="title"/>
          </p:nvPr>
        </p:nvSpPr>
        <p:spPr/>
        <p:txBody>
          <a:bodyPr>
            <a:normAutofit/>
          </a:bodyPr>
          <a:lstStyle/>
          <a:p>
            <a:r>
              <a:rPr lang="en-US" b="1" dirty="0"/>
              <a:t>The REMORA </a:t>
            </a:r>
            <a:r>
              <a:rPr lang="en-US" b="1" dirty="0" err="1"/>
              <a:t>programme</a:t>
            </a:r>
            <a:endParaRPr lang="en-US" b="1" dirty="0"/>
          </a:p>
        </p:txBody>
      </p:sp>
      <p:sp>
        <p:nvSpPr>
          <p:cNvPr id="3" name="Content Placeholder 2">
            <a:extLst>
              <a:ext uri="{FF2B5EF4-FFF2-40B4-BE49-F238E27FC236}">
                <a16:creationId xmlns:a16="http://schemas.microsoft.com/office/drawing/2014/main" id="{8C7A1F38-4EDD-2E40-8445-6F50B95F0C22}"/>
              </a:ext>
            </a:extLst>
          </p:cNvPr>
          <p:cNvSpPr>
            <a:spLocks noGrp="1"/>
          </p:cNvSpPr>
          <p:nvPr>
            <p:ph idx="1"/>
          </p:nvPr>
        </p:nvSpPr>
        <p:spPr>
          <a:xfrm>
            <a:off x="457200" y="1200151"/>
            <a:ext cx="8686800" cy="3394472"/>
          </a:xfrm>
        </p:spPr>
        <p:txBody>
          <a:bodyPr>
            <a:normAutofit fontScale="85000" lnSpcReduction="10000"/>
          </a:bodyPr>
          <a:lstStyle/>
          <a:p>
            <a:endParaRPr lang="en-US" dirty="0"/>
          </a:p>
          <a:p>
            <a:r>
              <a:rPr lang="en-US" dirty="0"/>
              <a:t>Pilot study: 2015-2017			</a:t>
            </a:r>
            <a:r>
              <a:rPr lang="en-US" sz="2800" i="1" dirty="0">
                <a:solidFill>
                  <a:schemeClr val="accent4"/>
                </a:solidFill>
              </a:rPr>
              <a:t>Proof of concept</a:t>
            </a:r>
            <a:endParaRPr lang="en-US" i="1" dirty="0">
              <a:solidFill>
                <a:schemeClr val="accent4"/>
              </a:solidFill>
            </a:endParaRPr>
          </a:p>
          <a:p>
            <a:endParaRPr lang="en-US" dirty="0"/>
          </a:p>
          <a:p>
            <a:r>
              <a:rPr lang="en-US" dirty="0"/>
              <a:t>GM Digital Fund: 2020-2021	</a:t>
            </a:r>
            <a:r>
              <a:rPr lang="en-US" sz="2800" i="1" dirty="0">
                <a:solidFill>
                  <a:schemeClr val="accent4"/>
                </a:solidFill>
              </a:rPr>
              <a:t>Scalable infrastructure</a:t>
            </a:r>
            <a:endParaRPr lang="en-US" i="1" dirty="0">
              <a:solidFill>
                <a:schemeClr val="accent4"/>
              </a:solidFill>
            </a:endParaRPr>
          </a:p>
          <a:p>
            <a:endParaRPr lang="en-US" dirty="0"/>
          </a:p>
          <a:p>
            <a:r>
              <a:rPr lang="en-US" b="1" dirty="0"/>
              <a:t>NIHR </a:t>
            </a:r>
            <a:r>
              <a:rPr lang="en-US" b="1" dirty="0" err="1"/>
              <a:t>Programme</a:t>
            </a:r>
            <a:r>
              <a:rPr lang="en-US" b="1" dirty="0"/>
              <a:t> Grant: 2021-2025																	</a:t>
            </a:r>
            <a:r>
              <a:rPr lang="en-US" sz="2800" b="1" i="1" dirty="0">
                <a:solidFill>
                  <a:schemeClr val="accent4"/>
                </a:solidFill>
              </a:rPr>
              <a:t>Evidence of better outcomes</a:t>
            </a:r>
          </a:p>
          <a:p>
            <a:endParaRPr lang="en-US" dirty="0"/>
          </a:p>
        </p:txBody>
      </p:sp>
    </p:spTree>
    <p:extLst>
      <p:ext uri="{BB962C8B-B14F-4D97-AF65-F5344CB8AC3E}">
        <p14:creationId xmlns:p14="http://schemas.microsoft.com/office/powerpoint/2010/main" val="606453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46A409F6-B5D4-1846-86F0-A232B11FBC97}"/>
              </a:ext>
            </a:extLst>
          </p:cNvPr>
          <p:cNvCxnSpPr>
            <a:cxnSpLocks/>
          </p:cNvCxnSpPr>
          <p:nvPr/>
        </p:nvCxnSpPr>
        <p:spPr>
          <a:xfrm flipH="1">
            <a:off x="5884955" y="601148"/>
            <a:ext cx="18801" cy="4177477"/>
          </a:xfrm>
          <a:prstGeom prst="line">
            <a:avLst/>
          </a:prstGeom>
          <a:ln w="31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4C627FA-DB96-2743-BDE3-99B0DC4E6FB4}"/>
              </a:ext>
            </a:extLst>
          </p:cNvPr>
          <p:cNvCxnSpPr>
            <a:cxnSpLocks/>
          </p:cNvCxnSpPr>
          <p:nvPr/>
        </p:nvCxnSpPr>
        <p:spPr>
          <a:xfrm flipH="1">
            <a:off x="6641804" y="601148"/>
            <a:ext cx="18801" cy="4177477"/>
          </a:xfrm>
          <a:prstGeom prst="line">
            <a:avLst/>
          </a:prstGeom>
          <a:ln w="31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79714F3-B5AD-D447-A2E5-08A913FE2F87}"/>
              </a:ext>
            </a:extLst>
          </p:cNvPr>
          <p:cNvCxnSpPr>
            <a:cxnSpLocks/>
          </p:cNvCxnSpPr>
          <p:nvPr/>
        </p:nvCxnSpPr>
        <p:spPr>
          <a:xfrm flipH="1">
            <a:off x="7393108" y="601148"/>
            <a:ext cx="18801" cy="4177477"/>
          </a:xfrm>
          <a:prstGeom prst="line">
            <a:avLst/>
          </a:prstGeom>
          <a:ln w="31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6DB32FB-3E65-4040-B53E-6908FDEEAE2F}"/>
              </a:ext>
            </a:extLst>
          </p:cNvPr>
          <p:cNvCxnSpPr>
            <a:cxnSpLocks/>
          </p:cNvCxnSpPr>
          <p:nvPr/>
        </p:nvCxnSpPr>
        <p:spPr>
          <a:xfrm flipH="1">
            <a:off x="8165333" y="601148"/>
            <a:ext cx="18801" cy="4177477"/>
          </a:xfrm>
          <a:prstGeom prst="line">
            <a:avLst/>
          </a:prstGeom>
          <a:ln w="31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D44A907-7815-0C43-B918-48E49E22FB37}"/>
              </a:ext>
            </a:extLst>
          </p:cNvPr>
          <p:cNvCxnSpPr>
            <a:cxnSpLocks/>
          </p:cNvCxnSpPr>
          <p:nvPr/>
        </p:nvCxnSpPr>
        <p:spPr>
          <a:xfrm flipH="1">
            <a:off x="5145422" y="601148"/>
            <a:ext cx="18801" cy="4177477"/>
          </a:xfrm>
          <a:prstGeom prst="line">
            <a:avLst/>
          </a:prstGeom>
          <a:ln w="31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57A7633-5E7F-0840-B460-A032D5FDE342}"/>
              </a:ext>
            </a:extLst>
          </p:cNvPr>
          <p:cNvPicPr>
            <a:picLocks noChangeAspect="1"/>
          </p:cNvPicPr>
          <p:nvPr/>
        </p:nvPicPr>
        <p:blipFill>
          <a:blip r:embed="rId3"/>
          <a:stretch>
            <a:fillRect/>
          </a:stretch>
        </p:blipFill>
        <p:spPr>
          <a:xfrm>
            <a:off x="1560557" y="1596809"/>
            <a:ext cx="607290" cy="609695"/>
          </a:xfrm>
          <a:prstGeom prst="rect">
            <a:avLst/>
          </a:prstGeom>
        </p:spPr>
      </p:pic>
      <p:pic>
        <p:nvPicPr>
          <p:cNvPr id="5" name="Picture 4">
            <a:extLst>
              <a:ext uri="{FF2B5EF4-FFF2-40B4-BE49-F238E27FC236}">
                <a16:creationId xmlns:a16="http://schemas.microsoft.com/office/drawing/2014/main" id="{7A840A6A-CE8B-F846-8049-6DADDBEA77EF}"/>
              </a:ext>
            </a:extLst>
          </p:cNvPr>
          <p:cNvPicPr>
            <a:picLocks noChangeAspect="1"/>
          </p:cNvPicPr>
          <p:nvPr/>
        </p:nvPicPr>
        <p:blipFill>
          <a:blip r:embed="rId4"/>
          <a:stretch>
            <a:fillRect/>
          </a:stretch>
        </p:blipFill>
        <p:spPr>
          <a:xfrm>
            <a:off x="4974863" y="3505010"/>
            <a:ext cx="363312" cy="363312"/>
          </a:xfrm>
          <a:prstGeom prst="rect">
            <a:avLst/>
          </a:prstGeom>
          <a:ln>
            <a:solidFill>
              <a:schemeClr val="tx1"/>
            </a:solidFill>
          </a:ln>
        </p:spPr>
      </p:pic>
      <p:pic>
        <p:nvPicPr>
          <p:cNvPr id="6" name="Picture 5">
            <a:extLst>
              <a:ext uri="{FF2B5EF4-FFF2-40B4-BE49-F238E27FC236}">
                <a16:creationId xmlns:a16="http://schemas.microsoft.com/office/drawing/2014/main" id="{18EAD5D0-2899-AB41-BE80-AE5907E6E894}"/>
              </a:ext>
            </a:extLst>
          </p:cNvPr>
          <p:cNvPicPr>
            <a:picLocks noChangeAspect="1"/>
          </p:cNvPicPr>
          <p:nvPr/>
        </p:nvPicPr>
        <p:blipFill>
          <a:blip r:embed="rId5"/>
          <a:stretch>
            <a:fillRect/>
          </a:stretch>
        </p:blipFill>
        <p:spPr>
          <a:xfrm>
            <a:off x="4882624" y="2258542"/>
            <a:ext cx="579129" cy="590948"/>
          </a:xfrm>
          <a:prstGeom prst="rect">
            <a:avLst/>
          </a:prstGeom>
        </p:spPr>
      </p:pic>
      <p:pic>
        <p:nvPicPr>
          <p:cNvPr id="7" name="Picture 6">
            <a:extLst>
              <a:ext uri="{FF2B5EF4-FFF2-40B4-BE49-F238E27FC236}">
                <a16:creationId xmlns:a16="http://schemas.microsoft.com/office/drawing/2014/main" id="{6957A1CD-F7AC-6544-8AB6-DEAC4895AAD2}"/>
              </a:ext>
            </a:extLst>
          </p:cNvPr>
          <p:cNvPicPr>
            <a:picLocks noChangeAspect="1"/>
          </p:cNvPicPr>
          <p:nvPr/>
        </p:nvPicPr>
        <p:blipFill>
          <a:blip r:embed="rId6"/>
          <a:stretch>
            <a:fillRect/>
          </a:stretch>
        </p:blipFill>
        <p:spPr>
          <a:xfrm>
            <a:off x="2282570" y="1626588"/>
            <a:ext cx="607290" cy="630647"/>
          </a:xfrm>
          <a:prstGeom prst="rect">
            <a:avLst/>
          </a:prstGeom>
        </p:spPr>
      </p:pic>
      <p:pic>
        <p:nvPicPr>
          <p:cNvPr id="8" name="Picture 7">
            <a:extLst>
              <a:ext uri="{FF2B5EF4-FFF2-40B4-BE49-F238E27FC236}">
                <a16:creationId xmlns:a16="http://schemas.microsoft.com/office/drawing/2014/main" id="{C9BFB4CD-4497-6245-9564-5F6FF3273AF2}"/>
              </a:ext>
            </a:extLst>
          </p:cNvPr>
          <p:cNvPicPr>
            <a:picLocks noChangeAspect="1"/>
          </p:cNvPicPr>
          <p:nvPr/>
        </p:nvPicPr>
        <p:blipFill>
          <a:blip r:embed="rId7"/>
          <a:stretch>
            <a:fillRect/>
          </a:stretch>
        </p:blipFill>
        <p:spPr>
          <a:xfrm>
            <a:off x="3420345" y="1690214"/>
            <a:ext cx="642894" cy="512995"/>
          </a:xfrm>
          <a:prstGeom prst="rect">
            <a:avLst/>
          </a:prstGeom>
        </p:spPr>
      </p:pic>
      <p:pic>
        <p:nvPicPr>
          <p:cNvPr id="9" name="Picture 8">
            <a:extLst>
              <a:ext uri="{FF2B5EF4-FFF2-40B4-BE49-F238E27FC236}">
                <a16:creationId xmlns:a16="http://schemas.microsoft.com/office/drawing/2014/main" id="{597B7EB7-29B3-2D41-B0CF-C96ABAEB86F4}"/>
              </a:ext>
            </a:extLst>
          </p:cNvPr>
          <p:cNvPicPr>
            <a:picLocks noChangeAspect="1"/>
          </p:cNvPicPr>
          <p:nvPr/>
        </p:nvPicPr>
        <p:blipFill>
          <a:blip r:embed="rId8"/>
          <a:stretch>
            <a:fillRect/>
          </a:stretch>
        </p:blipFill>
        <p:spPr>
          <a:xfrm>
            <a:off x="489774" y="1596809"/>
            <a:ext cx="678211" cy="606400"/>
          </a:xfrm>
          <a:prstGeom prst="rect">
            <a:avLst/>
          </a:prstGeom>
        </p:spPr>
      </p:pic>
      <p:sp>
        <p:nvSpPr>
          <p:cNvPr id="10" name="TextBox 9">
            <a:extLst>
              <a:ext uri="{FF2B5EF4-FFF2-40B4-BE49-F238E27FC236}">
                <a16:creationId xmlns:a16="http://schemas.microsoft.com/office/drawing/2014/main" id="{66114626-4943-0144-AABC-EDB81ADDD115}"/>
              </a:ext>
            </a:extLst>
          </p:cNvPr>
          <p:cNvSpPr txBox="1"/>
          <p:nvPr/>
        </p:nvSpPr>
        <p:spPr>
          <a:xfrm>
            <a:off x="90538" y="2242909"/>
            <a:ext cx="1476686" cy="507831"/>
          </a:xfrm>
          <a:prstGeom prst="rect">
            <a:avLst/>
          </a:prstGeom>
          <a:noFill/>
        </p:spPr>
        <p:txBody>
          <a:bodyPr wrap="none" rtlCol="0">
            <a:spAutoFit/>
          </a:bodyPr>
          <a:lstStyle/>
          <a:p>
            <a:pPr algn="ctr" defTabSz="685800"/>
            <a:r>
              <a:rPr lang="en-US" sz="900" b="1" dirty="0">
                <a:solidFill>
                  <a:prstClr val="black"/>
                </a:solidFill>
                <a:latin typeface="Calibri" panose="020F0502020204030204"/>
              </a:rPr>
              <a:t>12 rheumatology depts</a:t>
            </a:r>
            <a:endParaRPr lang="en-US" sz="900" dirty="0">
              <a:solidFill>
                <a:prstClr val="black"/>
              </a:solidFill>
              <a:latin typeface="Calibri" panose="020F0502020204030204"/>
            </a:endParaRPr>
          </a:p>
          <a:p>
            <a:pPr algn="ctr" defTabSz="685800"/>
            <a:r>
              <a:rPr lang="en-US" sz="900" dirty="0">
                <a:solidFill>
                  <a:prstClr val="black"/>
                </a:solidFill>
                <a:latin typeface="Calibri" panose="020F0502020204030204"/>
              </a:rPr>
              <a:t>Early inflammatory arthritis</a:t>
            </a:r>
          </a:p>
          <a:p>
            <a:pPr algn="ctr" defTabSz="685800"/>
            <a:r>
              <a:rPr lang="en-US" sz="900" dirty="0">
                <a:solidFill>
                  <a:prstClr val="black"/>
                </a:solidFill>
                <a:latin typeface="Calibri" panose="020F0502020204030204"/>
              </a:rPr>
              <a:t>&amp; drug education clinics</a:t>
            </a:r>
          </a:p>
        </p:txBody>
      </p:sp>
      <p:sp>
        <p:nvSpPr>
          <p:cNvPr id="13" name="TextBox 12">
            <a:extLst>
              <a:ext uri="{FF2B5EF4-FFF2-40B4-BE49-F238E27FC236}">
                <a16:creationId xmlns:a16="http://schemas.microsoft.com/office/drawing/2014/main" id="{C811834E-A3F5-2A44-A47C-D7330A8F4384}"/>
              </a:ext>
            </a:extLst>
          </p:cNvPr>
          <p:cNvSpPr txBox="1"/>
          <p:nvPr/>
        </p:nvSpPr>
        <p:spPr>
          <a:xfrm>
            <a:off x="2789293" y="2257234"/>
            <a:ext cx="1911101" cy="923330"/>
          </a:xfrm>
          <a:prstGeom prst="rect">
            <a:avLst/>
          </a:prstGeom>
          <a:noFill/>
        </p:spPr>
        <p:txBody>
          <a:bodyPr wrap="none" rtlCol="0">
            <a:spAutoFit/>
          </a:bodyPr>
          <a:lstStyle/>
          <a:p>
            <a:pPr algn="ctr" defTabSz="685800"/>
            <a:r>
              <a:rPr lang="en-US" sz="900" b="1" dirty="0">
                <a:solidFill>
                  <a:prstClr val="black"/>
                </a:solidFill>
                <a:latin typeface="Calibri" panose="020F0502020204030204"/>
              </a:rPr>
              <a:t>Notice of intervention</a:t>
            </a:r>
          </a:p>
          <a:p>
            <a:pPr algn="ctr" defTabSz="685800"/>
            <a:r>
              <a:rPr lang="en-US" sz="900" dirty="0">
                <a:solidFill>
                  <a:prstClr val="black"/>
                </a:solidFill>
                <a:latin typeface="Calibri" panose="020F0502020204030204"/>
              </a:rPr>
              <a:t>1) Usual care, or</a:t>
            </a:r>
          </a:p>
          <a:p>
            <a:pPr algn="ctr" defTabSz="685800"/>
            <a:r>
              <a:rPr lang="en-US" sz="900" dirty="0">
                <a:solidFill>
                  <a:prstClr val="black"/>
                </a:solidFill>
                <a:latin typeface="Calibri" panose="020F0502020204030204"/>
              </a:rPr>
              <a:t>2) Symptom tracking</a:t>
            </a:r>
          </a:p>
          <a:p>
            <a:pPr algn="ctr" defTabSz="685800"/>
            <a:br>
              <a:rPr lang="en-US" sz="900" dirty="0">
                <a:solidFill>
                  <a:prstClr val="black"/>
                </a:solidFill>
                <a:latin typeface="Calibri" panose="020F0502020204030204"/>
              </a:rPr>
            </a:br>
            <a:r>
              <a:rPr lang="en-US" sz="900" dirty="0">
                <a:solidFill>
                  <a:prstClr val="black"/>
                </a:solidFill>
                <a:latin typeface="Calibri" panose="020F0502020204030204"/>
              </a:rPr>
              <a:t>Sites sequentially crossover </a:t>
            </a:r>
          </a:p>
          <a:p>
            <a:pPr algn="ctr" defTabSz="685800"/>
            <a:r>
              <a:rPr lang="en-US" sz="900" dirty="0">
                <a:solidFill>
                  <a:prstClr val="black"/>
                </a:solidFill>
                <a:latin typeface="Calibri" panose="020F0502020204030204"/>
              </a:rPr>
              <a:t>from usual care to symptom tracking</a:t>
            </a:r>
          </a:p>
        </p:txBody>
      </p:sp>
      <p:cxnSp>
        <p:nvCxnSpPr>
          <p:cNvPr id="21" name="Straight Connector 20">
            <a:extLst>
              <a:ext uri="{FF2B5EF4-FFF2-40B4-BE49-F238E27FC236}">
                <a16:creationId xmlns:a16="http://schemas.microsoft.com/office/drawing/2014/main" id="{25FF3EA3-6062-034D-A836-8BED5567AECE}"/>
              </a:ext>
            </a:extLst>
          </p:cNvPr>
          <p:cNvCxnSpPr>
            <a:cxnSpLocks/>
            <a:stCxn id="6" idx="3"/>
          </p:cNvCxnSpPr>
          <p:nvPr/>
        </p:nvCxnSpPr>
        <p:spPr>
          <a:xfrm>
            <a:off x="5461753" y="2554016"/>
            <a:ext cx="320350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1CC3AA0-86F2-7946-A903-690D08EEFD4D}"/>
              </a:ext>
            </a:extLst>
          </p:cNvPr>
          <p:cNvSpPr txBox="1"/>
          <p:nvPr/>
        </p:nvSpPr>
        <p:spPr>
          <a:xfrm>
            <a:off x="4581321" y="2000356"/>
            <a:ext cx="1181735" cy="230832"/>
          </a:xfrm>
          <a:prstGeom prst="rect">
            <a:avLst/>
          </a:prstGeom>
          <a:solidFill>
            <a:schemeClr val="bg1"/>
          </a:solidFill>
        </p:spPr>
        <p:txBody>
          <a:bodyPr wrap="none" rtlCol="0">
            <a:spAutoFit/>
          </a:bodyPr>
          <a:lstStyle/>
          <a:p>
            <a:pPr algn="ctr" defTabSz="685800"/>
            <a:r>
              <a:rPr lang="en-US" sz="900" b="1" dirty="0">
                <a:solidFill>
                  <a:prstClr val="black"/>
                </a:solidFill>
                <a:latin typeface="Calibri" panose="020F0502020204030204"/>
              </a:rPr>
              <a:t>2) Symptom tracking</a:t>
            </a:r>
          </a:p>
        </p:txBody>
      </p:sp>
      <p:pic>
        <p:nvPicPr>
          <p:cNvPr id="29" name="Picture 28">
            <a:extLst>
              <a:ext uri="{FF2B5EF4-FFF2-40B4-BE49-F238E27FC236}">
                <a16:creationId xmlns:a16="http://schemas.microsoft.com/office/drawing/2014/main" id="{E1BF7629-5DDC-EB40-AF91-076261F1B1C4}"/>
              </a:ext>
            </a:extLst>
          </p:cNvPr>
          <p:cNvPicPr>
            <a:picLocks noChangeAspect="1"/>
          </p:cNvPicPr>
          <p:nvPr/>
        </p:nvPicPr>
        <p:blipFill>
          <a:blip r:embed="rId9"/>
          <a:stretch>
            <a:fillRect/>
          </a:stretch>
        </p:blipFill>
        <p:spPr>
          <a:xfrm>
            <a:off x="4974863" y="4143762"/>
            <a:ext cx="363312" cy="366065"/>
          </a:xfrm>
          <a:prstGeom prst="rect">
            <a:avLst/>
          </a:prstGeom>
        </p:spPr>
      </p:pic>
      <p:pic>
        <p:nvPicPr>
          <p:cNvPr id="33" name="Picture 32">
            <a:extLst>
              <a:ext uri="{FF2B5EF4-FFF2-40B4-BE49-F238E27FC236}">
                <a16:creationId xmlns:a16="http://schemas.microsoft.com/office/drawing/2014/main" id="{CB49EF99-D3A2-1140-A0EA-145B84D53B8F}"/>
              </a:ext>
            </a:extLst>
          </p:cNvPr>
          <p:cNvPicPr>
            <a:picLocks noChangeAspect="1"/>
          </p:cNvPicPr>
          <p:nvPr/>
        </p:nvPicPr>
        <p:blipFill>
          <a:blip r:embed="rId9"/>
          <a:stretch>
            <a:fillRect/>
          </a:stretch>
        </p:blipFill>
        <p:spPr>
          <a:xfrm>
            <a:off x="8033324" y="4143762"/>
            <a:ext cx="363312" cy="366065"/>
          </a:xfrm>
          <a:prstGeom prst="rect">
            <a:avLst/>
          </a:prstGeom>
        </p:spPr>
      </p:pic>
      <p:pic>
        <p:nvPicPr>
          <p:cNvPr id="34" name="Picture 33">
            <a:extLst>
              <a:ext uri="{FF2B5EF4-FFF2-40B4-BE49-F238E27FC236}">
                <a16:creationId xmlns:a16="http://schemas.microsoft.com/office/drawing/2014/main" id="{0C6435B9-C1E5-BC4E-A264-C632E6BAF8BE}"/>
              </a:ext>
            </a:extLst>
          </p:cNvPr>
          <p:cNvPicPr>
            <a:picLocks noChangeAspect="1"/>
          </p:cNvPicPr>
          <p:nvPr/>
        </p:nvPicPr>
        <p:blipFill>
          <a:blip r:embed="rId9"/>
          <a:stretch>
            <a:fillRect/>
          </a:stretch>
        </p:blipFill>
        <p:spPr>
          <a:xfrm>
            <a:off x="6504094" y="4143762"/>
            <a:ext cx="363312" cy="366065"/>
          </a:xfrm>
          <a:prstGeom prst="rect">
            <a:avLst/>
          </a:prstGeom>
        </p:spPr>
      </p:pic>
      <p:pic>
        <p:nvPicPr>
          <p:cNvPr id="35" name="Picture 34">
            <a:extLst>
              <a:ext uri="{FF2B5EF4-FFF2-40B4-BE49-F238E27FC236}">
                <a16:creationId xmlns:a16="http://schemas.microsoft.com/office/drawing/2014/main" id="{8C068209-651C-DE40-A332-E9F65C14DA80}"/>
              </a:ext>
            </a:extLst>
          </p:cNvPr>
          <p:cNvPicPr>
            <a:picLocks noChangeAspect="1"/>
          </p:cNvPicPr>
          <p:nvPr/>
        </p:nvPicPr>
        <p:blipFill>
          <a:blip r:embed="rId9"/>
          <a:stretch>
            <a:fillRect/>
          </a:stretch>
        </p:blipFill>
        <p:spPr>
          <a:xfrm>
            <a:off x="5739479" y="4143762"/>
            <a:ext cx="363312" cy="366065"/>
          </a:xfrm>
          <a:prstGeom prst="rect">
            <a:avLst/>
          </a:prstGeom>
        </p:spPr>
      </p:pic>
      <p:pic>
        <p:nvPicPr>
          <p:cNvPr id="36" name="Picture 35">
            <a:extLst>
              <a:ext uri="{FF2B5EF4-FFF2-40B4-BE49-F238E27FC236}">
                <a16:creationId xmlns:a16="http://schemas.microsoft.com/office/drawing/2014/main" id="{2B022EC3-C0FC-A44D-BFDA-B137C21AD3E5}"/>
              </a:ext>
            </a:extLst>
          </p:cNvPr>
          <p:cNvPicPr>
            <a:picLocks noChangeAspect="1"/>
          </p:cNvPicPr>
          <p:nvPr/>
        </p:nvPicPr>
        <p:blipFill>
          <a:blip r:embed="rId9"/>
          <a:stretch>
            <a:fillRect/>
          </a:stretch>
        </p:blipFill>
        <p:spPr>
          <a:xfrm>
            <a:off x="7268709" y="4143762"/>
            <a:ext cx="363312" cy="366065"/>
          </a:xfrm>
          <a:prstGeom prst="rect">
            <a:avLst/>
          </a:prstGeom>
        </p:spPr>
      </p:pic>
      <p:cxnSp>
        <p:nvCxnSpPr>
          <p:cNvPr id="37" name="Straight Connector 36">
            <a:extLst>
              <a:ext uri="{FF2B5EF4-FFF2-40B4-BE49-F238E27FC236}">
                <a16:creationId xmlns:a16="http://schemas.microsoft.com/office/drawing/2014/main" id="{B7E07490-435D-9F4E-8187-1830F6D9986E}"/>
              </a:ext>
            </a:extLst>
          </p:cNvPr>
          <p:cNvCxnSpPr>
            <a:cxnSpLocks/>
          </p:cNvCxnSpPr>
          <p:nvPr/>
        </p:nvCxnSpPr>
        <p:spPr>
          <a:xfrm>
            <a:off x="7726194" y="3684792"/>
            <a:ext cx="939065" cy="3749"/>
          </a:xfrm>
          <a:prstGeom prst="line">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14828BFD-2CB2-434E-9E9A-B425EF5DA785}"/>
              </a:ext>
            </a:extLst>
          </p:cNvPr>
          <p:cNvPicPr>
            <a:picLocks noChangeAspect="1"/>
          </p:cNvPicPr>
          <p:nvPr/>
        </p:nvPicPr>
        <p:blipFill>
          <a:blip r:embed="rId4"/>
          <a:stretch>
            <a:fillRect/>
          </a:stretch>
        </p:blipFill>
        <p:spPr>
          <a:xfrm>
            <a:off x="8014070" y="3505010"/>
            <a:ext cx="363312" cy="363312"/>
          </a:xfrm>
          <a:prstGeom prst="rect">
            <a:avLst/>
          </a:prstGeom>
          <a:ln>
            <a:solidFill>
              <a:schemeClr val="tx1"/>
            </a:solidFill>
          </a:ln>
        </p:spPr>
      </p:pic>
      <p:cxnSp>
        <p:nvCxnSpPr>
          <p:cNvPr id="39" name="Straight Connector 38">
            <a:extLst>
              <a:ext uri="{FF2B5EF4-FFF2-40B4-BE49-F238E27FC236}">
                <a16:creationId xmlns:a16="http://schemas.microsoft.com/office/drawing/2014/main" id="{0FCCDFAE-1137-7944-9160-8F94591F5DB9}"/>
              </a:ext>
            </a:extLst>
          </p:cNvPr>
          <p:cNvCxnSpPr>
            <a:cxnSpLocks/>
          </p:cNvCxnSpPr>
          <p:nvPr/>
        </p:nvCxnSpPr>
        <p:spPr>
          <a:xfrm flipV="1">
            <a:off x="6346371" y="3685639"/>
            <a:ext cx="678488" cy="2902"/>
          </a:xfrm>
          <a:prstGeom prst="line">
            <a:avLst/>
          </a:prstGeom>
          <a:ln w="190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E038BB50-478B-5B4A-81A7-60391A5FC1D7}"/>
              </a:ext>
            </a:extLst>
          </p:cNvPr>
          <p:cNvPicPr>
            <a:picLocks noChangeAspect="1"/>
          </p:cNvPicPr>
          <p:nvPr/>
        </p:nvPicPr>
        <p:blipFill>
          <a:blip r:embed="rId4"/>
          <a:stretch>
            <a:fillRect/>
          </a:stretch>
        </p:blipFill>
        <p:spPr>
          <a:xfrm>
            <a:off x="6511751" y="3505010"/>
            <a:ext cx="363312" cy="363312"/>
          </a:xfrm>
          <a:prstGeom prst="rect">
            <a:avLst/>
          </a:prstGeom>
          <a:ln>
            <a:solidFill>
              <a:schemeClr val="tx1"/>
            </a:solidFill>
          </a:ln>
        </p:spPr>
      </p:pic>
      <p:cxnSp>
        <p:nvCxnSpPr>
          <p:cNvPr id="41" name="Straight Connector 40">
            <a:extLst>
              <a:ext uri="{FF2B5EF4-FFF2-40B4-BE49-F238E27FC236}">
                <a16:creationId xmlns:a16="http://schemas.microsoft.com/office/drawing/2014/main" id="{58D9A2BF-CB2C-4248-AE2A-157F9ABAFC52}"/>
              </a:ext>
            </a:extLst>
          </p:cNvPr>
          <p:cNvCxnSpPr>
            <a:cxnSpLocks/>
          </p:cNvCxnSpPr>
          <p:nvPr/>
        </p:nvCxnSpPr>
        <p:spPr>
          <a:xfrm>
            <a:off x="5624028" y="3684792"/>
            <a:ext cx="547193" cy="3749"/>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27E4F041-E506-A246-AF93-A8D3DCDB9EC7}"/>
              </a:ext>
            </a:extLst>
          </p:cNvPr>
          <p:cNvPicPr>
            <a:picLocks noChangeAspect="1"/>
          </p:cNvPicPr>
          <p:nvPr/>
        </p:nvPicPr>
        <p:blipFill>
          <a:blip r:embed="rId4"/>
          <a:stretch>
            <a:fillRect/>
          </a:stretch>
        </p:blipFill>
        <p:spPr>
          <a:xfrm>
            <a:off x="5712700" y="3505010"/>
            <a:ext cx="363312" cy="363312"/>
          </a:xfrm>
          <a:prstGeom prst="rect">
            <a:avLst/>
          </a:prstGeom>
          <a:ln>
            <a:solidFill>
              <a:schemeClr val="tx1"/>
            </a:solidFill>
          </a:ln>
        </p:spPr>
      </p:pic>
      <p:sp>
        <p:nvSpPr>
          <p:cNvPr id="46" name="TextBox 45">
            <a:extLst>
              <a:ext uri="{FF2B5EF4-FFF2-40B4-BE49-F238E27FC236}">
                <a16:creationId xmlns:a16="http://schemas.microsoft.com/office/drawing/2014/main" id="{0B2032C2-CE41-9948-8410-F4438B7D7E52}"/>
              </a:ext>
            </a:extLst>
          </p:cNvPr>
          <p:cNvSpPr txBox="1"/>
          <p:nvPr/>
        </p:nvSpPr>
        <p:spPr>
          <a:xfrm>
            <a:off x="5436324" y="3225565"/>
            <a:ext cx="3001143" cy="230832"/>
          </a:xfrm>
          <a:prstGeom prst="rect">
            <a:avLst/>
          </a:prstGeom>
          <a:solidFill>
            <a:schemeClr val="bg1"/>
          </a:solidFill>
        </p:spPr>
        <p:txBody>
          <a:bodyPr wrap="none" rtlCol="0">
            <a:spAutoFit/>
          </a:bodyPr>
          <a:lstStyle/>
          <a:p>
            <a:pPr defTabSz="685800"/>
            <a:r>
              <a:rPr lang="en-US" sz="900" i="1" dirty="0">
                <a:solidFill>
                  <a:prstClr val="black"/>
                </a:solidFill>
                <a:latin typeface="Calibri" panose="020F0502020204030204"/>
              </a:rPr>
              <a:t>Clinical assessment (incl DAS28 score) as per usual follow-up</a:t>
            </a:r>
          </a:p>
        </p:txBody>
      </p:sp>
      <p:sp>
        <p:nvSpPr>
          <p:cNvPr id="47" name="TextBox 46">
            <a:extLst>
              <a:ext uri="{FF2B5EF4-FFF2-40B4-BE49-F238E27FC236}">
                <a16:creationId xmlns:a16="http://schemas.microsoft.com/office/drawing/2014/main" id="{825B6E3A-5177-CC4E-8269-08EE4D9AFD93}"/>
              </a:ext>
            </a:extLst>
          </p:cNvPr>
          <p:cNvSpPr txBox="1"/>
          <p:nvPr/>
        </p:nvSpPr>
        <p:spPr>
          <a:xfrm>
            <a:off x="5726990" y="3876570"/>
            <a:ext cx="1988045" cy="230832"/>
          </a:xfrm>
          <a:prstGeom prst="rect">
            <a:avLst/>
          </a:prstGeom>
          <a:solidFill>
            <a:schemeClr val="bg1"/>
          </a:solidFill>
        </p:spPr>
        <p:txBody>
          <a:bodyPr wrap="none" rtlCol="0">
            <a:spAutoFit/>
          </a:bodyPr>
          <a:lstStyle/>
          <a:p>
            <a:pPr defTabSz="685800"/>
            <a:r>
              <a:rPr lang="en-US" sz="900" i="1" dirty="0">
                <a:solidFill>
                  <a:prstClr val="black"/>
                </a:solidFill>
                <a:latin typeface="Calibri" panose="020F0502020204030204"/>
              </a:rPr>
              <a:t>Web-based patient reported outcomes</a:t>
            </a:r>
          </a:p>
        </p:txBody>
      </p:sp>
      <p:grpSp>
        <p:nvGrpSpPr>
          <p:cNvPr id="56" name="Group 55">
            <a:extLst>
              <a:ext uri="{FF2B5EF4-FFF2-40B4-BE49-F238E27FC236}">
                <a16:creationId xmlns:a16="http://schemas.microsoft.com/office/drawing/2014/main" id="{937BF2DA-9D0B-154F-8E28-4FA526A3A65D}"/>
              </a:ext>
            </a:extLst>
          </p:cNvPr>
          <p:cNvGrpSpPr/>
          <p:nvPr/>
        </p:nvGrpSpPr>
        <p:grpSpPr>
          <a:xfrm>
            <a:off x="1516699" y="2242909"/>
            <a:ext cx="1364477" cy="1419619"/>
            <a:chOff x="1967581" y="3657600"/>
            <a:chExt cx="1819303" cy="1892826"/>
          </a:xfrm>
        </p:grpSpPr>
        <p:sp>
          <p:nvSpPr>
            <p:cNvPr id="11" name="TextBox 10">
              <a:extLst>
                <a:ext uri="{FF2B5EF4-FFF2-40B4-BE49-F238E27FC236}">
                  <a16:creationId xmlns:a16="http://schemas.microsoft.com/office/drawing/2014/main" id="{9E60CAD5-AD3A-2D4D-82B6-65704561D4DB}"/>
                </a:ext>
              </a:extLst>
            </p:cNvPr>
            <p:cNvSpPr txBox="1"/>
            <p:nvPr/>
          </p:nvSpPr>
          <p:spPr>
            <a:xfrm>
              <a:off x="1967581" y="3657600"/>
              <a:ext cx="1819303" cy="1892826"/>
            </a:xfrm>
            <a:prstGeom prst="rect">
              <a:avLst/>
            </a:prstGeom>
            <a:noFill/>
          </p:spPr>
          <p:txBody>
            <a:bodyPr wrap="none" rtlCol="0">
              <a:spAutoFit/>
            </a:bodyPr>
            <a:lstStyle/>
            <a:p>
              <a:pPr algn="ctr" defTabSz="685800"/>
              <a:r>
                <a:rPr lang="en-US" sz="900" b="1" dirty="0">
                  <a:solidFill>
                    <a:prstClr val="black"/>
                  </a:solidFill>
                  <a:latin typeface="Calibri" panose="020F0502020204030204"/>
                </a:rPr>
                <a:t>Nurse-led recruitment</a:t>
              </a:r>
            </a:p>
            <a:p>
              <a:pPr algn="ctr" defTabSz="685800"/>
              <a:r>
                <a:rPr lang="en-US" sz="900" dirty="0">
                  <a:solidFill>
                    <a:prstClr val="black"/>
                  </a:solidFill>
                  <a:latin typeface="Calibri" panose="020F0502020204030204"/>
                </a:rPr>
                <a:t>Continuous recruitment, </a:t>
              </a:r>
            </a:p>
            <a:p>
              <a:pPr algn="ctr" defTabSz="685800"/>
              <a:r>
                <a:rPr lang="en-US" sz="900" dirty="0">
                  <a:solidFill>
                    <a:prstClr val="black"/>
                  </a:solidFill>
                  <a:latin typeface="Calibri" panose="020F0502020204030204"/>
                </a:rPr>
                <a:t>blinded to intervention:</a:t>
              </a:r>
            </a:p>
            <a:p>
              <a:pPr algn="ctr" defTabSz="685800"/>
              <a:endParaRPr lang="en-US" sz="900" dirty="0">
                <a:solidFill>
                  <a:prstClr val="black"/>
                </a:solidFill>
                <a:latin typeface="Calibri" panose="020F0502020204030204"/>
              </a:endParaRPr>
            </a:p>
            <a:p>
              <a:pPr algn="ctr" defTabSz="685800"/>
              <a:r>
                <a:rPr lang="en-US" sz="900" dirty="0">
                  <a:solidFill>
                    <a:prstClr val="black"/>
                  </a:solidFill>
                  <a:latin typeface="Calibri" panose="020F0502020204030204"/>
                </a:rPr>
                <a:t>Smartphone owners;</a:t>
              </a:r>
            </a:p>
            <a:p>
              <a:pPr algn="ctr" defTabSz="685800"/>
              <a:r>
                <a:rPr lang="en-US" sz="900" dirty="0">
                  <a:solidFill>
                    <a:prstClr val="black"/>
                  </a:solidFill>
                  <a:latin typeface="Calibri" panose="020F0502020204030204"/>
                </a:rPr>
                <a:t>Willing to participate</a:t>
              </a:r>
            </a:p>
            <a:p>
              <a:pPr algn="ctr" defTabSz="685800"/>
              <a:endParaRPr lang="en-US" sz="525" dirty="0">
                <a:solidFill>
                  <a:prstClr val="black"/>
                </a:solidFill>
                <a:latin typeface="Calibri" panose="020F0502020204030204"/>
              </a:endParaRPr>
            </a:p>
            <a:p>
              <a:pPr algn="ctr" defTabSz="685800"/>
              <a:endParaRPr lang="en-US" sz="900" dirty="0">
                <a:solidFill>
                  <a:prstClr val="black"/>
                </a:solidFill>
                <a:latin typeface="Calibri" panose="020F0502020204030204"/>
              </a:endParaRPr>
            </a:p>
            <a:p>
              <a:pPr algn="ctr" defTabSz="685800"/>
              <a:r>
                <a:rPr lang="en-US" sz="900" dirty="0">
                  <a:solidFill>
                    <a:prstClr val="black"/>
                  </a:solidFill>
                  <a:latin typeface="Calibri" panose="020F0502020204030204"/>
                </a:rPr>
                <a:t>Consent</a:t>
              </a:r>
            </a:p>
            <a:p>
              <a:pPr algn="ctr" defTabSz="685800"/>
              <a:endParaRPr lang="en-US" sz="900" dirty="0">
                <a:solidFill>
                  <a:prstClr val="black"/>
                </a:solidFill>
                <a:latin typeface="Calibri" panose="020F0502020204030204"/>
              </a:endParaRPr>
            </a:p>
          </p:txBody>
        </p:sp>
        <p:cxnSp>
          <p:nvCxnSpPr>
            <p:cNvPr id="51" name="Straight Connector 50">
              <a:extLst>
                <a:ext uri="{FF2B5EF4-FFF2-40B4-BE49-F238E27FC236}">
                  <a16:creationId xmlns:a16="http://schemas.microsoft.com/office/drawing/2014/main" id="{1A49FBA7-804A-2046-8580-7FBE15B120DA}"/>
                </a:ext>
              </a:extLst>
            </p:cNvPr>
            <p:cNvCxnSpPr>
              <a:cxnSpLocks/>
            </p:cNvCxnSpPr>
            <p:nvPr/>
          </p:nvCxnSpPr>
          <p:spPr>
            <a:xfrm>
              <a:off x="2863362" y="4846257"/>
              <a:ext cx="0" cy="197647"/>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32BE1678-CAE2-6749-BA96-FD709CA28BB1}"/>
              </a:ext>
            </a:extLst>
          </p:cNvPr>
          <p:cNvSpPr txBox="1"/>
          <p:nvPr/>
        </p:nvSpPr>
        <p:spPr>
          <a:xfrm>
            <a:off x="3563771" y="3786539"/>
            <a:ext cx="1210588" cy="369332"/>
          </a:xfrm>
          <a:prstGeom prst="rect">
            <a:avLst/>
          </a:prstGeom>
          <a:noFill/>
        </p:spPr>
        <p:txBody>
          <a:bodyPr wrap="none" rtlCol="0">
            <a:spAutoFit/>
          </a:bodyPr>
          <a:lstStyle/>
          <a:p>
            <a:pPr algn="ctr" defTabSz="685800"/>
            <a:r>
              <a:rPr lang="en-US" sz="900" b="1" dirty="0">
                <a:solidFill>
                  <a:prstClr val="black"/>
                </a:solidFill>
                <a:latin typeface="Calibri" panose="020F0502020204030204"/>
              </a:rPr>
              <a:t>Outcome assessment</a:t>
            </a:r>
          </a:p>
          <a:p>
            <a:pPr algn="ctr" defTabSz="685800"/>
            <a:r>
              <a:rPr lang="en-US" sz="900" b="1" dirty="0">
                <a:solidFill>
                  <a:prstClr val="black"/>
                </a:solidFill>
                <a:latin typeface="Calibri" panose="020F0502020204030204"/>
              </a:rPr>
              <a:t>for all participants</a:t>
            </a:r>
          </a:p>
        </p:txBody>
      </p:sp>
      <p:sp>
        <p:nvSpPr>
          <p:cNvPr id="59" name="TextBox 58">
            <a:extLst>
              <a:ext uri="{FF2B5EF4-FFF2-40B4-BE49-F238E27FC236}">
                <a16:creationId xmlns:a16="http://schemas.microsoft.com/office/drawing/2014/main" id="{A4286D29-8E46-824C-AF34-61A6258ADDE8}"/>
              </a:ext>
            </a:extLst>
          </p:cNvPr>
          <p:cNvSpPr txBox="1"/>
          <p:nvPr/>
        </p:nvSpPr>
        <p:spPr>
          <a:xfrm>
            <a:off x="4365220" y="4516146"/>
            <a:ext cx="5032147" cy="213585"/>
          </a:xfrm>
          <a:prstGeom prst="rect">
            <a:avLst/>
          </a:prstGeom>
          <a:noFill/>
        </p:spPr>
        <p:txBody>
          <a:bodyPr wrap="none" rtlCol="0">
            <a:spAutoFit/>
          </a:bodyPr>
          <a:lstStyle/>
          <a:p>
            <a:pPr defTabSz="685800"/>
            <a:r>
              <a:rPr lang="en-US" sz="788" b="1" dirty="0">
                <a:solidFill>
                  <a:prstClr val="black"/>
                </a:solidFill>
                <a:latin typeface="Calibri" panose="020F0502020204030204"/>
              </a:rPr>
              <a:t>Month</a:t>
            </a:r>
            <a:r>
              <a:rPr lang="en-US" sz="788" dirty="0">
                <a:solidFill>
                  <a:prstClr val="black"/>
                </a:solidFill>
                <a:latin typeface="Calibri" panose="020F0502020204030204"/>
              </a:rPr>
              <a:t> 	0	   3	      6	         9	            12		</a:t>
            </a:r>
          </a:p>
        </p:txBody>
      </p:sp>
      <p:cxnSp>
        <p:nvCxnSpPr>
          <p:cNvPr id="70" name="Straight Connector 69">
            <a:extLst>
              <a:ext uri="{FF2B5EF4-FFF2-40B4-BE49-F238E27FC236}">
                <a16:creationId xmlns:a16="http://schemas.microsoft.com/office/drawing/2014/main" id="{FCEAD0FB-14E9-6549-B3D3-D95293A7FBA3}"/>
              </a:ext>
            </a:extLst>
          </p:cNvPr>
          <p:cNvCxnSpPr>
            <a:cxnSpLocks/>
          </p:cNvCxnSpPr>
          <p:nvPr/>
        </p:nvCxnSpPr>
        <p:spPr>
          <a:xfrm>
            <a:off x="4133974" y="2025561"/>
            <a:ext cx="590285" cy="488537"/>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FA5BC6D-B783-3841-8053-88E1A7F8074D}"/>
              </a:ext>
            </a:extLst>
          </p:cNvPr>
          <p:cNvCxnSpPr>
            <a:cxnSpLocks/>
          </p:cNvCxnSpPr>
          <p:nvPr/>
        </p:nvCxnSpPr>
        <p:spPr>
          <a:xfrm flipV="1">
            <a:off x="4139492" y="1390898"/>
            <a:ext cx="593222" cy="49736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7092E2C0-11AF-C14D-AD77-DA0054D7BB24}"/>
              </a:ext>
            </a:extLst>
          </p:cNvPr>
          <p:cNvSpPr txBox="1"/>
          <p:nvPr/>
        </p:nvSpPr>
        <p:spPr>
          <a:xfrm>
            <a:off x="4382074" y="604731"/>
            <a:ext cx="5032147" cy="213585"/>
          </a:xfrm>
          <a:prstGeom prst="rect">
            <a:avLst/>
          </a:prstGeom>
          <a:solidFill>
            <a:schemeClr val="bg1"/>
          </a:solidFill>
        </p:spPr>
        <p:txBody>
          <a:bodyPr wrap="none" rtlCol="0">
            <a:spAutoFit/>
          </a:bodyPr>
          <a:lstStyle/>
          <a:p>
            <a:pPr defTabSz="685800"/>
            <a:r>
              <a:rPr lang="en-US" sz="788" b="1" dirty="0">
                <a:solidFill>
                  <a:prstClr val="black"/>
                </a:solidFill>
                <a:latin typeface="Calibri" panose="020F0502020204030204"/>
              </a:rPr>
              <a:t>Month</a:t>
            </a:r>
            <a:r>
              <a:rPr lang="en-US" sz="788" dirty="0">
                <a:solidFill>
                  <a:prstClr val="black"/>
                </a:solidFill>
                <a:latin typeface="Calibri" panose="020F0502020204030204"/>
              </a:rPr>
              <a:t> 	0	   3	      6	         9	            12		</a:t>
            </a:r>
          </a:p>
        </p:txBody>
      </p:sp>
      <p:pic>
        <p:nvPicPr>
          <p:cNvPr id="81" name="Picture 80">
            <a:extLst>
              <a:ext uri="{FF2B5EF4-FFF2-40B4-BE49-F238E27FC236}">
                <a16:creationId xmlns:a16="http://schemas.microsoft.com/office/drawing/2014/main" id="{4DAAB1AD-5339-4544-A658-6715F3AEAD96}"/>
              </a:ext>
            </a:extLst>
          </p:cNvPr>
          <p:cNvPicPr>
            <a:picLocks noChangeAspect="1"/>
          </p:cNvPicPr>
          <p:nvPr/>
        </p:nvPicPr>
        <p:blipFill>
          <a:blip r:embed="rId5">
            <a:duotone>
              <a:schemeClr val="bg2">
                <a:shade val="45000"/>
                <a:satMod val="135000"/>
              </a:schemeClr>
              <a:prstClr val="white"/>
            </a:duotone>
          </a:blip>
          <a:stretch>
            <a:fillRect/>
          </a:stretch>
        </p:blipFill>
        <p:spPr>
          <a:xfrm>
            <a:off x="4863420" y="1179999"/>
            <a:ext cx="579129" cy="590948"/>
          </a:xfrm>
          <a:prstGeom prst="rect">
            <a:avLst/>
          </a:prstGeom>
        </p:spPr>
      </p:pic>
      <p:cxnSp>
        <p:nvCxnSpPr>
          <p:cNvPr id="82" name="Straight Connector 81">
            <a:extLst>
              <a:ext uri="{FF2B5EF4-FFF2-40B4-BE49-F238E27FC236}">
                <a16:creationId xmlns:a16="http://schemas.microsoft.com/office/drawing/2014/main" id="{C6500675-26E6-7445-8232-0831EF5817C2}"/>
              </a:ext>
            </a:extLst>
          </p:cNvPr>
          <p:cNvCxnSpPr/>
          <p:nvPr/>
        </p:nvCxnSpPr>
        <p:spPr>
          <a:xfrm flipV="1">
            <a:off x="4831822" y="1184491"/>
            <a:ext cx="579129" cy="5878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76674D6-0319-CE4B-8D21-BB5BEDD08AFB}"/>
              </a:ext>
            </a:extLst>
          </p:cNvPr>
          <p:cNvCxnSpPr>
            <a:cxnSpLocks/>
          </p:cNvCxnSpPr>
          <p:nvPr/>
        </p:nvCxnSpPr>
        <p:spPr>
          <a:xfrm>
            <a:off x="4831822" y="1180045"/>
            <a:ext cx="579129" cy="591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75ED7332-CCBE-E946-B97A-FD0E53E96EEC}"/>
              </a:ext>
            </a:extLst>
          </p:cNvPr>
          <p:cNvSpPr/>
          <p:nvPr/>
        </p:nvSpPr>
        <p:spPr>
          <a:xfrm>
            <a:off x="4748885" y="851885"/>
            <a:ext cx="830677" cy="230832"/>
          </a:xfrm>
          <a:prstGeom prst="rect">
            <a:avLst/>
          </a:prstGeom>
          <a:solidFill>
            <a:schemeClr val="bg1"/>
          </a:solidFill>
        </p:spPr>
        <p:txBody>
          <a:bodyPr wrap="none">
            <a:spAutoFit/>
          </a:bodyPr>
          <a:lstStyle/>
          <a:p>
            <a:pPr algn="ctr" defTabSz="685800"/>
            <a:r>
              <a:rPr lang="en-US" sz="900" b="1" dirty="0">
                <a:solidFill>
                  <a:prstClr val="black"/>
                </a:solidFill>
                <a:latin typeface="Calibri" panose="020F0502020204030204"/>
              </a:rPr>
              <a:t>1) Usual care </a:t>
            </a:r>
          </a:p>
        </p:txBody>
      </p:sp>
      <p:sp>
        <p:nvSpPr>
          <p:cNvPr id="43" name="Title 1">
            <a:extLst>
              <a:ext uri="{FF2B5EF4-FFF2-40B4-BE49-F238E27FC236}">
                <a16:creationId xmlns:a16="http://schemas.microsoft.com/office/drawing/2014/main" id="{A2AE476C-6B71-8C40-8B0D-61A35B8A30C2}"/>
              </a:ext>
            </a:extLst>
          </p:cNvPr>
          <p:cNvSpPr txBox="1">
            <a:spLocks/>
          </p:cNvSpPr>
          <p:nvPr/>
        </p:nvSpPr>
        <p:spPr>
          <a:xfrm>
            <a:off x="457200" y="205979"/>
            <a:ext cx="8229600" cy="85725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latin typeface="+mn-lt"/>
              </a:rPr>
              <a:t>Stepped wedge trial</a:t>
            </a:r>
          </a:p>
        </p:txBody>
      </p:sp>
    </p:spTree>
    <p:extLst>
      <p:ext uri="{BB962C8B-B14F-4D97-AF65-F5344CB8AC3E}">
        <p14:creationId xmlns:p14="http://schemas.microsoft.com/office/powerpoint/2010/main" val="978119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Outputs</a:t>
            </a:r>
          </a:p>
        </p:txBody>
      </p:sp>
      <p:sp>
        <p:nvSpPr>
          <p:cNvPr id="3" name="Content Placeholder 2"/>
          <p:cNvSpPr>
            <a:spLocks noGrp="1"/>
          </p:cNvSpPr>
          <p:nvPr>
            <p:ph idx="1"/>
          </p:nvPr>
        </p:nvSpPr>
        <p:spPr>
          <a:xfrm>
            <a:off x="457200" y="1200151"/>
            <a:ext cx="8229600" cy="3808878"/>
          </a:xfrm>
        </p:spPr>
        <p:txBody>
          <a:bodyPr>
            <a:normAutofit/>
          </a:bodyPr>
          <a:lstStyle/>
          <a:p>
            <a:r>
              <a:rPr lang="en-GB" sz="2400" dirty="0"/>
              <a:t>Demonstrate improvements in clinical outcomes</a:t>
            </a:r>
          </a:p>
          <a:p>
            <a:pPr lvl="1"/>
            <a:r>
              <a:rPr lang="en-GB" sz="2000" dirty="0"/>
              <a:t>Primary outcome = improvement in DAS28 score</a:t>
            </a:r>
          </a:p>
          <a:p>
            <a:r>
              <a:rPr lang="en-GB" sz="2400" dirty="0"/>
              <a:t>Health economic evaluation</a:t>
            </a:r>
          </a:p>
          <a:p>
            <a:r>
              <a:rPr lang="en-GB" sz="2400" dirty="0"/>
              <a:t>How to implement at scale, including supporting materials</a:t>
            </a:r>
          </a:p>
          <a:p>
            <a:r>
              <a:rPr lang="en-GB" sz="2400" dirty="0"/>
              <a:t>Digital inequalities</a:t>
            </a:r>
          </a:p>
          <a:p>
            <a:r>
              <a:rPr lang="en-GB" sz="2400" dirty="0" err="1"/>
              <a:t>eConsent</a:t>
            </a:r>
            <a:r>
              <a:rPr lang="en-GB" sz="2400" dirty="0"/>
              <a:t> for sharing patient-data for care and research</a:t>
            </a:r>
          </a:p>
          <a:p>
            <a:pPr lvl="1"/>
            <a:endParaRPr lang="en-US" sz="2000" dirty="0"/>
          </a:p>
        </p:txBody>
      </p:sp>
    </p:spTree>
    <p:extLst>
      <p:ext uri="{BB962C8B-B14F-4D97-AF65-F5344CB8AC3E}">
        <p14:creationId xmlns:p14="http://schemas.microsoft.com/office/powerpoint/2010/main" val="2203944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494DD-D6D3-7F44-9A3D-0EC0E1F3107C}"/>
              </a:ext>
            </a:extLst>
          </p:cNvPr>
          <p:cNvSpPr>
            <a:spLocks noGrp="1"/>
          </p:cNvSpPr>
          <p:nvPr>
            <p:ph type="title"/>
          </p:nvPr>
        </p:nvSpPr>
        <p:spPr/>
        <p:txBody>
          <a:bodyPr/>
          <a:lstStyle/>
          <a:p>
            <a:r>
              <a:rPr lang="en-US" b="1" dirty="0"/>
              <a:t>Beyond REMORA2</a:t>
            </a:r>
          </a:p>
        </p:txBody>
      </p:sp>
      <p:sp>
        <p:nvSpPr>
          <p:cNvPr id="3" name="Content Placeholder 2">
            <a:extLst>
              <a:ext uri="{FF2B5EF4-FFF2-40B4-BE49-F238E27FC236}">
                <a16:creationId xmlns:a16="http://schemas.microsoft.com/office/drawing/2014/main" id="{369F453B-0BE4-454D-A5CB-30726621BC38}"/>
              </a:ext>
            </a:extLst>
          </p:cNvPr>
          <p:cNvSpPr>
            <a:spLocks noGrp="1"/>
          </p:cNvSpPr>
          <p:nvPr>
            <p:ph idx="1"/>
          </p:nvPr>
        </p:nvSpPr>
        <p:spPr>
          <a:xfrm>
            <a:off x="457199" y="1200151"/>
            <a:ext cx="8686801" cy="3394472"/>
          </a:xfrm>
        </p:spPr>
        <p:txBody>
          <a:bodyPr>
            <a:normAutofit/>
          </a:bodyPr>
          <a:lstStyle/>
          <a:p>
            <a:r>
              <a:rPr lang="en-GB" sz="2400" dirty="0"/>
              <a:t>Using PGHD between visits</a:t>
            </a:r>
          </a:p>
          <a:p>
            <a:pPr lvl="1"/>
            <a:r>
              <a:rPr lang="en-GB" sz="2000" dirty="0"/>
              <a:t>Scheduling visits according to clinical need</a:t>
            </a:r>
          </a:p>
          <a:p>
            <a:pPr lvl="1"/>
            <a:r>
              <a:rPr lang="en-GB" sz="2000" dirty="0"/>
              <a:t>Enabling ‘just in time’ interventions </a:t>
            </a:r>
          </a:p>
          <a:p>
            <a:r>
              <a:rPr lang="en-GB" sz="2400" dirty="0"/>
              <a:t>Digital interventions including coaching, self-management</a:t>
            </a:r>
          </a:p>
          <a:p>
            <a:r>
              <a:rPr lang="en-GB" sz="2400" dirty="0"/>
              <a:t>Expansion to other data types</a:t>
            </a:r>
          </a:p>
          <a:p>
            <a:pPr lvl="1"/>
            <a:r>
              <a:rPr lang="en-GB" sz="2000" dirty="0"/>
              <a:t>Images; sensor data</a:t>
            </a:r>
          </a:p>
        </p:txBody>
      </p:sp>
    </p:spTree>
    <p:extLst>
      <p:ext uri="{BB962C8B-B14F-4D97-AF65-F5344CB8AC3E}">
        <p14:creationId xmlns:p14="http://schemas.microsoft.com/office/powerpoint/2010/main" val="1909222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57349" y="2686364"/>
            <a:ext cx="5704345" cy="1539251"/>
          </a:xfrm>
        </p:spPr>
        <p:txBody>
          <a:bodyPr>
            <a:noAutofit/>
          </a:bodyPr>
          <a:lstStyle/>
          <a:p>
            <a:endParaRPr lang="en-US" sz="825" dirty="0">
              <a:solidFill>
                <a:schemeClr val="bg1">
                  <a:lumMod val="50000"/>
                </a:schemeClr>
              </a:solidFill>
            </a:endParaRPr>
          </a:p>
          <a:p>
            <a:endParaRPr lang="en-US" sz="825" dirty="0">
              <a:solidFill>
                <a:schemeClr val="bg1">
                  <a:lumMod val="50000"/>
                </a:schemeClr>
              </a:solidFill>
            </a:endParaRPr>
          </a:p>
          <a:p>
            <a:endParaRPr lang="en-US" sz="825" dirty="0">
              <a:solidFill>
                <a:schemeClr val="bg1">
                  <a:lumMod val="50000"/>
                </a:schemeClr>
              </a:solidFill>
            </a:endParaRPr>
          </a:p>
          <a:p>
            <a:endParaRPr lang="en-US" sz="825" dirty="0">
              <a:solidFill>
                <a:schemeClr val="bg1">
                  <a:lumMod val="50000"/>
                </a:schemeClr>
              </a:solidFill>
            </a:endParaRPr>
          </a:p>
          <a:p>
            <a:endParaRPr lang="en-US" sz="825" dirty="0">
              <a:solidFill>
                <a:schemeClr val="bg1">
                  <a:lumMod val="50000"/>
                </a:schemeClr>
              </a:solidFill>
            </a:endParaRPr>
          </a:p>
          <a:p>
            <a:r>
              <a:rPr lang="en-US" sz="1800" dirty="0"/>
              <a:t>Digital Health Regional Networks Event - North</a:t>
            </a:r>
          </a:p>
          <a:p>
            <a:r>
              <a:rPr lang="en-US" sz="1800" dirty="0"/>
              <a:t>26</a:t>
            </a:r>
            <a:r>
              <a:rPr lang="en-US" sz="1800" baseline="30000" dirty="0"/>
              <a:t>th</a:t>
            </a:r>
            <a:r>
              <a:rPr lang="en-US" sz="1800" dirty="0"/>
              <a:t> May 2022</a:t>
            </a:r>
          </a:p>
        </p:txBody>
      </p:sp>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1594837" y="145790"/>
            <a:ext cx="1504711" cy="639059"/>
          </a:xfrm>
          <a:prstGeom prst="rect">
            <a:avLst/>
          </a:prstGeom>
          <a:noFill/>
          <a:ln>
            <a:noFill/>
          </a:ln>
        </p:spPr>
      </p:pic>
      <p:pic>
        <p:nvPicPr>
          <p:cNvPr id="6" name="Picture 5"/>
          <p:cNvPicPr>
            <a:picLocks noChangeAspect="1"/>
          </p:cNvPicPr>
          <p:nvPr/>
        </p:nvPicPr>
        <p:blipFill>
          <a:blip r:embed="rId3"/>
          <a:stretch>
            <a:fillRect/>
          </a:stretch>
        </p:blipFill>
        <p:spPr>
          <a:xfrm>
            <a:off x="6919048" y="40322"/>
            <a:ext cx="2047107" cy="774341"/>
          </a:xfrm>
          <a:prstGeom prst="rect">
            <a:avLst/>
          </a:prstGeom>
        </p:spPr>
      </p:pic>
      <p:pic>
        <p:nvPicPr>
          <p:cNvPr id="9" name="Picture 8"/>
          <p:cNvPicPr>
            <a:picLocks noChangeAspect="1"/>
          </p:cNvPicPr>
          <p:nvPr/>
        </p:nvPicPr>
        <p:blipFill>
          <a:blip r:embed="rId4"/>
          <a:stretch>
            <a:fillRect/>
          </a:stretch>
        </p:blipFill>
        <p:spPr>
          <a:xfrm>
            <a:off x="177845" y="115396"/>
            <a:ext cx="1293019" cy="1087617"/>
          </a:xfrm>
          <a:prstGeom prst="rect">
            <a:avLst/>
          </a:prstGeom>
        </p:spPr>
      </p:pic>
      <p:sp>
        <p:nvSpPr>
          <p:cNvPr id="13" name="TextBox 12">
            <a:extLst>
              <a:ext uri="{FF2B5EF4-FFF2-40B4-BE49-F238E27FC236}">
                <a16:creationId xmlns:a16="http://schemas.microsoft.com/office/drawing/2014/main" id="{47B48455-524A-BA4F-AE07-614C9EDCAA7E}"/>
              </a:ext>
            </a:extLst>
          </p:cNvPr>
          <p:cNvSpPr txBox="1"/>
          <p:nvPr/>
        </p:nvSpPr>
        <p:spPr>
          <a:xfrm>
            <a:off x="844658" y="2686364"/>
            <a:ext cx="7315200" cy="1077218"/>
          </a:xfrm>
          <a:prstGeom prst="rect">
            <a:avLst/>
          </a:prstGeom>
          <a:noFill/>
        </p:spPr>
        <p:txBody>
          <a:bodyPr wrap="square" rtlCol="0">
            <a:spAutoFit/>
          </a:bodyPr>
          <a:lstStyle/>
          <a:p>
            <a:pPr algn="ctr"/>
            <a:r>
              <a:rPr lang="en-US" sz="2800" b="1" dirty="0"/>
              <a:t>Remote Monitoring of Rheumatoid Arthritis</a:t>
            </a:r>
          </a:p>
          <a:p>
            <a:pPr algn="ctr"/>
            <a:endParaRPr lang="en-US" sz="800" dirty="0"/>
          </a:p>
          <a:p>
            <a:pPr algn="ctr"/>
            <a:endParaRPr lang="en-US" sz="1400" dirty="0"/>
          </a:p>
          <a:p>
            <a:pPr algn="ctr"/>
            <a:endParaRPr lang="en-US" sz="1400" dirty="0"/>
          </a:p>
        </p:txBody>
      </p:sp>
      <p:pic>
        <p:nvPicPr>
          <p:cNvPr id="2" name="Picture 1">
            <a:extLst>
              <a:ext uri="{FF2B5EF4-FFF2-40B4-BE49-F238E27FC236}">
                <a16:creationId xmlns:a16="http://schemas.microsoft.com/office/drawing/2014/main" id="{0F09B1C7-ED29-F544-ADE6-0C6E1DF0A6EA}"/>
              </a:ext>
            </a:extLst>
          </p:cNvPr>
          <p:cNvPicPr>
            <a:picLocks noChangeAspect="1"/>
          </p:cNvPicPr>
          <p:nvPr/>
        </p:nvPicPr>
        <p:blipFill>
          <a:blip r:embed="rId5"/>
          <a:stretch>
            <a:fillRect/>
          </a:stretch>
        </p:blipFill>
        <p:spPr>
          <a:xfrm>
            <a:off x="2992113" y="1532229"/>
            <a:ext cx="3020289" cy="1087617"/>
          </a:xfrm>
          <a:prstGeom prst="rect">
            <a:avLst/>
          </a:prstGeom>
        </p:spPr>
      </p:pic>
      <p:pic>
        <p:nvPicPr>
          <p:cNvPr id="10" name="Picture 2" descr="Versus Arthritis - Wikipedia">
            <a:extLst>
              <a:ext uri="{FF2B5EF4-FFF2-40B4-BE49-F238E27FC236}">
                <a16:creationId xmlns:a16="http://schemas.microsoft.com/office/drawing/2014/main" id="{4550B9F7-CC4C-F13C-4BB4-467C8F595D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5067" y="4494901"/>
            <a:ext cx="661592" cy="6615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utputs and branding | NIHR">
            <a:extLst>
              <a:ext uri="{FF2B5EF4-FFF2-40B4-BE49-F238E27FC236}">
                <a16:creationId xmlns:a16="http://schemas.microsoft.com/office/drawing/2014/main" id="{3CC427A0-9B7C-357E-51DA-B852BF2828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9003" y="4521361"/>
            <a:ext cx="2480733" cy="4440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498219-F68C-E979-8D58-372FBD93234C}"/>
              </a:ext>
            </a:extLst>
          </p:cNvPr>
          <p:cNvSpPr txBox="1"/>
          <p:nvPr/>
        </p:nvSpPr>
        <p:spPr>
          <a:xfrm>
            <a:off x="133951" y="4628378"/>
            <a:ext cx="2973058" cy="369332"/>
          </a:xfrm>
          <a:prstGeom prst="rect">
            <a:avLst/>
          </a:prstGeom>
          <a:noFill/>
        </p:spPr>
        <p:txBody>
          <a:bodyPr wrap="none" rtlCol="0">
            <a:spAutoFit/>
          </a:bodyPr>
          <a:lstStyle/>
          <a:p>
            <a:r>
              <a:rPr lang="en-US" dirty="0">
                <a:hlinkClick r:id="rId8"/>
              </a:rPr>
              <a:t>will.dixon@manchester.ac.uk</a:t>
            </a:r>
            <a:r>
              <a:rPr lang="en-US" dirty="0"/>
              <a:t> </a:t>
            </a:r>
          </a:p>
        </p:txBody>
      </p:sp>
    </p:spTree>
    <p:extLst>
      <p:ext uri="{BB962C8B-B14F-4D97-AF65-F5344CB8AC3E}">
        <p14:creationId xmlns:p14="http://schemas.microsoft.com/office/powerpoint/2010/main" val="2780456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2520" y="1131933"/>
            <a:ext cx="6918960" cy="3813152"/>
          </a:xfrm>
          <a:prstGeom prst="rect">
            <a:avLst/>
          </a:prstGeom>
        </p:spPr>
      </p:pic>
      <p:sp>
        <p:nvSpPr>
          <p:cNvPr id="7" name="Title 6"/>
          <p:cNvSpPr>
            <a:spLocks noGrp="1"/>
          </p:cNvSpPr>
          <p:nvPr>
            <p:ph type="title"/>
          </p:nvPr>
        </p:nvSpPr>
        <p:spPr>
          <a:solidFill>
            <a:schemeClr val="bg1">
              <a:alpha val="46000"/>
            </a:schemeClr>
          </a:solidFill>
        </p:spPr>
        <p:txBody>
          <a:bodyPr/>
          <a:lstStyle/>
          <a:p>
            <a:r>
              <a:rPr lang="en-US" b="1" dirty="0"/>
              <a:t>The consultation</a:t>
            </a:r>
          </a:p>
        </p:txBody>
      </p:sp>
      <p:sp>
        <p:nvSpPr>
          <p:cNvPr id="5" name="Oval Callout 4"/>
          <p:cNvSpPr/>
          <p:nvPr/>
        </p:nvSpPr>
        <p:spPr>
          <a:xfrm>
            <a:off x="3733800" y="1063229"/>
            <a:ext cx="2031919" cy="1069396"/>
          </a:xfrm>
          <a:prstGeom prst="wedgeEllipseCallout">
            <a:avLst>
              <a:gd name="adj1" fmla="val 72927"/>
              <a:gd name="adj2" fmla="val 71806"/>
            </a:avLst>
          </a:prstGeom>
          <a:solidFill>
            <a:srgbClr val="FFFF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latin typeface="Calibri"/>
              </a:rPr>
              <a:t>“How have you been in the last six months?”</a:t>
            </a:r>
          </a:p>
        </p:txBody>
      </p:sp>
      <p:pic>
        <p:nvPicPr>
          <p:cNvPr id="8" name="Picture 7" descr="FittingIndolentAmericansaddlebred-size_restrict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750" y="2075524"/>
            <a:ext cx="763270" cy="496226"/>
          </a:xfrm>
          <a:prstGeom prst="rect">
            <a:avLst/>
          </a:prstGeom>
        </p:spPr>
      </p:pic>
    </p:spTree>
    <p:extLst>
      <p:ext uri="{BB962C8B-B14F-4D97-AF65-F5344CB8AC3E}">
        <p14:creationId xmlns:p14="http://schemas.microsoft.com/office/powerpoint/2010/main" val="341841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9269" y="1200156"/>
            <a:ext cx="7321731" cy="1695635"/>
          </a:xfrm>
        </p:spPr>
        <p:txBody>
          <a:bodyPr>
            <a:normAutofit fontScale="70000" lnSpcReduction="20000"/>
          </a:bodyPr>
          <a:lstStyle/>
          <a:p>
            <a:pPr marL="0" indent="0">
              <a:buNone/>
            </a:pPr>
            <a:r>
              <a:rPr lang="en-GB" dirty="0"/>
              <a:t>Co-designed smartphone app to collect daily symptoms in patients with RA, integrated into clinical care</a:t>
            </a:r>
          </a:p>
          <a:p>
            <a:pPr marL="728663" lvl="1" indent="-385763">
              <a:buFont typeface="+mj-lt"/>
              <a:buAutoNum type="arabicPeriod"/>
            </a:pPr>
            <a:r>
              <a:rPr lang="en-GB" dirty="0"/>
              <a:t>Self-management</a:t>
            </a:r>
          </a:p>
          <a:p>
            <a:pPr marL="728663" lvl="1" indent="-385763">
              <a:buFont typeface="+mj-lt"/>
              <a:buAutoNum type="arabicPeriod"/>
            </a:pPr>
            <a:r>
              <a:rPr lang="en-GB" b="1" dirty="0"/>
              <a:t>Clinical consultations</a:t>
            </a:r>
          </a:p>
          <a:p>
            <a:pPr marL="728663" lvl="1" indent="-385763">
              <a:buFont typeface="+mj-lt"/>
              <a:buAutoNum type="arabicPeriod"/>
            </a:pPr>
            <a:r>
              <a:rPr lang="en-GB" dirty="0"/>
              <a:t>Research</a:t>
            </a:r>
          </a:p>
          <a:p>
            <a:pPr marL="342900" lvl="1" indent="0">
              <a:buNone/>
            </a:pPr>
            <a:endParaRPr lang="en-GB" dirty="0"/>
          </a:p>
          <a:p>
            <a:pPr lvl="1"/>
            <a:endParaRPr lang="en-GB" dirty="0"/>
          </a:p>
          <a:p>
            <a:pPr marL="0" indent="0">
              <a:buNone/>
            </a:pPr>
            <a:endParaRPr lang="en-GB" dirty="0"/>
          </a:p>
          <a:p>
            <a:endParaRPr lang="en-GB" dirty="0"/>
          </a:p>
          <a:p>
            <a:endParaRPr lang="en-GB" dirty="0"/>
          </a:p>
        </p:txBody>
      </p:sp>
      <p:pic>
        <p:nvPicPr>
          <p:cNvPr id="16" name="Picture 15"/>
          <p:cNvPicPr>
            <a:picLocks noChangeAspect="1"/>
          </p:cNvPicPr>
          <p:nvPr/>
        </p:nvPicPr>
        <p:blipFill>
          <a:blip r:embed="rId2"/>
          <a:stretch>
            <a:fillRect/>
          </a:stretch>
        </p:blipFill>
        <p:spPr>
          <a:xfrm>
            <a:off x="1461416" y="3000215"/>
            <a:ext cx="1744559" cy="2015808"/>
          </a:xfrm>
          <a:prstGeom prst="rect">
            <a:avLst/>
          </a:prstGeom>
        </p:spPr>
      </p:pic>
      <p:pic>
        <p:nvPicPr>
          <p:cNvPr id="19" name="Picture 18"/>
          <p:cNvPicPr>
            <a:picLocks noChangeAspect="1"/>
          </p:cNvPicPr>
          <p:nvPr/>
        </p:nvPicPr>
        <p:blipFill rotWithShape="1">
          <a:blip r:embed="rId3"/>
          <a:srcRect l="5412" r="11400" b="16598"/>
          <a:stretch/>
        </p:blipFill>
        <p:spPr>
          <a:xfrm>
            <a:off x="4105229" y="3000215"/>
            <a:ext cx="3567449" cy="2015808"/>
          </a:xfrm>
          <a:prstGeom prst="rect">
            <a:avLst/>
          </a:prstGeom>
        </p:spPr>
      </p:pic>
      <p:cxnSp>
        <p:nvCxnSpPr>
          <p:cNvPr id="20" name="Straight Arrow Connector 19"/>
          <p:cNvCxnSpPr/>
          <p:nvPr/>
        </p:nvCxnSpPr>
        <p:spPr>
          <a:xfrm>
            <a:off x="3371859" y="3851857"/>
            <a:ext cx="54472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itle 1">
            <a:extLst>
              <a:ext uri="{FF2B5EF4-FFF2-40B4-BE49-F238E27FC236}">
                <a16:creationId xmlns:a16="http://schemas.microsoft.com/office/drawing/2014/main" id="{031CD99A-EFE4-8249-89FA-109039A54BC6}"/>
              </a:ext>
            </a:extLst>
          </p:cNvPr>
          <p:cNvSpPr>
            <a:spLocks noGrp="1"/>
          </p:cNvSpPr>
          <p:nvPr>
            <p:ph type="title"/>
          </p:nvPr>
        </p:nvSpPr>
        <p:spPr>
          <a:xfrm>
            <a:off x="406490" y="220665"/>
            <a:ext cx="8229600" cy="857250"/>
          </a:xfrm>
        </p:spPr>
        <p:txBody>
          <a:bodyPr/>
          <a:lstStyle/>
          <a:p>
            <a:r>
              <a:rPr lang="en-US" b="1" dirty="0"/>
              <a:t>What is REMORA?</a:t>
            </a:r>
          </a:p>
        </p:txBody>
      </p:sp>
      <p:pic>
        <p:nvPicPr>
          <p:cNvPr id="11" name="Picture 10">
            <a:extLst>
              <a:ext uri="{FF2B5EF4-FFF2-40B4-BE49-F238E27FC236}">
                <a16:creationId xmlns:a16="http://schemas.microsoft.com/office/drawing/2014/main" id="{F83AC87C-98EB-BB44-A552-0C0DB2AF1661}"/>
              </a:ext>
            </a:extLst>
          </p:cNvPr>
          <p:cNvPicPr>
            <a:picLocks noChangeAspect="1"/>
          </p:cNvPicPr>
          <p:nvPr/>
        </p:nvPicPr>
        <p:blipFill>
          <a:blip r:embed="rId4"/>
          <a:stretch>
            <a:fillRect/>
          </a:stretch>
        </p:blipFill>
        <p:spPr>
          <a:xfrm>
            <a:off x="7403622" y="116241"/>
            <a:ext cx="1630311" cy="587081"/>
          </a:xfrm>
          <a:prstGeom prst="rect">
            <a:avLst/>
          </a:prstGeom>
        </p:spPr>
      </p:pic>
    </p:spTree>
    <p:extLst>
      <p:ext uri="{BB962C8B-B14F-4D97-AF65-F5344CB8AC3E}">
        <p14:creationId xmlns:p14="http://schemas.microsoft.com/office/powerpoint/2010/main" val="662773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848D-0521-1347-8A5F-1A8301FDC14F}"/>
              </a:ext>
            </a:extLst>
          </p:cNvPr>
          <p:cNvSpPr>
            <a:spLocks noGrp="1"/>
          </p:cNvSpPr>
          <p:nvPr>
            <p:ph type="title"/>
          </p:nvPr>
        </p:nvSpPr>
        <p:spPr/>
        <p:txBody>
          <a:bodyPr>
            <a:normAutofit/>
          </a:bodyPr>
          <a:lstStyle/>
          <a:p>
            <a:r>
              <a:rPr lang="en-US" b="1" dirty="0"/>
              <a:t>The REMORA </a:t>
            </a:r>
            <a:r>
              <a:rPr lang="en-US" b="1" dirty="0" err="1"/>
              <a:t>programme</a:t>
            </a:r>
            <a:endParaRPr lang="en-US" b="1" dirty="0"/>
          </a:p>
        </p:txBody>
      </p:sp>
      <p:sp>
        <p:nvSpPr>
          <p:cNvPr id="3" name="Content Placeholder 2">
            <a:extLst>
              <a:ext uri="{FF2B5EF4-FFF2-40B4-BE49-F238E27FC236}">
                <a16:creationId xmlns:a16="http://schemas.microsoft.com/office/drawing/2014/main" id="{8C7A1F38-4EDD-2E40-8445-6F50B95F0C22}"/>
              </a:ext>
            </a:extLst>
          </p:cNvPr>
          <p:cNvSpPr>
            <a:spLocks noGrp="1"/>
          </p:cNvSpPr>
          <p:nvPr>
            <p:ph idx="1"/>
          </p:nvPr>
        </p:nvSpPr>
        <p:spPr>
          <a:xfrm>
            <a:off x="457200" y="1200151"/>
            <a:ext cx="8686800" cy="3394472"/>
          </a:xfrm>
        </p:spPr>
        <p:txBody>
          <a:bodyPr>
            <a:normAutofit fontScale="85000" lnSpcReduction="10000"/>
          </a:bodyPr>
          <a:lstStyle/>
          <a:p>
            <a:endParaRPr lang="en-US" dirty="0"/>
          </a:p>
          <a:p>
            <a:r>
              <a:rPr lang="en-US" b="1" dirty="0"/>
              <a:t>Pilot study: 2015-2017			</a:t>
            </a:r>
            <a:r>
              <a:rPr lang="en-US" sz="2800" b="1" i="1" dirty="0">
                <a:solidFill>
                  <a:schemeClr val="accent4"/>
                </a:solidFill>
              </a:rPr>
              <a:t>Proof of concept</a:t>
            </a:r>
            <a:endParaRPr lang="en-US" b="1" i="1" dirty="0">
              <a:solidFill>
                <a:schemeClr val="accent4"/>
              </a:solidFill>
            </a:endParaRPr>
          </a:p>
          <a:p>
            <a:endParaRPr lang="en-US" dirty="0"/>
          </a:p>
          <a:p>
            <a:r>
              <a:rPr lang="en-US" dirty="0"/>
              <a:t>GM Digital Fund: 2020-2021	</a:t>
            </a:r>
            <a:r>
              <a:rPr lang="en-US" sz="2800" i="1" dirty="0">
                <a:solidFill>
                  <a:schemeClr val="accent4"/>
                </a:solidFill>
              </a:rPr>
              <a:t>Scalable infrastructure</a:t>
            </a:r>
            <a:endParaRPr lang="en-US" i="1" dirty="0">
              <a:solidFill>
                <a:schemeClr val="accent4"/>
              </a:solidFill>
            </a:endParaRPr>
          </a:p>
          <a:p>
            <a:endParaRPr lang="en-US" dirty="0"/>
          </a:p>
          <a:p>
            <a:r>
              <a:rPr lang="en-US" dirty="0"/>
              <a:t>NIHR </a:t>
            </a:r>
            <a:r>
              <a:rPr lang="en-US" dirty="0" err="1"/>
              <a:t>Programme</a:t>
            </a:r>
            <a:r>
              <a:rPr lang="en-US" dirty="0"/>
              <a:t> Grant: 2021-2025																	</a:t>
            </a:r>
            <a:r>
              <a:rPr lang="en-US" sz="2800" i="1" dirty="0">
                <a:solidFill>
                  <a:schemeClr val="accent4"/>
                </a:solidFill>
              </a:rPr>
              <a:t>Evidence of better outcomes</a:t>
            </a:r>
          </a:p>
          <a:p>
            <a:endParaRPr lang="en-US" dirty="0"/>
          </a:p>
        </p:txBody>
      </p:sp>
    </p:spTree>
    <p:extLst>
      <p:ext uri="{BB962C8B-B14F-4D97-AF65-F5344CB8AC3E}">
        <p14:creationId xmlns:p14="http://schemas.microsoft.com/office/powerpoint/2010/main" val="1653095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REMORA1 (2015-17)</a:t>
            </a:r>
          </a:p>
        </p:txBody>
      </p:sp>
      <p:sp>
        <p:nvSpPr>
          <p:cNvPr id="3" name="Content Placeholder 2"/>
          <p:cNvSpPr>
            <a:spLocks noGrp="1"/>
          </p:cNvSpPr>
          <p:nvPr>
            <p:ph idx="1"/>
          </p:nvPr>
        </p:nvSpPr>
        <p:spPr/>
        <p:txBody>
          <a:bodyPr>
            <a:normAutofit/>
          </a:bodyPr>
          <a:lstStyle/>
          <a:p>
            <a:r>
              <a:rPr lang="en-GB" sz="2800" dirty="0"/>
              <a:t>Qualitative research with clinicians, researchers and patients</a:t>
            </a:r>
          </a:p>
          <a:p>
            <a:pPr lvl="1"/>
            <a:r>
              <a:rPr lang="en-GB" sz="2400" dirty="0"/>
              <a:t>&gt; Co-design of smartphone app with patients</a:t>
            </a:r>
          </a:p>
          <a:p>
            <a:endParaRPr lang="en-GB" sz="2800" dirty="0"/>
          </a:p>
          <a:p>
            <a:r>
              <a:rPr lang="en-GB" sz="2800" dirty="0"/>
              <a:t>Testing of app over three months with 20 patients</a:t>
            </a:r>
          </a:p>
          <a:p>
            <a:pPr lvl="1"/>
            <a:r>
              <a:rPr lang="en-GB" sz="2400" dirty="0"/>
              <a:t>&gt; Qualitative research (all stakeholders)</a:t>
            </a:r>
          </a:p>
          <a:p>
            <a:endParaRPr lang="en-US" sz="2800" dirty="0"/>
          </a:p>
        </p:txBody>
      </p:sp>
    </p:spTree>
    <p:extLst>
      <p:ext uri="{BB962C8B-B14F-4D97-AF65-F5344CB8AC3E}">
        <p14:creationId xmlns:p14="http://schemas.microsoft.com/office/powerpoint/2010/main" val="2197147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91402" y="1200155"/>
            <a:ext cx="8005933" cy="3394472"/>
          </a:xfrm>
        </p:spPr>
        <p:txBody>
          <a:bodyPr>
            <a:normAutofit/>
          </a:bodyPr>
          <a:lstStyle/>
          <a:p>
            <a:pPr lvl="0">
              <a:lnSpc>
                <a:spcPct val="80000"/>
              </a:lnSpc>
            </a:pPr>
            <a:r>
              <a:rPr lang="en-GB" sz="2400" dirty="0"/>
              <a:t>Patients were positive about the app</a:t>
            </a:r>
          </a:p>
          <a:p>
            <a:pPr lvl="1">
              <a:lnSpc>
                <a:spcPct val="80000"/>
              </a:lnSpc>
            </a:pPr>
            <a:r>
              <a:rPr lang="en-GB" sz="2000" dirty="0"/>
              <a:t>“a great idea” </a:t>
            </a:r>
          </a:p>
          <a:p>
            <a:pPr lvl="1">
              <a:lnSpc>
                <a:spcPct val="80000"/>
              </a:lnSpc>
            </a:pPr>
            <a:r>
              <a:rPr lang="en-GB" sz="2000" dirty="0"/>
              <a:t>“a brilliant thing, I can’t wait until it’s out there properly.”</a:t>
            </a:r>
          </a:p>
          <a:p>
            <a:pPr lvl="1">
              <a:lnSpc>
                <a:spcPct val="80000"/>
              </a:lnSpc>
            </a:pPr>
            <a:r>
              <a:rPr lang="en-GB" sz="2000" dirty="0"/>
              <a:t>&gt;90% possible entries completion</a:t>
            </a:r>
            <a:endParaRPr lang="en-GB" dirty="0"/>
          </a:p>
          <a:p>
            <a:pPr>
              <a:lnSpc>
                <a:spcPct val="80000"/>
              </a:lnSpc>
            </a:pPr>
            <a:endParaRPr lang="en-GB" sz="2000" dirty="0"/>
          </a:p>
        </p:txBody>
      </p:sp>
      <p:sp>
        <p:nvSpPr>
          <p:cNvPr id="4" name="Content Placeholder 3"/>
          <p:cNvSpPr>
            <a:spLocks noGrp="1"/>
          </p:cNvSpPr>
          <p:nvPr>
            <p:ph sz="half" idx="2"/>
          </p:nvPr>
        </p:nvSpPr>
        <p:spPr>
          <a:xfrm>
            <a:off x="2830411" y="2659917"/>
            <a:ext cx="5873262" cy="2323623"/>
          </a:xfrm>
        </p:spPr>
        <p:txBody>
          <a:bodyPr>
            <a:noAutofit/>
          </a:bodyPr>
          <a:lstStyle/>
          <a:p>
            <a:pPr lvl="0">
              <a:lnSpc>
                <a:spcPct val="80000"/>
              </a:lnSpc>
            </a:pPr>
            <a:r>
              <a:rPr lang="en-GB" sz="2400" dirty="0"/>
              <a:t>Data collection</a:t>
            </a:r>
          </a:p>
          <a:p>
            <a:pPr lvl="1">
              <a:lnSpc>
                <a:spcPct val="80000"/>
              </a:lnSpc>
            </a:pPr>
            <a:r>
              <a:rPr lang="en-GB" sz="1800" dirty="0"/>
              <a:t>“captured the moment”</a:t>
            </a:r>
          </a:p>
          <a:p>
            <a:pPr lvl="1">
              <a:lnSpc>
                <a:spcPct val="80000"/>
              </a:lnSpc>
            </a:pPr>
            <a:r>
              <a:rPr lang="en-GB" sz="1800" dirty="0"/>
              <a:t>made “fleeting symptoms visible”</a:t>
            </a:r>
          </a:p>
          <a:p>
            <a:pPr lvl="1">
              <a:lnSpc>
                <a:spcPct val="80000"/>
              </a:lnSpc>
            </a:pPr>
            <a:r>
              <a:rPr lang="en-GB" sz="1800" dirty="0"/>
              <a:t>picked up “changes that would otherwise be missed”</a:t>
            </a:r>
          </a:p>
          <a:p>
            <a:pPr>
              <a:lnSpc>
                <a:spcPct val="80000"/>
              </a:lnSpc>
            </a:pPr>
            <a:r>
              <a:rPr lang="en-GB" sz="2400" dirty="0"/>
              <a:t>Symptom graphs in the EHR </a:t>
            </a:r>
          </a:p>
          <a:p>
            <a:pPr lvl="1">
              <a:lnSpc>
                <a:spcPct val="80000"/>
              </a:lnSpc>
            </a:pPr>
            <a:r>
              <a:rPr lang="en-GB" sz="1800" dirty="0"/>
              <a:t>made it easier for a “shared conversation” </a:t>
            </a:r>
          </a:p>
          <a:p>
            <a:pPr lvl="1">
              <a:lnSpc>
                <a:spcPct val="80000"/>
              </a:lnSpc>
            </a:pPr>
            <a:r>
              <a:rPr lang="en-GB" sz="1800" dirty="0"/>
              <a:t>the data “says it for you”, “provides evidence” and “personalises care”</a:t>
            </a:r>
          </a:p>
          <a:p>
            <a:pPr>
              <a:lnSpc>
                <a:spcPct val="80000"/>
              </a:lnSpc>
            </a:pPr>
            <a:endParaRPr lang="en-US" sz="2400" dirty="0"/>
          </a:p>
        </p:txBody>
      </p:sp>
      <p:grpSp>
        <p:nvGrpSpPr>
          <p:cNvPr id="14" name="Group 13"/>
          <p:cNvGrpSpPr>
            <a:grpSpLocks noChangeAspect="1"/>
          </p:cNvGrpSpPr>
          <p:nvPr/>
        </p:nvGrpSpPr>
        <p:grpSpPr>
          <a:xfrm>
            <a:off x="3673081" y="205979"/>
            <a:ext cx="2303083" cy="890226"/>
            <a:chOff x="971600" y="332656"/>
            <a:chExt cx="7819673" cy="3022591"/>
          </a:xfrm>
        </p:grpSpPr>
        <p:pic>
          <p:nvPicPr>
            <p:cNvPr id="17" name="Picture 16"/>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971600" y="332656"/>
              <a:ext cx="7502984" cy="275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rot="21203832">
              <a:off x="6270993" y="2563159"/>
              <a:ext cx="2520280"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sz="1350"/>
            </a:p>
          </p:txBody>
        </p:sp>
      </p:grpSp>
      <p:pic>
        <p:nvPicPr>
          <p:cNvPr id="16" name="Picture 15"/>
          <p:cNvPicPr>
            <a:picLocks noChangeAspect="1"/>
          </p:cNvPicPr>
          <p:nvPr/>
        </p:nvPicPr>
        <p:blipFill>
          <a:blip r:embed="rId4"/>
          <a:stretch>
            <a:fillRect/>
          </a:stretch>
        </p:blipFill>
        <p:spPr>
          <a:xfrm>
            <a:off x="697740" y="2640866"/>
            <a:ext cx="2005267" cy="2317052"/>
          </a:xfrm>
          <a:prstGeom prst="rect">
            <a:avLst/>
          </a:prstGeom>
        </p:spPr>
      </p:pic>
    </p:spTree>
    <p:extLst>
      <p:ext uri="{BB962C8B-B14F-4D97-AF65-F5344CB8AC3E}">
        <p14:creationId xmlns:p14="http://schemas.microsoft.com/office/powerpoint/2010/main" val="421733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4DFC58-E297-C24D-881E-96025D59610B}"/>
              </a:ext>
            </a:extLst>
          </p:cNvPr>
          <p:cNvPicPr>
            <a:picLocks noChangeAspect="1"/>
          </p:cNvPicPr>
          <p:nvPr/>
        </p:nvPicPr>
        <p:blipFill>
          <a:blip r:embed="rId2"/>
          <a:stretch>
            <a:fillRect/>
          </a:stretch>
        </p:blipFill>
        <p:spPr>
          <a:xfrm>
            <a:off x="476521" y="496459"/>
            <a:ext cx="8056051" cy="3857827"/>
          </a:xfrm>
          <a:prstGeom prst="rect">
            <a:avLst/>
          </a:prstGeom>
        </p:spPr>
      </p:pic>
      <p:sp>
        <p:nvSpPr>
          <p:cNvPr id="5" name="TextBox 4">
            <a:extLst>
              <a:ext uri="{FF2B5EF4-FFF2-40B4-BE49-F238E27FC236}">
                <a16:creationId xmlns:a16="http://schemas.microsoft.com/office/drawing/2014/main" id="{1A56A0C9-BCD0-1B4E-B48A-7FB7B8FC2D15}"/>
              </a:ext>
            </a:extLst>
          </p:cNvPr>
          <p:cNvSpPr txBox="1"/>
          <p:nvPr/>
        </p:nvSpPr>
        <p:spPr>
          <a:xfrm>
            <a:off x="4426576" y="4539698"/>
            <a:ext cx="3526799" cy="507831"/>
          </a:xfrm>
          <a:prstGeom prst="rect">
            <a:avLst/>
          </a:prstGeom>
          <a:noFill/>
        </p:spPr>
        <p:txBody>
          <a:bodyPr wrap="none" rtlCol="0">
            <a:spAutoFit/>
          </a:bodyPr>
          <a:lstStyle/>
          <a:p>
            <a:pPr algn="r"/>
            <a:r>
              <a:rPr lang="en-GB" sz="1350" b="1" dirty="0"/>
              <a:t>Publication: </a:t>
            </a:r>
            <a:r>
              <a:rPr lang="en-GB" sz="1350" dirty="0">
                <a:hlinkClick r:id="rId3"/>
              </a:rPr>
              <a:t>https://tinyurl.com/remora-study</a:t>
            </a:r>
            <a:endParaRPr lang="en-GB" sz="1350" dirty="0"/>
          </a:p>
          <a:p>
            <a:pPr algn="r"/>
            <a:r>
              <a:rPr lang="en-GB" sz="1350" b="1" dirty="0"/>
              <a:t>Video: </a:t>
            </a:r>
            <a:r>
              <a:rPr lang="en-GB" sz="1350" dirty="0">
                <a:hlinkClick r:id="rId4"/>
              </a:rPr>
              <a:t>https://tinyurl.com/remora-study-video</a:t>
            </a:r>
            <a:r>
              <a:rPr lang="en-GB" sz="1350" dirty="0"/>
              <a:t> </a:t>
            </a:r>
            <a:endParaRPr lang="en-US" sz="1350" dirty="0"/>
          </a:p>
        </p:txBody>
      </p:sp>
    </p:spTree>
    <p:extLst>
      <p:ext uri="{BB962C8B-B14F-4D97-AF65-F5344CB8AC3E}">
        <p14:creationId xmlns:p14="http://schemas.microsoft.com/office/powerpoint/2010/main" val="1680248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848D-0521-1347-8A5F-1A8301FDC14F}"/>
              </a:ext>
            </a:extLst>
          </p:cNvPr>
          <p:cNvSpPr>
            <a:spLocks noGrp="1"/>
          </p:cNvSpPr>
          <p:nvPr>
            <p:ph type="title"/>
          </p:nvPr>
        </p:nvSpPr>
        <p:spPr/>
        <p:txBody>
          <a:bodyPr>
            <a:normAutofit/>
          </a:bodyPr>
          <a:lstStyle/>
          <a:p>
            <a:r>
              <a:rPr lang="en-US" b="1" dirty="0"/>
              <a:t>The REMORA </a:t>
            </a:r>
            <a:r>
              <a:rPr lang="en-US" b="1" dirty="0" err="1"/>
              <a:t>programme</a:t>
            </a:r>
            <a:endParaRPr lang="en-US" b="1" dirty="0"/>
          </a:p>
        </p:txBody>
      </p:sp>
      <p:sp>
        <p:nvSpPr>
          <p:cNvPr id="3" name="Content Placeholder 2">
            <a:extLst>
              <a:ext uri="{FF2B5EF4-FFF2-40B4-BE49-F238E27FC236}">
                <a16:creationId xmlns:a16="http://schemas.microsoft.com/office/drawing/2014/main" id="{8C7A1F38-4EDD-2E40-8445-6F50B95F0C22}"/>
              </a:ext>
            </a:extLst>
          </p:cNvPr>
          <p:cNvSpPr>
            <a:spLocks noGrp="1"/>
          </p:cNvSpPr>
          <p:nvPr>
            <p:ph idx="1"/>
          </p:nvPr>
        </p:nvSpPr>
        <p:spPr>
          <a:xfrm>
            <a:off x="457200" y="1200151"/>
            <a:ext cx="8686800" cy="3394472"/>
          </a:xfrm>
        </p:spPr>
        <p:txBody>
          <a:bodyPr>
            <a:normAutofit fontScale="85000" lnSpcReduction="10000"/>
          </a:bodyPr>
          <a:lstStyle/>
          <a:p>
            <a:endParaRPr lang="en-US" dirty="0"/>
          </a:p>
          <a:p>
            <a:r>
              <a:rPr lang="en-US" dirty="0"/>
              <a:t>Pilot study: 2015-2017			</a:t>
            </a:r>
            <a:r>
              <a:rPr lang="en-US" sz="2800" i="1" dirty="0">
                <a:solidFill>
                  <a:schemeClr val="accent4"/>
                </a:solidFill>
              </a:rPr>
              <a:t>Proof of concept</a:t>
            </a:r>
            <a:endParaRPr lang="en-US" i="1" dirty="0">
              <a:solidFill>
                <a:schemeClr val="accent4"/>
              </a:solidFill>
            </a:endParaRPr>
          </a:p>
          <a:p>
            <a:endParaRPr lang="en-US" dirty="0"/>
          </a:p>
          <a:p>
            <a:r>
              <a:rPr lang="en-US" b="1" dirty="0"/>
              <a:t>GM Digital Fund: 2020-2021	</a:t>
            </a:r>
            <a:r>
              <a:rPr lang="en-US" sz="2800" b="1" i="1" dirty="0">
                <a:solidFill>
                  <a:schemeClr val="accent4"/>
                </a:solidFill>
              </a:rPr>
              <a:t>Scalable infrastructure</a:t>
            </a:r>
            <a:endParaRPr lang="en-US" b="1" i="1" dirty="0">
              <a:solidFill>
                <a:schemeClr val="accent4"/>
              </a:solidFill>
            </a:endParaRPr>
          </a:p>
          <a:p>
            <a:endParaRPr lang="en-US" dirty="0"/>
          </a:p>
          <a:p>
            <a:r>
              <a:rPr lang="en-US" dirty="0"/>
              <a:t>NIHR </a:t>
            </a:r>
            <a:r>
              <a:rPr lang="en-US" dirty="0" err="1"/>
              <a:t>Programme</a:t>
            </a:r>
            <a:r>
              <a:rPr lang="en-US" dirty="0"/>
              <a:t> Grant: 2021-2025																	</a:t>
            </a:r>
            <a:r>
              <a:rPr lang="en-US" sz="2800" i="1" dirty="0">
                <a:solidFill>
                  <a:schemeClr val="accent4"/>
                </a:solidFill>
              </a:rPr>
              <a:t>Evidence of better outcomes</a:t>
            </a:r>
          </a:p>
          <a:p>
            <a:endParaRPr lang="en-US" dirty="0"/>
          </a:p>
        </p:txBody>
      </p:sp>
    </p:spTree>
    <p:extLst>
      <p:ext uri="{BB962C8B-B14F-4D97-AF65-F5344CB8AC3E}">
        <p14:creationId xmlns:p14="http://schemas.microsoft.com/office/powerpoint/2010/main" val="4170090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3918-EC63-5147-851A-021980F187F9}"/>
              </a:ext>
            </a:extLst>
          </p:cNvPr>
          <p:cNvSpPr>
            <a:spLocks noGrp="1"/>
          </p:cNvSpPr>
          <p:nvPr>
            <p:ph type="title"/>
          </p:nvPr>
        </p:nvSpPr>
        <p:spPr/>
        <p:txBody>
          <a:bodyPr/>
          <a:lstStyle/>
          <a:p>
            <a:r>
              <a:rPr lang="en-US" b="1" dirty="0"/>
              <a:t>GM Digital Fund (‘20-21)</a:t>
            </a:r>
          </a:p>
        </p:txBody>
      </p:sp>
      <p:sp>
        <p:nvSpPr>
          <p:cNvPr id="3" name="Content Placeholder 2">
            <a:extLst>
              <a:ext uri="{FF2B5EF4-FFF2-40B4-BE49-F238E27FC236}">
                <a16:creationId xmlns:a16="http://schemas.microsoft.com/office/drawing/2014/main" id="{6A394E73-9BDB-5E46-AD75-E25F65613D4B}"/>
              </a:ext>
            </a:extLst>
          </p:cNvPr>
          <p:cNvSpPr>
            <a:spLocks noGrp="1"/>
          </p:cNvSpPr>
          <p:nvPr>
            <p:ph idx="1"/>
          </p:nvPr>
        </p:nvSpPr>
        <p:spPr>
          <a:xfrm>
            <a:off x="457200" y="1200150"/>
            <a:ext cx="8686800" cy="3943349"/>
          </a:xfrm>
        </p:spPr>
        <p:txBody>
          <a:bodyPr>
            <a:normAutofit fontScale="92500" lnSpcReduction="10000"/>
          </a:bodyPr>
          <a:lstStyle/>
          <a:p>
            <a:r>
              <a:rPr lang="en-US" dirty="0"/>
              <a:t>Update app</a:t>
            </a:r>
          </a:p>
          <a:p>
            <a:r>
              <a:rPr lang="en-US" dirty="0"/>
              <a:t>Develop and test scalable end-to-end infrastructure</a:t>
            </a:r>
          </a:p>
          <a:p>
            <a:r>
              <a:rPr lang="en-US" dirty="0"/>
              <a:t>Develop supporting materials </a:t>
            </a:r>
          </a:p>
          <a:p>
            <a:pPr lvl="1"/>
            <a:r>
              <a:rPr lang="en-US" dirty="0" err="1"/>
              <a:t>eg</a:t>
            </a:r>
            <a:r>
              <a:rPr lang="en-US" dirty="0"/>
              <a:t> video for self-assessment of T&amp;SJC</a:t>
            </a:r>
          </a:p>
          <a:p>
            <a:r>
              <a:rPr lang="en-US" dirty="0"/>
              <a:t>Recruit 50-100 participants</a:t>
            </a:r>
          </a:p>
          <a:p>
            <a:pPr lvl="1"/>
            <a:r>
              <a:rPr lang="en-US" dirty="0">
                <a:solidFill>
                  <a:schemeClr val="bg1"/>
                </a:solidFill>
              </a:rPr>
              <a:t>Track symptoms integrated into usual clinical care</a:t>
            </a:r>
          </a:p>
          <a:p>
            <a:pPr lvl="1"/>
            <a:r>
              <a:rPr lang="en-US" dirty="0" err="1">
                <a:solidFill>
                  <a:schemeClr val="bg1"/>
                </a:solidFill>
              </a:rPr>
              <a:t>Analyse</a:t>
            </a:r>
            <a:r>
              <a:rPr lang="en-US" dirty="0">
                <a:solidFill>
                  <a:schemeClr val="bg1"/>
                </a:solidFill>
              </a:rPr>
              <a:t> data: patterns of disease and treatment response</a:t>
            </a:r>
          </a:p>
          <a:p>
            <a:pPr lvl="1"/>
            <a:r>
              <a:rPr lang="en-US" dirty="0">
                <a:solidFill>
                  <a:schemeClr val="bg1"/>
                </a:solidFill>
              </a:rPr>
              <a:t>Acceptability and feasibility NOT assessed</a:t>
            </a:r>
          </a:p>
          <a:p>
            <a:pPr lvl="1"/>
            <a:endParaRPr lang="en-US" dirty="0"/>
          </a:p>
          <a:p>
            <a:endParaRPr lang="en-US" dirty="0"/>
          </a:p>
        </p:txBody>
      </p:sp>
    </p:spTree>
    <p:extLst>
      <p:ext uri="{BB962C8B-B14F-4D97-AF65-F5344CB8AC3E}">
        <p14:creationId xmlns:p14="http://schemas.microsoft.com/office/powerpoint/2010/main" val="330423525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32358C74A89A419650AD017E1FAC40" ma:contentTypeVersion="17" ma:contentTypeDescription="Create a new document." ma:contentTypeScope="" ma:versionID="8f30ad48d12c6da316258e25f876be8b">
  <xsd:schema xmlns:xsd="http://www.w3.org/2001/XMLSchema" xmlns:xs="http://www.w3.org/2001/XMLSchema" xmlns:p="http://schemas.microsoft.com/office/2006/metadata/properties" xmlns:ns2="e37e8048-7f47-46c3-9f5d-bf2bf54c9279" xmlns:ns3="812061dd-523a-47bf-9db5-a71fd49c94a4" targetNamespace="http://schemas.microsoft.com/office/2006/metadata/properties" ma:root="true" ma:fieldsID="7f96b87e7d943b07ef16e39b4ab3dbb0" ns2:_="" ns3:_="">
    <xsd:import namespace="e37e8048-7f47-46c3-9f5d-bf2bf54c9279"/>
    <xsd:import namespace="812061dd-523a-47bf-9db5-a71fd49c94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Pictur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7e8048-7f47-46c3-9f5d-bf2bf54c92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Picture" ma:index="21" nillable="true" ma:displayName="Picture" ma:format="Image" ma:internalName="Pictur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e36c5f2-2d8c-4cc3-a61b-4b56d022d3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12061dd-523a-47bf-9db5-a71fd49c94a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98d9916-7899-4a6c-b68a-d60d75cd35ea}" ma:internalName="TaxCatchAll" ma:showField="CatchAllData" ma:web="812061dd-523a-47bf-9db5-a71fd49c9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icture xmlns="e37e8048-7f47-46c3-9f5d-bf2bf54c9279">
      <Url xsi:nil="true"/>
      <Description xsi:nil="true"/>
    </Picture>
    <TaxCatchAll xmlns="812061dd-523a-47bf-9db5-a71fd49c94a4" xsi:nil="true"/>
    <lcf76f155ced4ddcb4097134ff3c332f xmlns="e37e8048-7f47-46c3-9f5d-bf2bf54c92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12512A1-FC4D-476E-82C5-1C342B07D0AE}"/>
</file>

<file path=customXml/itemProps2.xml><?xml version="1.0" encoding="utf-8"?>
<ds:datastoreItem xmlns:ds="http://schemas.openxmlformats.org/officeDocument/2006/customXml" ds:itemID="{C91942D5-E393-4D33-8B30-6DAC7E8BADA2}"/>
</file>

<file path=customXml/itemProps3.xml><?xml version="1.0" encoding="utf-8"?>
<ds:datastoreItem xmlns:ds="http://schemas.openxmlformats.org/officeDocument/2006/customXml" ds:itemID="{A97EFB90-F62B-429E-A565-B8EAC840CDAE}"/>
</file>

<file path=docProps/app.xml><?xml version="1.0" encoding="utf-8"?>
<Properties xmlns="http://schemas.openxmlformats.org/officeDocument/2006/extended-properties" xmlns:vt="http://schemas.openxmlformats.org/officeDocument/2006/docPropsVTypes">
  <TotalTime>19875</TotalTime>
  <Words>891</Words>
  <Application>Microsoft Macintosh PowerPoint</Application>
  <PresentationFormat>On-screen Show (16:9)</PresentationFormat>
  <Paragraphs>160</Paragraphs>
  <Slides>18</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Calibri Light</vt:lpstr>
      <vt:lpstr>1_Office Theme</vt:lpstr>
      <vt:lpstr>Office Theme</vt:lpstr>
      <vt:lpstr>PowerPoint Presentation</vt:lpstr>
      <vt:lpstr>The consultation</vt:lpstr>
      <vt:lpstr>What is REMORA?</vt:lpstr>
      <vt:lpstr>The REMORA programme</vt:lpstr>
      <vt:lpstr>REMORA1 (2015-17)</vt:lpstr>
      <vt:lpstr>PowerPoint Presentation</vt:lpstr>
      <vt:lpstr>PowerPoint Presentation</vt:lpstr>
      <vt:lpstr>The REMORA programme</vt:lpstr>
      <vt:lpstr>GM Digital Fund (‘20-21)</vt:lpstr>
      <vt:lpstr>PowerPoint Presentation</vt:lpstr>
      <vt:lpstr>App screenshots</vt:lpstr>
      <vt:lpstr>At the consultation</vt:lpstr>
      <vt:lpstr>Self-examination video of T&amp;SJC</vt:lpstr>
      <vt:lpstr>The REMORA programme</vt:lpstr>
      <vt:lpstr>PowerPoint Presentation</vt:lpstr>
      <vt:lpstr>Outputs</vt:lpstr>
      <vt:lpstr>Beyond REMORA2</vt:lpstr>
      <vt:lpstr>PowerPoint Presentation</vt:lpstr>
    </vt:vector>
  </TitlesOfParts>
  <Company>ACR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Graphics</dc:creator>
  <cp:lastModifiedBy>William Dixon</cp:lastModifiedBy>
  <cp:revision>176</cp:revision>
  <dcterms:created xsi:type="dcterms:W3CDTF">2018-08-06T15:38:57Z</dcterms:created>
  <dcterms:modified xsi:type="dcterms:W3CDTF">2022-05-24T21:13:34Z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0x010100F532358C74A89A419650AD017E1FAC40</vt:lpwstr>
  </property>
</Properties>
</file>