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719" r:id="rId2"/>
    <p:sldId id="763" r:id="rId3"/>
    <p:sldId id="2651" r:id="rId4"/>
    <p:sldId id="264" r:id="rId5"/>
    <p:sldId id="2650" r:id="rId6"/>
    <p:sldId id="2653" r:id="rId7"/>
    <p:sldId id="2648" r:id="rId8"/>
    <p:sldId id="2654" r:id="rId9"/>
    <p:sldId id="2655" r:id="rId10"/>
    <p:sldId id="59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6A0"/>
    <a:srgbClr val="4472C4"/>
    <a:srgbClr val="CE1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D6FFD4-5719-4401-9BBC-CEB7B1BD0801}" v="39" dt="2022-05-26T05:00:11.2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0376" autoAdjust="0"/>
  </p:normalViewPr>
  <p:slideViewPr>
    <p:cSldViewPr snapToGrid="0" showGuides="1">
      <p:cViewPr varScale="1">
        <p:scale>
          <a:sx n="91" d="100"/>
          <a:sy n="91" d="100"/>
        </p:scale>
        <p:origin x="13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6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NON, Linda (LANCASHIRE AND SOUTH CUMBRIA ICS)" userId="7c07ca6a-b026-4335-b363-5522c1bdb7c6" providerId="ADAL" clId="{BAA01BA5-B75E-4B32-A58D-1C82A59FD058}"/>
    <pc:docChg chg="modSld">
      <pc:chgData name="VERNON, Linda (LANCASHIRE AND SOUTH CUMBRIA ICS)" userId="7c07ca6a-b026-4335-b363-5522c1bdb7c6" providerId="ADAL" clId="{BAA01BA5-B75E-4B32-A58D-1C82A59FD058}" dt="2022-05-26T08:40:56.265" v="0" actId="1076"/>
      <pc:docMkLst>
        <pc:docMk/>
      </pc:docMkLst>
      <pc:sldChg chg="modSp mod">
        <pc:chgData name="VERNON, Linda (LANCASHIRE AND SOUTH CUMBRIA ICS)" userId="7c07ca6a-b026-4335-b363-5522c1bdb7c6" providerId="ADAL" clId="{BAA01BA5-B75E-4B32-A58D-1C82A59FD058}" dt="2022-05-26T08:40:56.265" v="0" actId="1076"/>
        <pc:sldMkLst>
          <pc:docMk/>
          <pc:sldMk cId="2263641372" sldId="2655"/>
        </pc:sldMkLst>
        <pc:spChg chg="mod">
          <ac:chgData name="VERNON, Linda (LANCASHIRE AND SOUTH CUMBRIA ICS)" userId="7c07ca6a-b026-4335-b363-5522c1bdb7c6" providerId="ADAL" clId="{BAA01BA5-B75E-4B32-A58D-1C82A59FD058}" dt="2022-05-26T08:40:56.265" v="0" actId="1076"/>
          <ac:spMkLst>
            <pc:docMk/>
            <pc:sldMk cId="2263641372" sldId="2655"/>
            <ac:spMk id="3" creationId="{8E80C236-BBF6-498C-9FFE-28D65C7F8EE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E1EFB-D4DF-42C4-B0C4-D15F51FD20AC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4EC1B-566F-413A-B809-3AEC40E20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95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1A95-DF25-45F2-8801-09F196ACA25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019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667" b="0" kern="1200" dirty="0">
                <a:solidFill>
                  <a:srgbClr val="CE188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LV set the scene – strategy double edged arrows meaning the Person would influence how we … by adopting a co-design approach</a:t>
            </a:r>
          </a:p>
          <a:p>
            <a:endParaRPr lang="en-GB" sz="2667" b="0" kern="1200" dirty="0">
              <a:solidFill>
                <a:srgbClr val="CE188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ICS context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General context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2667" b="0" kern="1200" dirty="0">
              <a:solidFill>
                <a:srgbClr val="CE188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1A95-DF25-45F2-8801-09F196ACA25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12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LV Early work – working with Pete in GTF days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4EC1B-566F-413A-B809-3AEC40E20A8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896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LV Early work – not quite UCD but hearing What Matters to our public about digital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4EC1B-566F-413A-B809-3AEC40E20A8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383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Background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Patient portal project – started off as LSCFT project, then </a:t>
            </a:r>
            <a:r>
              <a:rPr lang="en-GB" sz="1100" dirty="0">
                <a:solidFill>
                  <a:srgbClr val="1F3864"/>
                </a:solidFill>
                <a:effectLst/>
                <a:latin typeface="Wingdings" panose="05000000000000000000" pitchFamily="2" charset="2"/>
                <a:ea typeface="Times New Roman" panose="02020603050405020304" pitchFamily="18" charset="0"/>
              </a:rPr>
              <a:t>à</a:t>
            </a: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ICS-wide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Desire to co-produce solution with citizens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Some experience of working with patients in LSCFT, but not highly structured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4EC1B-566F-413A-B809-3AEC40E20A8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46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 background to patient portal, ideal opportunity to revive a UCD approach, Pete came to do the initial workshop … 2 subsequent slides I used for illustration in another </a:t>
            </a:r>
            <a:r>
              <a:rPr lang="en-GB" dirty="0" err="1"/>
              <a:t>slidedeck</a:t>
            </a:r>
            <a:r>
              <a:rPr lang="en-GB" dirty="0"/>
              <a:t> but feel free to delete!! 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Actions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Sounded out Pete via NHSX, learned about plans to upskill regions on UCD – serendipitous timing!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Talked with Linda/Mark about the idea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Arranged introductory webinars – good discussions, but also helpful challenge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Well workshop [reflections from Linda and Ayesha]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4EC1B-566F-413A-B809-3AEC40E20A8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436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5e873665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Impact 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the Well session has impacted on the Pt portal project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the UCD stuff has been received in general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Future plans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Further workshops planned x 2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More important change is the cultural one, not just the practice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Plans for more resource nationally – so watch this space…</a:t>
            </a:r>
            <a:endParaRPr lang="en-GB" sz="11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gf5e87366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6005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AR/share slide… reason to do – ultimately better digital service design, meeting real needs, and increased chance of adoption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4EC1B-566F-413A-B809-3AEC40E20A8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47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LV/share slide … challenges identified during our NW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4EC1B-566F-413A-B809-3AEC40E20A8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70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2B2B-7DAF-444A-A29A-D240EC9A2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89F8E3-9700-4660-BA4C-3322479F6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B7EB4-1710-4D3E-8AB4-89B8F8FA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96A3-3D20-4ED8-9998-B46739AA45E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87E18-91FB-4812-9768-E8034A4F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02618-4733-446D-8D13-A40E9E7A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5D88-E6F9-4963-A00D-D33413BAD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33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4C0F-C7DE-4345-9E10-CF141E70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DDC0-2E15-46F0-9277-29596D4E3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B9BBB-B984-4A5F-9A59-87A67BC55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96A3-3D20-4ED8-9998-B46739AA45E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D6E46-962F-4F26-BA3A-D444FC95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D026C-EA8D-47A2-97C9-A9DC5830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5D88-E6F9-4963-A00D-D33413BAD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27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04F67-FB88-48E9-A2C0-86FC7B644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8F031-A7AA-494F-9ACC-421A80F0F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953B5-C932-4687-85A2-451603A4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96A3-3D20-4ED8-9998-B46739AA45E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6462-CEA1-48BE-B12C-C6194CE0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D112B-4E38-44D2-96E5-AD5CBD96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5D88-E6F9-4963-A00D-D33413BAD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17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395549" y="339292"/>
            <a:ext cx="11242271" cy="0"/>
          </a:xfrm>
          <a:prstGeom prst="line">
            <a:avLst/>
          </a:prstGeom>
          <a:ln w="38100" cap="flat" cmpd="sng" algn="ctr">
            <a:solidFill>
              <a:srgbClr val="00619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26194"/>
            <a:ext cx="10972800" cy="4399969"/>
          </a:xfrm>
          <a:prstGeom prst="rect">
            <a:avLst/>
          </a:prstGeom>
        </p:spPr>
        <p:txBody>
          <a:bodyPr/>
          <a:lstStyle>
            <a:lvl1pPr indent="-455989">
              <a:spcBef>
                <a:spcPts val="0"/>
              </a:spcBef>
              <a:spcAft>
                <a:spcPts val="1600"/>
              </a:spcAft>
              <a:buClr>
                <a:srgbClr val="00619D"/>
              </a:buClr>
              <a:buSzPct val="150000"/>
              <a:buFont typeface="Wingdings" charset="2"/>
              <a:buChar char="§"/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66813" y="608228"/>
            <a:ext cx="9347200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defRPr sz="3200" b="1">
                <a:solidFill>
                  <a:srgbClr val="00619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9" name="Rounded Rectangle 1"/>
          <p:cNvSpPr/>
          <p:nvPr userDrawn="1"/>
        </p:nvSpPr>
        <p:spPr>
          <a:xfrm>
            <a:off x="351724" y="6364705"/>
            <a:ext cx="420160" cy="497268"/>
          </a:xfrm>
          <a:custGeom>
            <a:avLst/>
            <a:gdLst>
              <a:gd name="connsiteX0" fmla="*/ 0 w 315120"/>
              <a:gd name="connsiteY0" fmla="*/ 52521 h 422493"/>
              <a:gd name="connsiteX1" fmla="*/ 52521 w 315120"/>
              <a:gd name="connsiteY1" fmla="*/ 0 h 422493"/>
              <a:gd name="connsiteX2" fmla="*/ 262599 w 315120"/>
              <a:gd name="connsiteY2" fmla="*/ 0 h 422493"/>
              <a:gd name="connsiteX3" fmla="*/ 315120 w 315120"/>
              <a:gd name="connsiteY3" fmla="*/ 52521 h 422493"/>
              <a:gd name="connsiteX4" fmla="*/ 315120 w 315120"/>
              <a:gd name="connsiteY4" fmla="*/ 369972 h 422493"/>
              <a:gd name="connsiteX5" fmla="*/ 262599 w 315120"/>
              <a:gd name="connsiteY5" fmla="*/ 422493 h 422493"/>
              <a:gd name="connsiteX6" fmla="*/ 52521 w 315120"/>
              <a:gd name="connsiteY6" fmla="*/ 422493 h 422493"/>
              <a:gd name="connsiteX7" fmla="*/ 0 w 315120"/>
              <a:gd name="connsiteY7" fmla="*/ 369972 h 422493"/>
              <a:gd name="connsiteX8" fmla="*/ 0 w 315120"/>
              <a:gd name="connsiteY8" fmla="*/ 52521 h 422493"/>
              <a:gd name="connsiteX0" fmla="*/ 0 w 315120"/>
              <a:gd name="connsiteY0" fmla="*/ 52521 h 422493"/>
              <a:gd name="connsiteX1" fmla="*/ 52521 w 315120"/>
              <a:gd name="connsiteY1" fmla="*/ 0 h 422493"/>
              <a:gd name="connsiteX2" fmla="*/ 262599 w 315120"/>
              <a:gd name="connsiteY2" fmla="*/ 0 h 422493"/>
              <a:gd name="connsiteX3" fmla="*/ 315120 w 315120"/>
              <a:gd name="connsiteY3" fmla="*/ 52521 h 422493"/>
              <a:gd name="connsiteX4" fmla="*/ 315120 w 315120"/>
              <a:gd name="connsiteY4" fmla="*/ 369972 h 422493"/>
              <a:gd name="connsiteX5" fmla="*/ 259310 w 315120"/>
              <a:gd name="connsiteY5" fmla="*/ 369866 h 422493"/>
              <a:gd name="connsiteX6" fmla="*/ 52521 w 315120"/>
              <a:gd name="connsiteY6" fmla="*/ 422493 h 422493"/>
              <a:gd name="connsiteX7" fmla="*/ 0 w 315120"/>
              <a:gd name="connsiteY7" fmla="*/ 369972 h 422493"/>
              <a:gd name="connsiteX8" fmla="*/ 0 w 315120"/>
              <a:gd name="connsiteY8" fmla="*/ 52521 h 422493"/>
              <a:gd name="connsiteX0" fmla="*/ 0 w 315120"/>
              <a:gd name="connsiteY0" fmla="*/ 52521 h 382836"/>
              <a:gd name="connsiteX1" fmla="*/ 52521 w 315120"/>
              <a:gd name="connsiteY1" fmla="*/ 0 h 382836"/>
              <a:gd name="connsiteX2" fmla="*/ 262599 w 315120"/>
              <a:gd name="connsiteY2" fmla="*/ 0 h 382836"/>
              <a:gd name="connsiteX3" fmla="*/ 315120 w 315120"/>
              <a:gd name="connsiteY3" fmla="*/ 52521 h 382836"/>
              <a:gd name="connsiteX4" fmla="*/ 315120 w 315120"/>
              <a:gd name="connsiteY4" fmla="*/ 369972 h 382836"/>
              <a:gd name="connsiteX5" fmla="*/ 259310 w 315120"/>
              <a:gd name="connsiteY5" fmla="*/ 369866 h 382836"/>
              <a:gd name="connsiteX6" fmla="*/ 59099 w 315120"/>
              <a:gd name="connsiteY6" fmla="*/ 366577 h 382836"/>
              <a:gd name="connsiteX7" fmla="*/ 0 w 315120"/>
              <a:gd name="connsiteY7" fmla="*/ 369972 h 382836"/>
              <a:gd name="connsiteX8" fmla="*/ 0 w 315120"/>
              <a:gd name="connsiteY8" fmla="*/ 52521 h 382836"/>
              <a:gd name="connsiteX0" fmla="*/ 0 w 315120"/>
              <a:gd name="connsiteY0" fmla="*/ 52521 h 382836"/>
              <a:gd name="connsiteX1" fmla="*/ 52521 w 315120"/>
              <a:gd name="connsiteY1" fmla="*/ 0 h 382836"/>
              <a:gd name="connsiteX2" fmla="*/ 262599 w 315120"/>
              <a:gd name="connsiteY2" fmla="*/ 0 h 382836"/>
              <a:gd name="connsiteX3" fmla="*/ 315120 w 315120"/>
              <a:gd name="connsiteY3" fmla="*/ 52521 h 382836"/>
              <a:gd name="connsiteX4" fmla="*/ 315120 w 315120"/>
              <a:gd name="connsiteY4" fmla="*/ 369972 h 382836"/>
              <a:gd name="connsiteX5" fmla="*/ 259310 w 315120"/>
              <a:gd name="connsiteY5" fmla="*/ 369866 h 382836"/>
              <a:gd name="connsiteX6" fmla="*/ 59099 w 315120"/>
              <a:gd name="connsiteY6" fmla="*/ 366577 h 382836"/>
              <a:gd name="connsiteX7" fmla="*/ 0 w 315120"/>
              <a:gd name="connsiteY7" fmla="*/ 369972 h 382836"/>
              <a:gd name="connsiteX8" fmla="*/ 0 w 315120"/>
              <a:gd name="connsiteY8" fmla="*/ 52521 h 382836"/>
              <a:gd name="connsiteX0" fmla="*/ 0 w 315120"/>
              <a:gd name="connsiteY0" fmla="*/ 52521 h 376529"/>
              <a:gd name="connsiteX1" fmla="*/ 52521 w 315120"/>
              <a:gd name="connsiteY1" fmla="*/ 0 h 376529"/>
              <a:gd name="connsiteX2" fmla="*/ 262599 w 315120"/>
              <a:gd name="connsiteY2" fmla="*/ 0 h 376529"/>
              <a:gd name="connsiteX3" fmla="*/ 315120 w 315120"/>
              <a:gd name="connsiteY3" fmla="*/ 52521 h 376529"/>
              <a:gd name="connsiteX4" fmla="*/ 315120 w 315120"/>
              <a:gd name="connsiteY4" fmla="*/ 360767 h 376529"/>
              <a:gd name="connsiteX5" fmla="*/ 259310 w 315120"/>
              <a:gd name="connsiteY5" fmla="*/ 369866 h 376529"/>
              <a:gd name="connsiteX6" fmla="*/ 59099 w 315120"/>
              <a:gd name="connsiteY6" fmla="*/ 366577 h 376529"/>
              <a:gd name="connsiteX7" fmla="*/ 0 w 315120"/>
              <a:gd name="connsiteY7" fmla="*/ 369972 h 376529"/>
              <a:gd name="connsiteX8" fmla="*/ 0 w 315120"/>
              <a:gd name="connsiteY8" fmla="*/ 52521 h 376529"/>
              <a:gd name="connsiteX0" fmla="*/ 0 w 315120"/>
              <a:gd name="connsiteY0" fmla="*/ 52521 h 369972"/>
              <a:gd name="connsiteX1" fmla="*/ 52521 w 315120"/>
              <a:gd name="connsiteY1" fmla="*/ 0 h 369972"/>
              <a:gd name="connsiteX2" fmla="*/ 262599 w 315120"/>
              <a:gd name="connsiteY2" fmla="*/ 0 h 369972"/>
              <a:gd name="connsiteX3" fmla="*/ 315120 w 315120"/>
              <a:gd name="connsiteY3" fmla="*/ 52521 h 369972"/>
              <a:gd name="connsiteX4" fmla="*/ 315120 w 315120"/>
              <a:gd name="connsiteY4" fmla="*/ 360767 h 369972"/>
              <a:gd name="connsiteX5" fmla="*/ 259310 w 315120"/>
              <a:gd name="connsiteY5" fmla="*/ 369866 h 369972"/>
              <a:gd name="connsiteX6" fmla="*/ 59099 w 315120"/>
              <a:gd name="connsiteY6" fmla="*/ 366577 h 369972"/>
              <a:gd name="connsiteX7" fmla="*/ 0 w 315120"/>
              <a:gd name="connsiteY7" fmla="*/ 369972 h 369972"/>
              <a:gd name="connsiteX8" fmla="*/ 0 w 315120"/>
              <a:gd name="connsiteY8" fmla="*/ 52521 h 369972"/>
              <a:gd name="connsiteX0" fmla="*/ 0 w 315120"/>
              <a:gd name="connsiteY0" fmla="*/ 52521 h 369972"/>
              <a:gd name="connsiteX1" fmla="*/ 52521 w 315120"/>
              <a:gd name="connsiteY1" fmla="*/ 0 h 369972"/>
              <a:gd name="connsiteX2" fmla="*/ 262599 w 315120"/>
              <a:gd name="connsiteY2" fmla="*/ 0 h 369972"/>
              <a:gd name="connsiteX3" fmla="*/ 315120 w 315120"/>
              <a:gd name="connsiteY3" fmla="*/ 52521 h 369972"/>
              <a:gd name="connsiteX4" fmla="*/ 315120 w 315120"/>
              <a:gd name="connsiteY4" fmla="*/ 360767 h 369972"/>
              <a:gd name="connsiteX5" fmla="*/ 259310 w 315120"/>
              <a:gd name="connsiteY5" fmla="*/ 369866 h 369972"/>
              <a:gd name="connsiteX6" fmla="*/ 71013 w 315120"/>
              <a:gd name="connsiteY6" fmla="*/ 366577 h 369972"/>
              <a:gd name="connsiteX7" fmla="*/ 0 w 315120"/>
              <a:gd name="connsiteY7" fmla="*/ 369972 h 369972"/>
              <a:gd name="connsiteX8" fmla="*/ 0 w 315120"/>
              <a:gd name="connsiteY8" fmla="*/ 52521 h 369972"/>
              <a:gd name="connsiteX0" fmla="*/ 0 w 315120"/>
              <a:gd name="connsiteY0" fmla="*/ 52521 h 369938"/>
              <a:gd name="connsiteX1" fmla="*/ 52521 w 315120"/>
              <a:gd name="connsiteY1" fmla="*/ 0 h 369938"/>
              <a:gd name="connsiteX2" fmla="*/ 262599 w 315120"/>
              <a:gd name="connsiteY2" fmla="*/ 0 h 369938"/>
              <a:gd name="connsiteX3" fmla="*/ 315120 w 315120"/>
              <a:gd name="connsiteY3" fmla="*/ 52521 h 369938"/>
              <a:gd name="connsiteX4" fmla="*/ 315120 w 315120"/>
              <a:gd name="connsiteY4" fmla="*/ 360767 h 369938"/>
              <a:gd name="connsiteX5" fmla="*/ 259310 w 315120"/>
              <a:gd name="connsiteY5" fmla="*/ 369866 h 369938"/>
              <a:gd name="connsiteX6" fmla="*/ 71013 w 315120"/>
              <a:gd name="connsiteY6" fmla="*/ 366577 h 369938"/>
              <a:gd name="connsiteX7" fmla="*/ 0 w 315120"/>
              <a:gd name="connsiteY7" fmla="*/ 364015 h 369938"/>
              <a:gd name="connsiteX8" fmla="*/ 0 w 315120"/>
              <a:gd name="connsiteY8" fmla="*/ 52521 h 369938"/>
              <a:gd name="connsiteX0" fmla="*/ 0 w 315120"/>
              <a:gd name="connsiteY0" fmla="*/ 52521 h 372950"/>
              <a:gd name="connsiteX1" fmla="*/ 52521 w 315120"/>
              <a:gd name="connsiteY1" fmla="*/ 0 h 372950"/>
              <a:gd name="connsiteX2" fmla="*/ 262599 w 315120"/>
              <a:gd name="connsiteY2" fmla="*/ 0 h 372950"/>
              <a:gd name="connsiteX3" fmla="*/ 315120 w 315120"/>
              <a:gd name="connsiteY3" fmla="*/ 52521 h 372950"/>
              <a:gd name="connsiteX4" fmla="*/ 315120 w 315120"/>
              <a:gd name="connsiteY4" fmla="*/ 360767 h 372950"/>
              <a:gd name="connsiteX5" fmla="*/ 259310 w 315120"/>
              <a:gd name="connsiteY5" fmla="*/ 369866 h 372950"/>
              <a:gd name="connsiteX6" fmla="*/ 71013 w 315120"/>
              <a:gd name="connsiteY6" fmla="*/ 366577 h 372950"/>
              <a:gd name="connsiteX7" fmla="*/ 0 w 315120"/>
              <a:gd name="connsiteY7" fmla="*/ 372950 h 372950"/>
              <a:gd name="connsiteX8" fmla="*/ 0 w 315120"/>
              <a:gd name="connsiteY8" fmla="*/ 52521 h 372950"/>
              <a:gd name="connsiteX0" fmla="*/ 0 w 315120"/>
              <a:gd name="connsiteY0" fmla="*/ 52521 h 372950"/>
              <a:gd name="connsiteX1" fmla="*/ 52521 w 315120"/>
              <a:gd name="connsiteY1" fmla="*/ 0 h 372950"/>
              <a:gd name="connsiteX2" fmla="*/ 262599 w 315120"/>
              <a:gd name="connsiteY2" fmla="*/ 0 h 372950"/>
              <a:gd name="connsiteX3" fmla="*/ 315120 w 315120"/>
              <a:gd name="connsiteY3" fmla="*/ 52521 h 372950"/>
              <a:gd name="connsiteX4" fmla="*/ 315120 w 315120"/>
              <a:gd name="connsiteY4" fmla="*/ 360767 h 372950"/>
              <a:gd name="connsiteX5" fmla="*/ 259310 w 315120"/>
              <a:gd name="connsiteY5" fmla="*/ 369866 h 372950"/>
              <a:gd name="connsiteX6" fmla="*/ 71013 w 315120"/>
              <a:gd name="connsiteY6" fmla="*/ 366577 h 372950"/>
              <a:gd name="connsiteX7" fmla="*/ 0 w 315120"/>
              <a:gd name="connsiteY7" fmla="*/ 372950 h 372950"/>
              <a:gd name="connsiteX8" fmla="*/ 0 w 315120"/>
              <a:gd name="connsiteY8" fmla="*/ 52521 h 372950"/>
              <a:gd name="connsiteX0" fmla="*/ 0 w 315120"/>
              <a:gd name="connsiteY0" fmla="*/ 52521 h 372950"/>
              <a:gd name="connsiteX1" fmla="*/ 52521 w 315120"/>
              <a:gd name="connsiteY1" fmla="*/ 0 h 372950"/>
              <a:gd name="connsiteX2" fmla="*/ 262599 w 315120"/>
              <a:gd name="connsiteY2" fmla="*/ 0 h 372950"/>
              <a:gd name="connsiteX3" fmla="*/ 315120 w 315120"/>
              <a:gd name="connsiteY3" fmla="*/ 52521 h 372950"/>
              <a:gd name="connsiteX4" fmla="*/ 315120 w 315120"/>
              <a:gd name="connsiteY4" fmla="*/ 360767 h 372950"/>
              <a:gd name="connsiteX5" fmla="*/ 259310 w 315120"/>
              <a:gd name="connsiteY5" fmla="*/ 369866 h 372950"/>
              <a:gd name="connsiteX6" fmla="*/ 71013 w 315120"/>
              <a:gd name="connsiteY6" fmla="*/ 366577 h 372950"/>
              <a:gd name="connsiteX7" fmla="*/ 0 w 315120"/>
              <a:gd name="connsiteY7" fmla="*/ 372950 h 372950"/>
              <a:gd name="connsiteX8" fmla="*/ 0 w 315120"/>
              <a:gd name="connsiteY8" fmla="*/ 52521 h 372950"/>
              <a:gd name="connsiteX0" fmla="*/ 0 w 315120"/>
              <a:gd name="connsiteY0" fmla="*/ 52521 h 369938"/>
              <a:gd name="connsiteX1" fmla="*/ 52521 w 315120"/>
              <a:gd name="connsiteY1" fmla="*/ 0 h 369938"/>
              <a:gd name="connsiteX2" fmla="*/ 262599 w 315120"/>
              <a:gd name="connsiteY2" fmla="*/ 0 h 369938"/>
              <a:gd name="connsiteX3" fmla="*/ 315120 w 315120"/>
              <a:gd name="connsiteY3" fmla="*/ 52521 h 369938"/>
              <a:gd name="connsiteX4" fmla="*/ 315120 w 315120"/>
              <a:gd name="connsiteY4" fmla="*/ 360767 h 369938"/>
              <a:gd name="connsiteX5" fmla="*/ 259310 w 315120"/>
              <a:gd name="connsiteY5" fmla="*/ 369866 h 369938"/>
              <a:gd name="connsiteX6" fmla="*/ 71013 w 315120"/>
              <a:gd name="connsiteY6" fmla="*/ 366577 h 369938"/>
              <a:gd name="connsiteX7" fmla="*/ 0 w 315120"/>
              <a:gd name="connsiteY7" fmla="*/ 361036 h 369938"/>
              <a:gd name="connsiteX8" fmla="*/ 0 w 315120"/>
              <a:gd name="connsiteY8" fmla="*/ 52521 h 369938"/>
              <a:gd name="connsiteX0" fmla="*/ 0 w 315120"/>
              <a:gd name="connsiteY0" fmla="*/ 52521 h 369938"/>
              <a:gd name="connsiteX1" fmla="*/ 52521 w 315120"/>
              <a:gd name="connsiteY1" fmla="*/ 0 h 369938"/>
              <a:gd name="connsiteX2" fmla="*/ 262599 w 315120"/>
              <a:gd name="connsiteY2" fmla="*/ 0 h 369938"/>
              <a:gd name="connsiteX3" fmla="*/ 315120 w 315120"/>
              <a:gd name="connsiteY3" fmla="*/ 52521 h 369938"/>
              <a:gd name="connsiteX4" fmla="*/ 315120 w 315120"/>
              <a:gd name="connsiteY4" fmla="*/ 360767 h 369938"/>
              <a:gd name="connsiteX5" fmla="*/ 259310 w 315120"/>
              <a:gd name="connsiteY5" fmla="*/ 369866 h 369938"/>
              <a:gd name="connsiteX6" fmla="*/ 71013 w 315120"/>
              <a:gd name="connsiteY6" fmla="*/ 366577 h 369938"/>
              <a:gd name="connsiteX7" fmla="*/ 0 w 315120"/>
              <a:gd name="connsiteY7" fmla="*/ 361036 h 369938"/>
              <a:gd name="connsiteX8" fmla="*/ 0 w 315120"/>
              <a:gd name="connsiteY8" fmla="*/ 52521 h 369938"/>
              <a:gd name="connsiteX0" fmla="*/ 0 w 315120"/>
              <a:gd name="connsiteY0" fmla="*/ 52521 h 369938"/>
              <a:gd name="connsiteX1" fmla="*/ 52521 w 315120"/>
              <a:gd name="connsiteY1" fmla="*/ 0 h 369938"/>
              <a:gd name="connsiteX2" fmla="*/ 262599 w 315120"/>
              <a:gd name="connsiteY2" fmla="*/ 0 h 369938"/>
              <a:gd name="connsiteX3" fmla="*/ 315120 w 315120"/>
              <a:gd name="connsiteY3" fmla="*/ 52521 h 369938"/>
              <a:gd name="connsiteX4" fmla="*/ 315120 w 315120"/>
              <a:gd name="connsiteY4" fmla="*/ 360767 h 369938"/>
              <a:gd name="connsiteX5" fmla="*/ 259310 w 315120"/>
              <a:gd name="connsiteY5" fmla="*/ 369866 h 369938"/>
              <a:gd name="connsiteX6" fmla="*/ 71013 w 315120"/>
              <a:gd name="connsiteY6" fmla="*/ 366577 h 369938"/>
              <a:gd name="connsiteX7" fmla="*/ 0 w 315120"/>
              <a:gd name="connsiteY7" fmla="*/ 358058 h 369938"/>
              <a:gd name="connsiteX8" fmla="*/ 0 w 315120"/>
              <a:gd name="connsiteY8" fmla="*/ 52521 h 369938"/>
              <a:gd name="connsiteX0" fmla="*/ 0 w 315120"/>
              <a:gd name="connsiteY0" fmla="*/ 52521 h 432521"/>
              <a:gd name="connsiteX1" fmla="*/ 52521 w 315120"/>
              <a:gd name="connsiteY1" fmla="*/ 0 h 432521"/>
              <a:gd name="connsiteX2" fmla="*/ 262599 w 315120"/>
              <a:gd name="connsiteY2" fmla="*/ 0 h 432521"/>
              <a:gd name="connsiteX3" fmla="*/ 315120 w 315120"/>
              <a:gd name="connsiteY3" fmla="*/ 52521 h 432521"/>
              <a:gd name="connsiteX4" fmla="*/ 315120 w 315120"/>
              <a:gd name="connsiteY4" fmla="*/ 360767 h 432521"/>
              <a:gd name="connsiteX5" fmla="*/ 259310 w 315120"/>
              <a:gd name="connsiteY5" fmla="*/ 369866 h 432521"/>
              <a:gd name="connsiteX6" fmla="*/ 71013 w 315120"/>
              <a:gd name="connsiteY6" fmla="*/ 366577 h 432521"/>
              <a:gd name="connsiteX7" fmla="*/ 0 w 315120"/>
              <a:gd name="connsiteY7" fmla="*/ 432521 h 432521"/>
              <a:gd name="connsiteX8" fmla="*/ 0 w 315120"/>
              <a:gd name="connsiteY8" fmla="*/ 52521 h 432521"/>
              <a:gd name="connsiteX0" fmla="*/ 0 w 315120"/>
              <a:gd name="connsiteY0" fmla="*/ 52521 h 369972"/>
              <a:gd name="connsiteX1" fmla="*/ 52521 w 315120"/>
              <a:gd name="connsiteY1" fmla="*/ 0 h 369972"/>
              <a:gd name="connsiteX2" fmla="*/ 262599 w 315120"/>
              <a:gd name="connsiteY2" fmla="*/ 0 h 369972"/>
              <a:gd name="connsiteX3" fmla="*/ 315120 w 315120"/>
              <a:gd name="connsiteY3" fmla="*/ 52521 h 369972"/>
              <a:gd name="connsiteX4" fmla="*/ 315120 w 315120"/>
              <a:gd name="connsiteY4" fmla="*/ 360767 h 369972"/>
              <a:gd name="connsiteX5" fmla="*/ 259310 w 315120"/>
              <a:gd name="connsiteY5" fmla="*/ 369866 h 369972"/>
              <a:gd name="connsiteX6" fmla="*/ 71013 w 315120"/>
              <a:gd name="connsiteY6" fmla="*/ 366577 h 369972"/>
              <a:gd name="connsiteX7" fmla="*/ 0 w 315120"/>
              <a:gd name="connsiteY7" fmla="*/ 369972 h 369972"/>
              <a:gd name="connsiteX8" fmla="*/ 0 w 315120"/>
              <a:gd name="connsiteY8" fmla="*/ 52521 h 369972"/>
              <a:gd name="connsiteX0" fmla="*/ 0 w 315120"/>
              <a:gd name="connsiteY0" fmla="*/ 52521 h 369972"/>
              <a:gd name="connsiteX1" fmla="*/ 52521 w 315120"/>
              <a:gd name="connsiteY1" fmla="*/ 0 h 369972"/>
              <a:gd name="connsiteX2" fmla="*/ 262599 w 315120"/>
              <a:gd name="connsiteY2" fmla="*/ 0 h 369972"/>
              <a:gd name="connsiteX3" fmla="*/ 315120 w 315120"/>
              <a:gd name="connsiteY3" fmla="*/ 52521 h 369972"/>
              <a:gd name="connsiteX4" fmla="*/ 315120 w 315120"/>
              <a:gd name="connsiteY4" fmla="*/ 360767 h 369972"/>
              <a:gd name="connsiteX5" fmla="*/ 259310 w 315120"/>
              <a:gd name="connsiteY5" fmla="*/ 366887 h 369972"/>
              <a:gd name="connsiteX6" fmla="*/ 71013 w 315120"/>
              <a:gd name="connsiteY6" fmla="*/ 366577 h 369972"/>
              <a:gd name="connsiteX7" fmla="*/ 0 w 315120"/>
              <a:gd name="connsiteY7" fmla="*/ 369972 h 369972"/>
              <a:gd name="connsiteX8" fmla="*/ 0 w 315120"/>
              <a:gd name="connsiteY8" fmla="*/ 52521 h 369972"/>
              <a:gd name="connsiteX0" fmla="*/ 0 w 315120"/>
              <a:gd name="connsiteY0" fmla="*/ 52521 h 369972"/>
              <a:gd name="connsiteX1" fmla="*/ 52521 w 315120"/>
              <a:gd name="connsiteY1" fmla="*/ 0 h 369972"/>
              <a:gd name="connsiteX2" fmla="*/ 262599 w 315120"/>
              <a:gd name="connsiteY2" fmla="*/ 0 h 369972"/>
              <a:gd name="connsiteX3" fmla="*/ 315120 w 315120"/>
              <a:gd name="connsiteY3" fmla="*/ 52521 h 369972"/>
              <a:gd name="connsiteX4" fmla="*/ 315120 w 315120"/>
              <a:gd name="connsiteY4" fmla="*/ 363745 h 369972"/>
              <a:gd name="connsiteX5" fmla="*/ 259310 w 315120"/>
              <a:gd name="connsiteY5" fmla="*/ 366887 h 369972"/>
              <a:gd name="connsiteX6" fmla="*/ 71013 w 315120"/>
              <a:gd name="connsiteY6" fmla="*/ 366577 h 369972"/>
              <a:gd name="connsiteX7" fmla="*/ 0 w 315120"/>
              <a:gd name="connsiteY7" fmla="*/ 369972 h 369972"/>
              <a:gd name="connsiteX8" fmla="*/ 0 w 315120"/>
              <a:gd name="connsiteY8" fmla="*/ 52521 h 369972"/>
              <a:gd name="connsiteX0" fmla="*/ 0 w 315120"/>
              <a:gd name="connsiteY0" fmla="*/ 52521 h 369972"/>
              <a:gd name="connsiteX1" fmla="*/ 52521 w 315120"/>
              <a:gd name="connsiteY1" fmla="*/ 0 h 369972"/>
              <a:gd name="connsiteX2" fmla="*/ 262599 w 315120"/>
              <a:gd name="connsiteY2" fmla="*/ 0 h 369972"/>
              <a:gd name="connsiteX3" fmla="*/ 315120 w 315120"/>
              <a:gd name="connsiteY3" fmla="*/ 52521 h 369972"/>
              <a:gd name="connsiteX4" fmla="*/ 315120 w 315120"/>
              <a:gd name="connsiteY4" fmla="*/ 363745 h 369972"/>
              <a:gd name="connsiteX5" fmla="*/ 259310 w 315120"/>
              <a:gd name="connsiteY5" fmla="*/ 366887 h 369972"/>
              <a:gd name="connsiteX6" fmla="*/ 71013 w 315120"/>
              <a:gd name="connsiteY6" fmla="*/ 366577 h 369972"/>
              <a:gd name="connsiteX7" fmla="*/ 0 w 315120"/>
              <a:gd name="connsiteY7" fmla="*/ 369972 h 369972"/>
              <a:gd name="connsiteX8" fmla="*/ 0 w 315120"/>
              <a:gd name="connsiteY8" fmla="*/ 52521 h 369972"/>
              <a:gd name="connsiteX0" fmla="*/ 0 w 315120"/>
              <a:gd name="connsiteY0" fmla="*/ 52521 h 372680"/>
              <a:gd name="connsiteX1" fmla="*/ 52521 w 315120"/>
              <a:gd name="connsiteY1" fmla="*/ 0 h 372680"/>
              <a:gd name="connsiteX2" fmla="*/ 262599 w 315120"/>
              <a:gd name="connsiteY2" fmla="*/ 0 h 372680"/>
              <a:gd name="connsiteX3" fmla="*/ 315120 w 315120"/>
              <a:gd name="connsiteY3" fmla="*/ 52521 h 372680"/>
              <a:gd name="connsiteX4" fmla="*/ 315120 w 315120"/>
              <a:gd name="connsiteY4" fmla="*/ 372680 h 372680"/>
              <a:gd name="connsiteX5" fmla="*/ 259310 w 315120"/>
              <a:gd name="connsiteY5" fmla="*/ 366887 h 372680"/>
              <a:gd name="connsiteX6" fmla="*/ 71013 w 315120"/>
              <a:gd name="connsiteY6" fmla="*/ 366577 h 372680"/>
              <a:gd name="connsiteX7" fmla="*/ 0 w 315120"/>
              <a:gd name="connsiteY7" fmla="*/ 369972 h 372680"/>
              <a:gd name="connsiteX8" fmla="*/ 0 w 315120"/>
              <a:gd name="connsiteY8" fmla="*/ 52521 h 372680"/>
              <a:gd name="connsiteX0" fmla="*/ 0 w 315120"/>
              <a:gd name="connsiteY0" fmla="*/ 52521 h 372844"/>
              <a:gd name="connsiteX1" fmla="*/ 52521 w 315120"/>
              <a:gd name="connsiteY1" fmla="*/ 0 h 372844"/>
              <a:gd name="connsiteX2" fmla="*/ 262599 w 315120"/>
              <a:gd name="connsiteY2" fmla="*/ 0 h 372844"/>
              <a:gd name="connsiteX3" fmla="*/ 315120 w 315120"/>
              <a:gd name="connsiteY3" fmla="*/ 52521 h 372844"/>
              <a:gd name="connsiteX4" fmla="*/ 315120 w 315120"/>
              <a:gd name="connsiteY4" fmla="*/ 372680 h 372844"/>
              <a:gd name="connsiteX5" fmla="*/ 259310 w 315120"/>
              <a:gd name="connsiteY5" fmla="*/ 372844 h 372844"/>
              <a:gd name="connsiteX6" fmla="*/ 71013 w 315120"/>
              <a:gd name="connsiteY6" fmla="*/ 366577 h 372844"/>
              <a:gd name="connsiteX7" fmla="*/ 0 w 315120"/>
              <a:gd name="connsiteY7" fmla="*/ 369972 h 372844"/>
              <a:gd name="connsiteX8" fmla="*/ 0 w 315120"/>
              <a:gd name="connsiteY8" fmla="*/ 52521 h 372844"/>
              <a:gd name="connsiteX0" fmla="*/ 0 w 315120"/>
              <a:gd name="connsiteY0" fmla="*/ 52521 h 372844"/>
              <a:gd name="connsiteX1" fmla="*/ 52521 w 315120"/>
              <a:gd name="connsiteY1" fmla="*/ 0 h 372844"/>
              <a:gd name="connsiteX2" fmla="*/ 262599 w 315120"/>
              <a:gd name="connsiteY2" fmla="*/ 0 h 372844"/>
              <a:gd name="connsiteX3" fmla="*/ 315120 w 315120"/>
              <a:gd name="connsiteY3" fmla="*/ 52521 h 372844"/>
              <a:gd name="connsiteX4" fmla="*/ 315120 w 315120"/>
              <a:gd name="connsiteY4" fmla="*/ 372680 h 372844"/>
              <a:gd name="connsiteX5" fmla="*/ 259310 w 315120"/>
              <a:gd name="connsiteY5" fmla="*/ 372844 h 372844"/>
              <a:gd name="connsiteX6" fmla="*/ 71013 w 315120"/>
              <a:gd name="connsiteY6" fmla="*/ 372534 h 372844"/>
              <a:gd name="connsiteX7" fmla="*/ 0 w 315120"/>
              <a:gd name="connsiteY7" fmla="*/ 369972 h 372844"/>
              <a:gd name="connsiteX8" fmla="*/ 0 w 315120"/>
              <a:gd name="connsiteY8" fmla="*/ 52521 h 372844"/>
              <a:gd name="connsiteX0" fmla="*/ 0 w 315120"/>
              <a:gd name="connsiteY0" fmla="*/ 52521 h 372951"/>
              <a:gd name="connsiteX1" fmla="*/ 52521 w 315120"/>
              <a:gd name="connsiteY1" fmla="*/ 0 h 372951"/>
              <a:gd name="connsiteX2" fmla="*/ 262599 w 315120"/>
              <a:gd name="connsiteY2" fmla="*/ 0 h 372951"/>
              <a:gd name="connsiteX3" fmla="*/ 315120 w 315120"/>
              <a:gd name="connsiteY3" fmla="*/ 52521 h 372951"/>
              <a:gd name="connsiteX4" fmla="*/ 315120 w 315120"/>
              <a:gd name="connsiteY4" fmla="*/ 372680 h 372951"/>
              <a:gd name="connsiteX5" fmla="*/ 259310 w 315120"/>
              <a:gd name="connsiteY5" fmla="*/ 372844 h 372951"/>
              <a:gd name="connsiteX6" fmla="*/ 71013 w 315120"/>
              <a:gd name="connsiteY6" fmla="*/ 372534 h 372951"/>
              <a:gd name="connsiteX7" fmla="*/ 0 w 315120"/>
              <a:gd name="connsiteY7" fmla="*/ 372951 h 372951"/>
              <a:gd name="connsiteX8" fmla="*/ 0 w 315120"/>
              <a:gd name="connsiteY8" fmla="*/ 52521 h 372951"/>
              <a:gd name="connsiteX0" fmla="*/ 0 w 315120"/>
              <a:gd name="connsiteY0" fmla="*/ 52521 h 378908"/>
              <a:gd name="connsiteX1" fmla="*/ 52521 w 315120"/>
              <a:gd name="connsiteY1" fmla="*/ 0 h 378908"/>
              <a:gd name="connsiteX2" fmla="*/ 262599 w 315120"/>
              <a:gd name="connsiteY2" fmla="*/ 0 h 378908"/>
              <a:gd name="connsiteX3" fmla="*/ 315120 w 315120"/>
              <a:gd name="connsiteY3" fmla="*/ 52521 h 378908"/>
              <a:gd name="connsiteX4" fmla="*/ 315120 w 315120"/>
              <a:gd name="connsiteY4" fmla="*/ 372680 h 378908"/>
              <a:gd name="connsiteX5" fmla="*/ 259310 w 315120"/>
              <a:gd name="connsiteY5" fmla="*/ 372844 h 378908"/>
              <a:gd name="connsiteX6" fmla="*/ 71013 w 315120"/>
              <a:gd name="connsiteY6" fmla="*/ 372534 h 378908"/>
              <a:gd name="connsiteX7" fmla="*/ 0 w 315120"/>
              <a:gd name="connsiteY7" fmla="*/ 378908 h 378908"/>
              <a:gd name="connsiteX8" fmla="*/ 0 w 315120"/>
              <a:gd name="connsiteY8" fmla="*/ 52521 h 378908"/>
              <a:gd name="connsiteX0" fmla="*/ 0 w 315120"/>
              <a:gd name="connsiteY0" fmla="*/ 52521 h 372951"/>
              <a:gd name="connsiteX1" fmla="*/ 52521 w 315120"/>
              <a:gd name="connsiteY1" fmla="*/ 0 h 372951"/>
              <a:gd name="connsiteX2" fmla="*/ 262599 w 315120"/>
              <a:gd name="connsiteY2" fmla="*/ 0 h 372951"/>
              <a:gd name="connsiteX3" fmla="*/ 315120 w 315120"/>
              <a:gd name="connsiteY3" fmla="*/ 52521 h 372951"/>
              <a:gd name="connsiteX4" fmla="*/ 315120 w 315120"/>
              <a:gd name="connsiteY4" fmla="*/ 372680 h 372951"/>
              <a:gd name="connsiteX5" fmla="*/ 259310 w 315120"/>
              <a:gd name="connsiteY5" fmla="*/ 372844 h 372951"/>
              <a:gd name="connsiteX6" fmla="*/ 71013 w 315120"/>
              <a:gd name="connsiteY6" fmla="*/ 372534 h 372951"/>
              <a:gd name="connsiteX7" fmla="*/ 0 w 315120"/>
              <a:gd name="connsiteY7" fmla="*/ 372951 h 372951"/>
              <a:gd name="connsiteX8" fmla="*/ 0 w 315120"/>
              <a:gd name="connsiteY8" fmla="*/ 52521 h 372951"/>
              <a:gd name="connsiteX0" fmla="*/ 0 w 315120"/>
              <a:gd name="connsiteY0" fmla="*/ 52521 h 372951"/>
              <a:gd name="connsiteX1" fmla="*/ 52521 w 315120"/>
              <a:gd name="connsiteY1" fmla="*/ 0 h 372951"/>
              <a:gd name="connsiteX2" fmla="*/ 262599 w 315120"/>
              <a:gd name="connsiteY2" fmla="*/ 0 h 372951"/>
              <a:gd name="connsiteX3" fmla="*/ 315120 w 315120"/>
              <a:gd name="connsiteY3" fmla="*/ 52521 h 372951"/>
              <a:gd name="connsiteX4" fmla="*/ 315120 w 315120"/>
              <a:gd name="connsiteY4" fmla="*/ 372680 h 372951"/>
              <a:gd name="connsiteX5" fmla="*/ 259310 w 315120"/>
              <a:gd name="connsiteY5" fmla="*/ 372844 h 372951"/>
              <a:gd name="connsiteX6" fmla="*/ 71013 w 315120"/>
              <a:gd name="connsiteY6" fmla="*/ 372534 h 372951"/>
              <a:gd name="connsiteX7" fmla="*/ 0 w 315120"/>
              <a:gd name="connsiteY7" fmla="*/ 372951 h 372951"/>
              <a:gd name="connsiteX8" fmla="*/ 0 w 315120"/>
              <a:gd name="connsiteY8" fmla="*/ 52521 h 37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120" h="372951">
                <a:moveTo>
                  <a:pt x="0" y="52521"/>
                </a:moveTo>
                <a:cubicBezTo>
                  <a:pt x="0" y="23514"/>
                  <a:pt x="23514" y="0"/>
                  <a:pt x="52521" y="0"/>
                </a:cubicBezTo>
                <a:lnTo>
                  <a:pt x="262599" y="0"/>
                </a:lnTo>
                <a:cubicBezTo>
                  <a:pt x="291606" y="0"/>
                  <a:pt x="315120" y="23514"/>
                  <a:pt x="315120" y="52521"/>
                </a:cubicBezTo>
                <a:lnTo>
                  <a:pt x="315120" y="372680"/>
                </a:lnTo>
                <a:cubicBezTo>
                  <a:pt x="315120" y="368383"/>
                  <a:pt x="288317" y="372844"/>
                  <a:pt x="259310" y="372844"/>
                </a:cubicBezTo>
                <a:lnTo>
                  <a:pt x="71013" y="372534"/>
                </a:lnTo>
                <a:cubicBezTo>
                  <a:pt x="42006" y="372534"/>
                  <a:pt x="0" y="371004"/>
                  <a:pt x="0" y="372951"/>
                </a:cubicBezTo>
                <a:lnTo>
                  <a:pt x="0" y="52521"/>
                </a:lnTo>
                <a:close/>
              </a:path>
            </a:pathLst>
          </a:custGeom>
          <a:solidFill>
            <a:srgbClr val="CE18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81888" y="6478400"/>
            <a:ext cx="359833" cy="269875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D6C332D-32D6-4CCD-AF2A-7E2C0216B987}" type="slidenum">
              <a:rPr lang="en-US" altLang="fr-FR" smtClean="0">
                <a:solidFill>
                  <a:prstClr val="white"/>
                </a:solidFill>
              </a:rPr>
              <a:pPr/>
              <a:t>‹#›</a:t>
            </a:fld>
            <a:endParaRPr lang="en-US" altLang="fr-FR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584881" y="-60353"/>
            <a:ext cx="2089151" cy="315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Page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67226" y="1123050"/>
            <a:ext cx="4889500" cy="626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1">
                <a:solidFill>
                  <a:srgbClr val="CE188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780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gital Gaps">
  <p:cSld name="Digital Gap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3" descr="A close up of a logo&#10;&#10;Description automatically generated"/>
          <p:cNvPicPr preferRelativeResize="0"/>
          <p:nvPr/>
        </p:nvPicPr>
        <p:blipFill rotWithShape="1">
          <a:blip r:embed="rId2">
            <a:alphaModFix amt="30000"/>
          </a:blip>
          <a:srcRect l="42440" t="44450" r="-1988"/>
          <a:stretch/>
        </p:blipFill>
        <p:spPr>
          <a:xfrm rot="5400000">
            <a:off x="5469755" y="135756"/>
            <a:ext cx="6858000" cy="658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 descr="A picture containing drawing&#10;&#10;Description automatically generated"/>
          <p:cNvPicPr preferRelativeResize="0"/>
          <p:nvPr/>
        </p:nvPicPr>
        <p:blipFill rotWithShape="1">
          <a:blip r:embed="rId3">
            <a:alphaModFix amt="8000"/>
          </a:blip>
          <a:srcRect/>
          <a:stretch/>
        </p:blipFill>
        <p:spPr>
          <a:xfrm>
            <a:off x="10474474" y="2650934"/>
            <a:ext cx="1102251" cy="102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A picture containing drawing&#10;&#10;Description automatically generated"/>
          <p:cNvPicPr preferRelativeResize="0"/>
          <p:nvPr/>
        </p:nvPicPr>
        <p:blipFill rotWithShape="1">
          <a:blip r:embed="rId4">
            <a:alphaModFix amt="10000"/>
          </a:blip>
          <a:srcRect/>
          <a:stretch/>
        </p:blipFill>
        <p:spPr>
          <a:xfrm>
            <a:off x="8968090" y="1266822"/>
            <a:ext cx="1143111" cy="114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 descr="A close up of a logo&#10;&#10;Description automatically generated"/>
          <p:cNvPicPr preferRelativeResize="0"/>
          <p:nvPr/>
        </p:nvPicPr>
        <p:blipFill rotWithShape="1">
          <a:blip r:embed="rId5">
            <a:alphaModFix amt="10000"/>
          </a:blip>
          <a:srcRect/>
          <a:stretch/>
        </p:blipFill>
        <p:spPr>
          <a:xfrm>
            <a:off x="10352500" y="1689442"/>
            <a:ext cx="673100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84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D0510-EF0C-455B-8F6E-C3114B9BE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F6DED-D234-4A09-AB9B-ECE764508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2BF66-F1FA-4495-86DE-CAEF4D6A4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96A3-3D20-4ED8-9998-B46739AA45E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817FB-E0D9-4225-9F9B-3BB77C28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F5365-EF8E-4CA3-9F95-B6BDD4BF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5D88-E6F9-4963-A00D-D33413BAD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712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A7CF7-B53C-4848-A16F-542046158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18A9D-2BDB-4D6D-AD22-6C9D5840C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55828-6B5C-4579-A590-D93AF589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96A3-3D20-4ED8-9998-B46739AA45E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3DE7B-0BD2-4D72-AB95-679BF5F3C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06932-293E-4CC3-B1CF-4C82E065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5D88-E6F9-4963-A00D-D33413BAD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3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5242-A227-40CF-A96B-BFCAA63AB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5D061-A3FE-4DD0-8025-4998B6E8E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5FFC7-D656-4D9C-AB8C-423E1A287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FE8C09-00ED-4FA9-8B11-F3C67A7B6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96A3-3D20-4ED8-9998-B46739AA45E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C3953-E365-4736-A328-C84DA4A5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AA807-8768-462C-8527-ABF732E9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5D88-E6F9-4963-A00D-D33413BAD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95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AC6E7-8C7E-4D9B-A5BE-61B10D28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9E41E-2748-49CC-9EA6-8A72DDE3C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1D815-E1BC-4AB5-BC3B-76B0EBFF7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E0A4DD-8CB3-4A76-BA67-FDE7C7F63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D835C7-B85D-4FC9-8565-F5374B89A7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27251C-099C-4AE7-9F9A-0F696EC0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96A3-3D20-4ED8-9998-B46739AA45E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8E2473-0445-41BF-A5C3-8A2100562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9D95B-6BDD-4442-8D6C-60EC6BCE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5D88-E6F9-4963-A00D-D33413BAD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02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D144A-526A-4F01-B534-6F498B97A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D77C8-ED0D-4FCA-B44B-070A37B0F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96A3-3D20-4ED8-9998-B46739AA45E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DE20C-E54F-4553-8070-BBCDA9E0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5913C-73B5-4F9F-9C32-1FFAD6626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5D88-E6F9-4963-A00D-D33413BAD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76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EA3F40-9719-450D-9DFE-C4FE32A85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96A3-3D20-4ED8-9998-B46739AA45E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0336E0-B504-494F-98F7-6DD03389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19BD4-6675-46C4-B1A2-369D1A06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5D88-E6F9-4963-A00D-D33413BAD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457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0A7E-E91B-43A2-92A1-5F40185F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E2E66-50E6-4DE6-A7D5-322DD3DED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093EE-CDC8-45A5-9922-1D4A68C5E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F45A1-883E-4BDE-8B1C-2A03B1E32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96A3-3D20-4ED8-9998-B46739AA45E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877C4-523C-4400-BF7B-09C0D179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38958-D08E-45E8-9AB9-33B561EC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5D88-E6F9-4963-A00D-D33413BAD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05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875CF-2666-4A1F-BBF1-47BAB128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C6D253-EB7C-4491-9F5D-196B8E6C1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EBAA4-7275-4746-BCB6-7297AA21C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B4B02-A4E3-4436-ADF7-398A01D1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96A3-3D20-4ED8-9998-B46739AA45E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A03CE-A7B2-4154-82D3-AE394C134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62698-935D-495A-A530-9DC075B9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5D88-E6F9-4963-A00D-D33413BAD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99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106C8-CE77-4265-B673-B5752F92B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D1818-EE44-4C0D-AA00-9304BF26C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F3CB0-A5CA-4B45-AF1B-85470A7CA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D96A3-3D20-4ED8-9998-B46739AA45E2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5A1D8-D25A-4F76-B04D-208D29F62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E5BAA-A505-4670-9DFF-00CE4DC42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75D88-E6F9-4963-A00D-D33413BAD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07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healthierlsc.co.uk/digitalfuture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althierlsc.co.uk/news-and-events/latest-news/putting-local-people-lancashire-and-south-cumbria-at-the-heart-of-our-digital-health-plans-healthwatch-digital-report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3340" y="3072422"/>
            <a:ext cx="11513169" cy="148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 b="1" dirty="0">
                <a:solidFill>
                  <a:srgbClr val="0061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User-centred design</a:t>
            </a:r>
          </a:p>
          <a:p>
            <a:r>
              <a:rPr lang="en-GB" sz="2667" b="1" dirty="0">
                <a:solidFill>
                  <a:srgbClr val="CE1884"/>
                </a:solidFill>
                <a:ea typeface="ＭＳ Ｐゴシック" pitchFamily="4" charset="-128"/>
              </a:rPr>
              <a:t>Introducing a UCD approach to a local system ~ </a:t>
            </a:r>
          </a:p>
          <a:p>
            <a:r>
              <a:rPr lang="en-GB" sz="2667" b="1" dirty="0">
                <a:solidFill>
                  <a:srgbClr val="CE1884"/>
                </a:solidFill>
                <a:ea typeface="ＭＳ Ｐゴシック" pitchFamily="4" charset="-128"/>
              </a:rPr>
              <a:t>provider and system perspectives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452" y="4954669"/>
            <a:ext cx="114300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Ayesha Rahim, Chief Clinical Information Officer, Lancashire &amp; South Cumbria FT</a:t>
            </a:r>
          </a:p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 Vernon, Digital Culture and Transformation Clinical Lead, Lancashire &amp; South Cumbria ICS   </a:t>
            </a:r>
          </a:p>
          <a:p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Health webinar 26</a:t>
            </a:r>
            <a:r>
              <a:rPr lang="en-GB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2022</a:t>
            </a:r>
          </a:p>
          <a:p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86451" y="4691605"/>
            <a:ext cx="10803037" cy="0"/>
          </a:xfrm>
          <a:prstGeom prst="line">
            <a:avLst/>
          </a:prstGeom>
          <a:ln w="57150">
            <a:solidFill>
              <a:srgbClr val="CE18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EA8CB7F-44AD-4C23-B6F3-7AE87E036E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99" y="543470"/>
            <a:ext cx="4965081" cy="1736120"/>
          </a:xfrm>
          <a:prstGeom prst="rect">
            <a:avLst/>
          </a:prstGeom>
        </p:spPr>
      </p:pic>
      <p:pic>
        <p:nvPicPr>
          <p:cNvPr id="1026" name="Picture 2" descr="http://portals/comms/Branding/Shared%20Documents/A4-Lancashire%20and%20South%20Cumbria%20NHS%20FT%20Right-Align-Bl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53" y="438366"/>
            <a:ext cx="2600782" cy="16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14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6451" y="4954669"/>
            <a:ext cx="1080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healthierlsc.co.uk |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@HealthierLSC |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@HealthierLSC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86451" y="4691605"/>
            <a:ext cx="10803037" cy="0"/>
          </a:xfrm>
          <a:prstGeom prst="line">
            <a:avLst/>
          </a:prstGeom>
          <a:ln w="57150">
            <a:solidFill>
              <a:srgbClr val="CE18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C66D176-4CE7-4FB0-A09F-5A5E50876E4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72" y="1318456"/>
            <a:ext cx="4729097" cy="1551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A06FB6-91EB-44DD-A59E-9242B9407858}"/>
              </a:ext>
            </a:extLst>
          </p:cNvPr>
          <p:cNvSpPr txBox="1"/>
          <p:nvPr/>
        </p:nvSpPr>
        <p:spPr>
          <a:xfrm>
            <a:off x="670560" y="3563597"/>
            <a:ext cx="10718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400" dirty="0">
                <a:solidFill>
                  <a:srgbClr val="660066"/>
                </a:solidFill>
              </a:rPr>
              <a:t>Thank you!</a:t>
            </a:r>
          </a:p>
        </p:txBody>
      </p:sp>
      <p:pic>
        <p:nvPicPr>
          <p:cNvPr id="6" name="Picture 2" descr="http://portals/comms/Branding/Shared%20Documents/A4-Lancashire%20and%20South%20Cumbria%20NHS%20FT%20Right-Align-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590" y="945600"/>
            <a:ext cx="2692838" cy="172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783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597F02-0EA8-4793-828D-AE7E5F7A9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48" y="940307"/>
            <a:ext cx="11586832" cy="773915"/>
          </a:xfrm>
        </p:spPr>
        <p:txBody>
          <a:bodyPr>
            <a:normAutofit/>
          </a:bodyPr>
          <a:lstStyle/>
          <a:p>
            <a:r>
              <a:rPr lang="en-GB" dirty="0"/>
              <a:t>Our Digital Future	</a:t>
            </a:r>
            <a:endParaRPr lang="en-GB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701DE6-8B10-4E58-BB4C-C92033F705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02838" y="1126378"/>
            <a:ext cx="3331651" cy="626533"/>
          </a:xfrm>
        </p:spPr>
        <p:txBody>
          <a:bodyPr/>
          <a:lstStyle/>
          <a:p>
            <a:r>
              <a:rPr lang="en-GB" dirty="0"/>
              <a:t>Empower the Person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47C690D-2E18-4579-9527-A94231D71B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8" y="1961990"/>
            <a:ext cx="6153866" cy="402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5A8284B-2E62-4ABC-8014-B908CB7D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6" y="2807755"/>
            <a:ext cx="4681329" cy="233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Google Shape;132;p17">
            <a:extLst>
              <a:ext uri="{FF2B5EF4-FFF2-40B4-BE49-F238E27FC236}">
                <a16:creationId xmlns:a16="http://schemas.microsoft.com/office/drawing/2014/main" id="{4B850ECC-68F5-4385-BBA2-8A461380D9DA}"/>
              </a:ext>
            </a:extLst>
          </p:cNvPr>
          <p:cNvCxnSpPr>
            <a:cxnSpLocks/>
          </p:cNvCxnSpPr>
          <p:nvPr/>
        </p:nvCxnSpPr>
        <p:spPr>
          <a:xfrm flipV="1">
            <a:off x="419665" y="1752911"/>
            <a:ext cx="11091600" cy="51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32;p17">
            <a:extLst>
              <a:ext uri="{FF2B5EF4-FFF2-40B4-BE49-F238E27FC236}">
                <a16:creationId xmlns:a16="http://schemas.microsoft.com/office/drawing/2014/main" id="{EE4D94F6-7D3A-4E8E-B6DB-6748B52FAB30}"/>
              </a:ext>
            </a:extLst>
          </p:cNvPr>
          <p:cNvCxnSpPr>
            <a:cxnSpLocks/>
          </p:cNvCxnSpPr>
          <p:nvPr/>
        </p:nvCxnSpPr>
        <p:spPr>
          <a:xfrm flipV="1">
            <a:off x="287450" y="343851"/>
            <a:ext cx="11521027" cy="1"/>
          </a:xfrm>
          <a:prstGeom prst="straightConnector1">
            <a:avLst/>
          </a:prstGeom>
          <a:noFill/>
          <a:ln w="635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29F0F04-E406-42F1-84E6-E0A70262476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3" y="93579"/>
            <a:ext cx="2941088" cy="9622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6E996B-44F9-4FEB-AF99-55DED188CAB1}"/>
              </a:ext>
            </a:extLst>
          </p:cNvPr>
          <p:cNvSpPr txBox="1"/>
          <p:nvPr/>
        </p:nvSpPr>
        <p:spPr>
          <a:xfrm>
            <a:off x="2004356" y="6441861"/>
            <a:ext cx="96511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6"/>
              </a:rPr>
              <a:t>Lancashire and South Cumbria Health and Care Partnership :: Our Digital Future (healthierlsc.co.uk)</a:t>
            </a:r>
            <a:endParaRPr lang="en-GB" sz="1200" dirty="0"/>
          </a:p>
        </p:txBody>
      </p:sp>
      <p:pic>
        <p:nvPicPr>
          <p:cNvPr id="12" name="Picture 2" descr="http://portals/comms/Branding/Shared%20Documents/A4-Lancashire%20and%20South%20Cumbria%20NHS%20FT%20Right-Align-Blue.png">
            <a:extLst>
              <a:ext uri="{FF2B5EF4-FFF2-40B4-BE49-F238E27FC236}">
                <a16:creationId xmlns:a16="http://schemas.microsoft.com/office/drawing/2014/main" id="{A1DF002C-FF73-42FD-A97E-FA396026D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68202"/>
            <a:ext cx="2296391" cy="14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87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0934-B4DB-4167-BAEE-0B0C6C06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5B2229F-2978-43ED-BF24-DD324185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07" y="981601"/>
            <a:ext cx="11586832" cy="1121856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steps in UCD - Widening Digital Participation</a:t>
            </a:r>
            <a:b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000" dirty="0"/>
            </a:br>
            <a:endParaRPr lang="en-GB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181AFC-1278-4BEB-9A87-CEBD23818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" t="19385" r="22261" b="16123"/>
          <a:stretch/>
        </p:blipFill>
        <p:spPr>
          <a:xfrm>
            <a:off x="222807" y="2001981"/>
            <a:ext cx="5666257" cy="31546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E90E8A-E0B1-4E4D-8C60-9DBB1A44C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0" t="19574" r="21947" b="18960"/>
          <a:stretch/>
        </p:blipFill>
        <p:spPr>
          <a:xfrm>
            <a:off x="6096000" y="2001981"/>
            <a:ext cx="5940357" cy="31546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8A56018C-72A2-492A-87A3-C809890230B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0" y="48484"/>
            <a:ext cx="2941088" cy="962205"/>
          </a:xfrm>
          <a:prstGeom prst="rect">
            <a:avLst/>
          </a:prstGeom>
        </p:spPr>
      </p:pic>
      <p:cxnSp>
        <p:nvCxnSpPr>
          <p:cNvPr id="16" name="Google Shape;132;p17">
            <a:extLst>
              <a:ext uri="{FF2B5EF4-FFF2-40B4-BE49-F238E27FC236}">
                <a16:creationId xmlns:a16="http://schemas.microsoft.com/office/drawing/2014/main" id="{9D99C972-A571-4658-8E62-85FFE2EA68B7}"/>
              </a:ext>
            </a:extLst>
          </p:cNvPr>
          <p:cNvCxnSpPr>
            <a:cxnSpLocks/>
          </p:cNvCxnSpPr>
          <p:nvPr/>
        </p:nvCxnSpPr>
        <p:spPr>
          <a:xfrm flipV="1">
            <a:off x="343264" y="1542529"/>
            <a:ext cx="11091600" cy="51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Picture 2" descr="http://portals/comms/Branding/Shared%20Documents/A4-Lancashire%20and%20South%20Cumbria%20NHS%20FT%20Right-Align-Blue.png">
            <a:extLst>
              <a:ext uri="{FF2B5EF4-FFF2-40B4-BE49-F238E27FC236}">
                <a16:creationId xmlns:a16="http://schemas.microsoft.com/office/drawing/2014/main" id="{C6A7E124-6BC0-4055-B5A8-A7E9F7EF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802" y="0"/>
            <a:ext cx="2296391" cy="14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893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0934-B4DB-4167-BAEE-0B0C6C06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6" y="2984469"/>
            <a:ext cx="2888839" cy="151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5B2229F-2978-43ED-BF24-DD324185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10" y="1233256"/>
            <a:ext cx="11586832" cy="1121856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Hearing from our public ~ insights 2019</a:t>
            </a:r>
            <a:b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200" dirty="0"/>
            </a:br>
            <a:endParaRPr lang="en-GB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F54100A-A4C0-40C1-B104-8FCC24175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97" y="2399986"/>
            <a:ext cx="4306821" cy="278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D1339F5-7E4D-44A2-AC1B-2A783934D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40" y="2284549"/>
            <a:ext cx="4306821" cy="301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030080-9AE8-40E3-A72D-9D6E2F61BF59}"/>
              </a:ext>
            </a:extLst>
          </p:cNvPr>
          <p:cNvSpPr txBox="1"/>
          <p:nvPr/>
        </p:nvSpPr>
        <p:spPr>
          <a:xfrm>
            <a:off x="328014" y="6002582"/>
            <a:ext cx="11171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6"/>
              </a:rPr>
              <a:t>https://www.healthierlsc.co.uk/news-and-events/latest-news/putting-local-people-lancashire-and-south-cumbria-at-the-heart-of-our-digital-health-plans-healthwatch-digital-report</a:t>
            </a:r>
            <a:endParaRPr lang="en-GB" sz="1200" dirty="0"/>
          </a:p>
        </p:txBody>
      </p:sp>
      <p:cxnSp>
        <p:nvCxnSpPr>
          <p:cNvPr id="13" name="Google Shape;132;p17">
            <a:extLst>
              <a:ext uri="{FF2B5EF4-FFF2-40B4-BE49-F238E27FC236}">
                <a16:creationId xmlns:a16="http://schemas.microsoft.com/office/drawing/2014/main" id="{0D2FFB01-DCF1-4CA9-8902-2D469B555EA9}"/>
              </a:ext>
            </a:extLst>
          </p:cNvPr>
          <p:cNvCxnSpPr>
            <a:cxnSpLocks/>
          </p:cNvCxnSpPr>
          <p:nvPr/>
        </p:nvCxnSpPr>
        <p:spPr>
          <a:xfrm flipV="1">
            <a:off x="201336" y="1794184"/>
            <a:ext cx="11091600" cy="51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0F557DA0-308B-4610-B46B-EEE1D94E1C2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3" y="81467"/>
            <a:ext cx="2941088" cy="962205"/>
          </a:xfrm>
          <a:prstGeom prst="rect">
            <a:avLst/>
          </a:prstGeom>
        </p:spPr>
      </p:pic>
      <p:pic>
        <p:nvPicPr>
          <p:cNvPr id="15" name="Picture 2" descr="http://portals/comms/Branding/Shared%20Documents/A4-Lancashire%20and%20South%20Cumbria%20NHS%20FT%20Right-Align-Blue.png">
            <a:extLst>
              <a:ext uri="{FF2B5EF4-FFF2-40B4-BE49-F238E27FC236}">
                <a16:creationId xmlns:a16="http://schemas.microsoft.com/office/drawing/2014/main" id="{DAC92B43-BA3C-4647-BD8F-2CEE57919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68202"/>
            <a:ext cx="2296391" cy="14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2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142B-C4F5-4770-91E3-30F10B83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83" y="761329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156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Revisiting a person-centred approach…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08969" y="2209800"/>
            <a:ext cx="6662335" cy="4351338"/>
          </a:xfrm>
          <a:prstGeom prst="rect">
            <a:avLst/>
          </a:prstGeom>
        </p:spPr>
      </p:pic>
      <p:cxnSp>
        <p:nvCxnSpPr>
          <p:cNvPr id="5" name="Google Shape;132;p17">
            <a:extLst>
              <a:ext uri="{FF2B5EF4-FFF2-40B4-BE49-F238E27FC236}">
                <a16:creationId xmlns:a16="http://schemas.microsoft.com/office/drawing/2014/main" id="{EE92B0D3-7D54-4918-A223-A4C47DBF9386}"/>
              </a:ext>
            </a:extLst>
          </p:cNvPr>
          <p:cNvCxnSpPr>
            <a:cxnSpLocks/>
          </p:cNvCxnSpPr>
          <p:nvPr/>
        </p:nvCxnSpPr>
        <p:spPr>
          <a:xfrm flipV="1">
            <a:off x="593683" y="1829310"/>
            <a:ext cx="11091600" cy="51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3BABEDE-0EEB-48F8-9617-A4290FE98A1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3" y="81467"/>
            <a:ext cx="2941088" cy="962205"/>
          </a:xfrm>
          <a:prstGeom prst="rect">
            <a:avLst/>
          </a:prstGeom>
        </p:spPr>
      </p:pic>
      <p:pic>
        <p:nvPicPr>
          <p:cNvPr id="7" name="Picture 2" descr="http://portals/comms/Branding/Shared%20Documents/A4-Lancashire%20and%20South%20Cumbria%20NHS%20FT%20Right-Align-Blu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68202"/>
            <a:ext cx="2296391" cy="14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81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0934-B4DB-4167-BAEE-0B0C6C06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5B2229F-2978-43ED-BF24-DD324185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80" y="889169"/>
            <a:ext cx="11586832" cy="1121856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NHSX (NHSE Transformation Directorate) support</a:t>
            </a:r>
            <a:b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000" dirty="0"/>
            </a:br>
            <a:endParaRPr lang="en-GB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B0585C-28DC-45EB-8C33-1D6B9E3CF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91" t="15423" r="7611" b="6333"/>
          <a:stretch/>
        </p:blipFill>
        <p:spPr>
          <a:xfrm>
            <a:off x="6387830" y="1993585"/>
            <a:ext cx="5596647" cy="32583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ADBDA7-A051-4CEB-B81F-21EC49C2B2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0" t="15413" r="7951" b="12246"/>
          <a:stretch/>
        </p:blipFill>
        <p:spPr>
          <a:xfrm>
            <a:off x="115780" y="1993586"/>
            <a:ext cx="6067195" cy="3291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62614ED-A3D0-4A0D-B20A-78224FA6A36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49" y="-73036"/>
            <a:ext cx="2941088" cy="962205"/>
          </a:xfrm>
          <a:prstGeom prst="rect">
            <a:avLst/>
          </a:prstGeom>
        </p:spPr>
      </p:pic>
      <p:cxnSp>
        <p:nvCxnSpPr>
          <p:cNvPr id="12" name="Google Shape;132;p17">
            <a:extLst>
              <a:ext uri="{FF2B5EF4-FFF2-40B4-BE49-F238E27FC236}">
                <a16:creationId xmlns:a16="http://schemas.microsoft.com/office/drawing/2014/main" id="{24AF85AE-DB74-4866-BCA6-F8C5452653AF}"/>
              </a:ext>
            </a:extLst>
          </p:cNvPr>
          <p:cNvCxnSpPr>
            <a:cxnSpLocks/>
          </p:cNvCxnSpPr>
          <p:nvPr/>
        </p:nvCxnSpPr>
        <p:spPr>
          <a:xfrm flipV="1">
            <a:off x="262200" y="1515625"/>
            <a:ext cx="11091600" cy="51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83FA0E9-85F1-4D24-A9A0-823980BC3E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26" t="40618" r="64226" b="12965"/>
          <a:stretch/>
        </p:blipFill>
        <p:spPr>
          <a:xfrm>
            <a:off x="5808000" y="5409118"/>
            <a:ext cx="1041064" cy="1312357"/>
          </a:xfrm>
          <a:prstGeom prst="rect">
            <a:avLst/>
          </a:prstGeom>
        </p:spPr>
      </p:pic>
      <p:pic>
        <p:nvPicPr>
          <p:cNvPr id="11" name="Picture 2" descr="http://portals/comms/Branding/Shared%20Documents/A4-Lancashire%20and%20South%20Cumbria%20NHS%20FT%20Right-Align-Blue.png">
            <a:extLst>
              <a:ext uri="{FF2B5EF4-FFF2-40B4-BE49-F238E27FC236}">
                <a16:creationId xmlns:a16="http://schemas.microsoft.com/office/drawing/2014/main" id="{D3FDF17A-8D45-4E29-9A6C-9D85F424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829" y="-25882"/>
            <a:ext cx="2296391" cy="14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455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97" y="22843"/>
            <a:ext cx="2733675" cy="895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17"/>
          <p:cNvCxnSpPr>
            <a:cxnSpLocks/>
          </p:cNvCxnSpPr>
          <p:nvPr/>
        </p:nvCxnSpPr>
        <p:spPr>
          <a:xfrm flipV="1">
            <a:off x="550200" y="1517583"/>
            <a:ext cx="11091600" cy="51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1" name="Google Shape;131;p17"/>
          <p:cNvSpPr txBox="1"/>
          <p:nvPr/>
        </p:nvSpPr>
        <p:spPr>
          <a:xfrm>
            <a:off x="442822" y="990473"/>
            <a:ext cx="113063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UCD to understand people’s needs from a patient portal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C70EB-5C0F-4915-A867-9F70DB6743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3" t="23267" r="67015" b="38402"/>
          <a:stretch/>
        </p:blipFill>
        <p:spPr>
          <a:xfrm>
            <a:off x="442822" y="1820020"/>
            <a:ext cx="3986792" cy="203125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34EE7F-0D30-4021-AA82-6E35F41C2A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8" t="19706" r="71530" b="35747"/>
          <a:stretch/>
        </p:blipFill>
        <p:spPr>
          <a:xfrm>
            <a:off x="7745506" y="1720104"/>
            <a:ext cx="4106335" cy="303109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3E57F8-A212-46B0-8B15-1A2EC4870C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2" t="18789" r="66505" b="35903"/>
          <a:stretch/>
        </p:blipFill>
        <p:spPr>
          <a:xfrm>
            <a:off x="2837572" y="4056536"/>
            <a:ext cx="4498409" cy="253808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2" descr="http://portals/comms/Branding/Shared%20Documents/A4-Lancashire%20and%20South%20Cumbria%20NHS%20FT%20Right-Align-Blue.png">
            <a:extLst>
              <a:ext uri="{FF2B5EF4-FFF2-40B4-BE49-F238E27FC236}">
                <a16:creationId xmlns:a16="http://schemas.microsoft.com/office/drawing/2014/main" id="{B91E4B39-8B11-431C-BE70-AAF04D4B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814" y="-15162"/>
            <a:ext cx="2296391" cy="14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217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0934-B4DB-4167-BAEE-0B0C6C06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5B2229F-2978-43ED-BF24-DD324185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50" y="1107499"/>
            <a:ext cx="11586832" cy="1121856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UCD is the right thing to do … </a:t>
            </a:r>
            <a:b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200" dirty="0"/>
            </a:br>
            <a:endParaRPr lang="en-GB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69E93B-6EDA-432A-AFC8-4D5FB106A7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2" t="15697" r="10158" b="11678"/>
          <a:stretch/>
        </p:blipFill>
        <p:spPr>
          <a:xfrm>
            <a:off x="1823934" y="1999683"/>
            <a:ext cx="8158265" cy="46827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11" name="Google Shape;132;p17">
            <a:extLst>
              <a:ext uri="{FF2B5EF4-FFF2-40B4-BE49-F238E27FC236}">
                <a16:creationId xmlns:a16="http://schemas.microsoft.com/office/drawing/2014/main" id="{01A077BE-2D27-4C8E-9B5B-58D7693EE22D}"/>
              </a:ext>
            </a:extLst>
          </p:cNvPr>
          <p:cNvCxnSpPr>
            <a:cxnSpLocks/>
          </p:cNvCxnSpPr>
          <p:nvPr/>
        </p:nvCxnSpPr>
        <p:spPr>
          <a:xfrm flipV="1">
            <a:off x="217140" y="1511177"/>
            <a:ext cx="11091600" cy="51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22C9955B-CF15-4D61-8D53-52846DD08BB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3" y="81467"/>
            <a:ext cx="2941088" cy="962205"/>
          </a:xfrm>
          <a:prstGeom prst="rect">
            <a:avLst/>
          </a:prstGeom>
        </p:spPr>
      </p:pic>
      <p:pic>
        <p:nvPicPr>
          <p:cNvPr id="7" name="Picture 2" descr="http://portals/comms/Branding/Shared%20Documents/A4-Lancashire%20and%20South%20Cumbria%20NHS%20FT%20Right-Align-Blue.png">
            <a:extLst>
              <a:ext uri="{FF2B5EF4-FFF2-40B4-BE49-F238E27FC236}">
                <a16:creationId xmlns:a16="http://schemas.microsoft.com/office/drawing/2014/main" id="{765A20DE-C1F1-4A1F-A1BF-1FE470776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589" y="0"/>
            <a:ext cx="2296391" cy="14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952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0934-B4DB-4167-BAEE-0B0C6C06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5B2229F-2978-43ED-BF24-DD324185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51" y="1248281"/>
            <a:ext cx="11586832" cy="1121856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a challenge to implement … </a:t>
            </a:r>
            <a:b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200" dirty="0"/>
            </a:br>
            <a:endParaRPr lang="en-GB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C236-BBF6-498C-9FFE-28D65C7F8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387" y="2370137"/>
            <a:ext cx="10784885" cy="4351338"/>
          </a:xfrm>
        </p:spPr>
        <p:txBody>
          <a:bodyPr/>
          <a:lstStyle/>
          <a:p>
            <a:r>
              <a:rPr lang="en-GB" dirty="0"/>
              <a:t>Time</a:t>
            </a:r>
          </a:p>
          <a:p>
            <a:r>
              <a:rPr lang="en-GB" dirty="0"/>
              <a:t>Funding</a:t>
            </a:r>
          </a:p>
          <a:p>
            <a:r>
              <a:rPr lang="en-GB" dirty="0"/>
              <a:t>Skills/talent</a:t>
            </a:r>
          </a:p>
          <a:p>
            <a:r>
              <a:rPr lang="en-GB" dirty="0"/>
              <a:t>Value added (ROI as well as experiential)</a:t>
            </a:r>
          </a:p>
          <a:p>
            <a:endParaRPr lang="en-GB" dirty="0"/>
          </a:p>
        </p:txBody>
      </p:sp>
      <p:cxnSp>
        <p:nvCxnSpPr>
          <p:cNvPr id="9" name="Google Shape;132;p17">
            <a:extLst>
              <a:ext uri="{FF2B5EF4-FFF2-40B4-BE49-F238E27FC236}">
                <a16:creationId xmlns:a16="http://schemas.microsoft.com/office/drawing/2014/main" id="{6D35C6F9-95CB-4CBA-89CB-40F87A999D42}"/>
              </a:ext>
            </a:extLst>
          </p:cNvPr>
          <p:cNvCxnSpPr>
            <a:cxnSpLocks/>
          </p:cNvCxnSpPr>
          <p:nvPr/>
        </p:nvCxnSpPr>
        <p:spPr>
          <a:xfrm flipV="1">
            <a:off x="205030" y="1611512"/>
            <a:ext cx="11091600" cy="51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82DEC61-BC80-4010-9D4E-AAFE62EB41F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3" y="81467"/>
            <a:ext cx="2941088" cy="96220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B5B2229F-2978-43ED-BF24-DD3241854B36}"/>
              </a:ext>
            </a:extLst>
          </p:cNvPr>
          <p:cNvSpPr txBox="1">
            <a:spLocks/>
          </p:cNvSpPr>
          <p:nvPr/>
        </p:nvSpPr>
        <p:spPr>
          <a:xfrm>
            <a:off x="109651" y="5795422"/>
            <a:ext cx="11586832" cy="1121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…but well worth the effort!</a:t>
            </a:r>
            <a:b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200" dirty="0"/>
            </a:br>
            <a:endParaRPr lang="en-GB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http://portals/comms/Branding/Shared%20Documents/A4-Lancashire%20and%20South%20Cumbria%20NHS%20FT%20Right-Align-Blue.png">
            <a:extLst>
              <a:ext uri="{FF2B5EF4-FFF2-40B4-BE49-F238E27FC236}">
                <a16:creationId xmlns:a16="http://schemas.microsoft.com/office/drawing/2014/main" id="{91F0EBD7-9C75-479B-9868-828D661FF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589" y="0"/>
            <a:ext cx="2296391" cy="14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641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32358C74A89A419650AD017E1FAC40" ma:contentTypeVersion="17" ma:contentTypeDescription="Create a new document." ma:contentTypeScope="" ma:versionID="8f30ad48d12c6da316258e25f876be8b">
  <xsd:schema xmlns:xsd="http://www.w3.org/2001/XMLSchema" xmlns:xs="http://www.w3.org/2001/XMLSchema" xmlns:p="http://schemas.microsoft.com/office/2006/metadata/properties" xmlns:ns2="e37e8048-7f47-46c3-9f5d-bf2bf54c9279" xmlns:ns3="812061dd-523a-47bf-9db5-a71fd49c94a4" targetNamespace="http://schemas.microsoft.com/office/2006/metadata/properties" ma:root="true" ma:fieldsID="7f96b87e7d943b07ef16e39b4ab3dbb0" ns2:_="" ns3:_="">
    <xsd:import namespace="e37e8048-7f47-46c3-9f5d-bf2bf54c9279"/>
    <xsd:import namespace="812061dd-523a-47bf-9db5-a71fd49c94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Pictur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e8048-7f47-46c3-9f5d-bf2bf54c9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icture" ma:index="21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e36c5f2-2d8c-4cc3-a61b-4b56d022d3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061dd-523a-47bf-9db5-a71fd49c94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98d9916-7899-4a6c-b68a-d60d75cd35ea}" ma:internalName="TaxCatchAll" ma:showField="CatchAllData" ma:web="812061dd-523a-47bf-9db5-a71fd49c94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icture xmlns="e37e8048-7f47-46c3-9f5d-bf2bf54c9279">
      <Url xsi:nil="true"/>
      <Description xsi:nil="true"/>
    </Picture>
    <TaxCatchAll xmlns="812061dd-523a-47bf-9db5-a71fd49c94a4" xsi:nil="true"/>
    <lcf76f155ced4ddcb4097134ff3c332f xmlns="e37e8048-7f47-46c3-9f5d-bf2bf54c92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0F54A4-6086-4141-B3F5-BB9F03D2F0AE}"/>
</file>

<file path=customXml/itemProps2.xml><?xml version="1.0" encoding="utf-8"?>
<ds:datastoreItem xmlns:ds="http://schemas.openxmlformats.org/officeDocument/2006/customXml" ds:itemID="{B04317E9-7748-4B19-8900-CF5B223FE746}"/>
</file>

<file path=customXml/itemProps3.xml><?xml version="1.0" encoding="utf-8"?>
<ds:datastoreItem xmlns:ds="http://schemas.openxmlformats.org/officeDocument/2006/customXml" ds:itemID="{40189714-9117-4737-B465-CFA0F909239A}"/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467</Words>
  <Application>Microsoft Office PowerPoint</Application>
  <PresentationFormat>Widescreen</PresentationFormat>
  <Paragraphs>65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Helvetica Neue</vt:lpstr>
      <vt:lpstr>Symbol</vt:lpstr>
      <vt:lpstr>Wingdings</vt:lpstr>
      <vt:lpstr>Office Theme</vt:lpstr>
      <vt:lpstr>PowerPoint Presentation</vt:lpstr>
      <vt:lpstr>Our Digital Future </vt:lpstr>
      <vt:lpstr>First steps in UCD - Widening Digital Participation  </vt:lpstr>
      <vt:lpstr>Hearing from our public ~ insights 2019  </vt:lpstr>
      <vt:lpstr>Revisiting a person-centred approach…</vt:lpstr>
      <vt:lpstr>NHSX (NHSE Transformation Directorate) support  </vt:lpstr>
      <vt:lpstr>PowerPoint Presentation</vt:lpstr>
      <vt:lpstr>Why UCD is the right thing to do …    </vt:lpstr>
      <vt:lpstr>Can be a challenge to implement …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Spotlight on   Digital Equalities</dc:title>
  <dc:creator>Chris Davies</dc:creator>
  <cp:lastModifiedBy>VERNON, Linda (LANCASHIRE AND SOUTH CUMBRIA ICS)</cp:lastModifiedBy>
  <cp:revision>24</cp:revision>
  <dcterms:created xsi:type="dcterms:W3CDTF">2021-03-12T13:38:32Z</dcterms:created>
  <dcterms:modified xsi:type="dcterms:W3CDTF">2022-05-26T08:41:06Z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0x010100F532358C74A89A419650AD017E1FAC40</vt:lpwstr>
  </property>
</Properties>
</file>