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B"/>
    <a:srgbClr val="F89520"/>
    <a:srgbClr val="27A9E1"/>
    <a:srgbClr val="1F3C64"/>
    <a:srgbClr val="E85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7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3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93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0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24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4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3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FEDAB5-5981-463A-B1D3-8E3ABC3AE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098" y="6264854"/>
            <a:ext cx="1627578" cy="21112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137E80A-A21D-47AB-A366-89BB440C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3" y="559724"/>
            <a:ext cx="9642957" cy="1347595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D75E61-889E-439A-902A-694BFFC61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3" y="6030571"/>
            <a:ext cx="1254564" cy="44676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DE0302D-4861-4C77-9D13-0A229C402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843" y="2226085"/>
            <a:ext cx="9642957" cy="3279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7AA3A536-BF0E-458C-82E0-E50081010F6B}"/>
              </a:ext>
            </a:extLst>
          </p:cNvPr>
          <p:cNvSpPr/>
          <p:nvPr userDrawn="1"/>
        </p:nvSpPr>
        <p:spPr>
          <a:xfrm rot="841449">
            <a:off x="10494337" y="-57327"/>
            <a:ext cx="2500199" cy="7258542"/>
          </a:xfrm>
          <a:custGeom>
            <a:avLst/>
            <a:gdLst>
              <a:gd name="connsiteX0" fmla="*/ 0 w 5780494"/>
              <a:gd name="connsiteY0" fmla="*/ 0 h 16571604"/>
              <a:gd name="connsiteX1" fmla="*/ 5780494 w 5780494"/>
              <a:gd name="connsiteY1" fmla="*/ 0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780494"/>
              <a:gd name="connsiteY0" fmla="*/ 0 h 16571604"/>
              <a:gd name="connsiteX1" fmla="*/ 1067613 w 5780494"/>
              <a:gd name="connsiteY1" fmla="*/ 806898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780494"/>
              <a:gd name="connsiteY0" fmla="*/ 0 h 16571604"/>
              <a:gd name="connsiteX1" fmla="*/ 2121148 w 5780494"/>
              <a:gd name="connsiteY1" fmla="*/ 308128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519736"/>
              <a:gd name="connsiteY0" fmla="*/ 0 h 16571604"/>
              <a:gd name="connsiteX1" fmla="*/ 2121148 w 5519736"/>
              <a:gd name="connsiteY1" fmla="*/ 308128 h 16571604"/>
              <a:gd name="connsiteX2" fmla="*/ 5519736 w 5519736"/>
              <a:gd name="connsiteY2" fmla="*/ 13640956 h 16571604"/>
              <a:gd name="connsiteX3" fmla="*/ 0 w 5519736"/>
              <a:gd name="connsiteY3" fmla="*/ 16571604 h 16571604"/>
              <a:gd name="connsiteX4" fmla="*/ 0 w 5519736"/>
              <a:gd name="connsiteY4" fmla="*/ 0 h 16571604"/>
              <a:gd name="connsiteX0" fmla="*/ 268986 w 5788722"/>
              <a:gd name="connsiteY0" fmla="*/ 0 h 15090409"/>
              <a:gd name="connsiteX1" fmla="*/ 2390134 w 5788722"/>
              <a:gd name="connsiteY1" fmla="*/ 308128 h 15090409"/>
              <a:gd name="connsiteX2" fmla="*/ 5788722 w 5788722"/>
              <a:gd name="connsiteY2" fmla="*/ 13640956 h 15090409"/>
              <a:gd name="connsiteX3" fmla="*/ 0 w 5788722"/>
              <a:gd name="connsiteY3" fmla="*/ 15090409 h 15090409"/>
              <a:gd name="connsiteX4" fmla="*/ 268986 w 5788722"/>
              <a:gd name="connsiteY4" fmla="*/ 0 h 15090409"/>
              <a:gd name="connsiteX0" fmla="*/ 324268 w 5788722"/>
              <a:gd name="connsiteY0" fmla="*/ 452253 h 14782281"/>
              <a:gd name="connsiteX1" fmla="*/ 2390134 w 5788722"/>
              <a:gd name="connsiteY1" fmla="*/ 0 h 14782281"/>
              <a:gd name="connsiteX2" fmla="*/ 5788722 w 5788722"/>
              <a:gd name="connsiteY2" fmla="*/ 13332828 h 14782281"/>
              <a:gd name="connsiteX3" fmla="*/ 0 w 5788722"/>
              <a:gd name="connsiteY3" fmla="*/ 14782281 h 14782281"/>
              <a:gd name="connsiteX4" fmla="*/ 324268 w 5788722"/>
              <a:gd name="connsiteY4" fmla="*/ 452253 h 14782281"/>
              <a:gd name="connsiteX0" fmla="*/ 0 w 5464454"/>
              <a:gd name="connsiteY0" fmla="*/ 452253 h 14354962"/>
              <a:gd name="connsiteX1" fmla="*/ 2065866 w 5464454"/>
              <a:gd name="connsiteY1" fmla="*/ 0 h 14354962"/>
              <a:gd name="connsiteX2" fmla="*/ 5464454 w 5464454"/>
              <a:gd name="connsiteY2" fmla="*/ 13332828 h 14354962"/>
              <a:gd name="connsiteX3" fmla="*/ 1521303 w 5464454"/>
              <a:gd name="connsiteY3" fmla="*/ 14354962 h 14354962"/>
              <a:gd name="connsiteX4" fmla="*/ 0 w 5464454"/>
              <a:gd name="connsiteY4" fmla="*/ 452253 h 14354962"/>
              <a:gd name="connsiteX0" fmla="*/ 0 w 4862491"/>
              <a:gd name="connsiteY0" fmla="*/ 436540 h 14354962"/>
              <a:gd name="connsiteX1" fmla="*/ 1463903 w 4862491"/>
              <a:gd name="connsiteY1" fmla="*/ 0 h 14354962"/>
              <a:gd name="connsiteX2" fmla="*/ 4862491 w 4862491"/>
              <a:gd name="connsiteY2" fmla="*/ 13332828 h 14354962"/>
              <a:gd name="connsiteX3" fmla="*/ 919340 w 4862491"/>
              <a:gd name="connsiteY3" fmla="*/ 14354962 h 14354962"/>
              <a:gd name="connsiteX4" fmla="*/ 0 w 4862491"/>
              <a:gd name="connsiteY4" fmla="*/ 436540 h 14354962"/>
              <a:gd name="connsiteX0" fmla="*/ 0 w 4532363"/>
              <a:gd name="connsiteY0" fmla="*/ 436540 h 14354962"/>
              <a:gd name="connsiteX1" fmla="*/ 1463903 w 4532363"/>
              <a:gd name="connsiteY1" fmla="*/ 0 h 14354962"/>
              <a:gd name="connsiteX2" fmla="*/ 4532363 w 4532363"/>
              <a:gd name="connsiteY2" fmla="*/ 13546797 h 14354962"/>
              <a:gd name="connsiteX3" fmla="*/ 919340 w 4532363"/>
              <a:gd name="connsiteY3" fmla="*/ 14354962 h 14354962"/>
              <a:gd name="connsiteX4" fmla="*/ 0 w 4532363"/>
              <a:gd name="connsiteY4" fmla="*/ 436540 h 14354962"/>
              <a:gd name="connsiteX0" fmla="*/ 0 w 4849590"/>
              <a:gd name="connsiteY0" fmla="*/ 436540 h 14354962"/>
              <a:gd name="connsiteX1" fmla="*/ 1463903 w 4849590"/>
              <a:gd name="connsiteY1" fmla="*/ 0 h 14354962"/>
              <a:gd name="connsiteX2" fmla="*/ 4849590 w 4849590"/>
              <a:gd name="connsiteY2" fmla="*/ 13368929 h 14354962"/>
              <a:gd name="connsiteX3" fmla="*/ 919340 w 4849590"/>
              <a:gd name="connsiteY3" fmla="*/ 14354962 h 14354962"/>
              <a:gd name="connsiteX4" fmla="*/ 0 w 4849590"/>
              <a:gd name="connsiteY4" fmla="*/ 436540 h 14354962"/>
              <a:gd name="connsiteX0" fmla="*/ 0 w 4849590"/>
              <a:gd name="connsiteY0" fmla="*/ 436540 h 13844333"/>
              <a:gd name="connsiteX1" fmla="*/ 1463903 w 4849590"/>
              <a:gd name="connsiteY1" fmla="*/ 0 h 13844333"/>
              <a:gd name="connsiteX2" fmla="*/ 4849590 w 4849590"/>
              <a:gd name="connsiteY2" fmla="*/ 13368929 h 13844333"/>
              <a:gd name="connsiteX3" fmla="*/ 769879 w 4849590"/>
              <a:gd name="connsiteY3" fmla="*/ 13844333 h 13844333"/>
              <a:gd name="connsiteX4" fmla="*/ 0 w 4849590"/>
              <a:gd name="connsiteY4" fmla="*/ 436540 h 13844333"/>
              <a:gd name="connsiteX0" fmla="*/ 0 w 4849590"/>
              <a:gd name="connsiteY0" fmla="*/ 436540 h 14360115"/>
              <a:gd name="connsiteX1" fmla="*/ 1463903 w 4849590"/>
              <a:gd name="connsiteY1" fmla="*/ 0 h 14360115"/>
              <a:gd name="connsiteX2" fmla="*/ 4849590 w 4849590"/>
              <a:gd name="connsiteY2" fmla="*/ 13368929 h 14360115"/>
              <a:gd name="connsiteX3" fmla="*/ 898709 w 4849590"/>
              <a:gd name="connsiteY3" fmla="*/ 14360115 h 14360115"/>
              <a:gd name="connsiteX4" fmla="*/ 0 w 4849590"/>
              <a:gd name="connsiteY4" fmla="*/ 436540 h 14360115"/>
              <a:gd name="connsiteX0" fmla="*/ 0 w 4849590"/>
              <a:gd name="connsiteY0" fmla="*/ 152893 h 14076468"/>
              <a:gd name="connsiteX1" fmla="*/ 1381322 w 4849590"/>
              <a:gd name="connsiteY1" fmla="*/ 0 h 14076468"/>
              <a:gd name="connsiteX2" fmla="*/ 4849590 w 4849590"/>
              <a:gd name="connsiteY2" fmla="*/ 13085282 h 14076468"/>
              <a:gd name="connsiteX3" fmla="*/ 898709 w 4849590"/>
              <a:gd name="connsiteY3" fmla="*/ 14076468 h 14076468"/>
              <a:gd name="connsiteX4" fmla="*/ 0 w 4849590"/>
              <a:gd name="connsiteY4" fmla="*/ 152893 h 14076468"/>
              <a:gd name="connsiteX0" fmla="*/ 0 w 4849590"/>
              <a:gd name="connsiteY0" fmla="*/ 395269 h 14318844"/>
              <a:gd name="connsiteX1" fmla="*/ 1518048 w 4849590"/>
              <a:gd name="connsiteY1" fmla="*/ 0 h 14318844"/>
              <a:gd name="connsiteX2" fmla="*/ 4849590 w 4849590"/>
              <a:gd name="connsiteY2" fmla="*/ 13327658 h 14318844"/>
              <a:gd name="connsiteX3" fmla="*/ 898709 w 4849590"/>
              <a:gd name="connsiteY3" fmla="*/ 14318844 h 14318844"/>
              <a:gd name="connsiteX4" fmla="*/ 0 w 4849590"/>
              <a:gd name="connsiteY4" fmla="*/ 395269 h 14318844"/>
              <a:gd name="connsiteX0" fmla="*/ 0 w 4826466"/>
              <a:gd name="connsiteY0" fmla="*/ 794984 h 14318844"/>
              <a:gd name="connsiteX1" fmla="*/ 1494924 w 4826466"/>
              <a:gd name="connsiteY1" fmla="*/ 0 h 14318844"/>
              <a:gd name="connsiteX2" fmla="*/ 4826466 w 4826466"/>
              <a:gd name="connsiteY2" fmla="*/ 13327658 h 14318844"/>
              <a:gd name="connsiteX3" fmla="*/ 875585 w 4826466"/>
              <a:gd name="connsiteY3" fmla="*/ 14318844 h 14318844"/>
              <a:gd name="connsiteX4" fmla="*/ 0 w 4826466"/>
              <a:gd name="connsiteY4" fmla="*/ 794984 h 14318844"/>
              <a:gd name="connsiteX0" fmla="*/ 0 w 4932116"/>
              <a:gd name="connsiteY0" fmla="*/ 415882 h 14318844"/>
              <a:gd name="connsiteX1" fmla="*/ 1600574 w 4932116"/>
              <a:gd name="connsiteY1" fmla="*/ 0 h 14318844"/>
              <a:gd name="connsiteX2" fmla="*/ 4932116 w 4932116"/>
              <a:gd name="connsiteY2" fmla="*/ 13327658 h 14318844"/>
              <a:gd name="connsiteX3" fmla="*/ 981235 w 4932116"/>
              <a:gd name="connsiteY3" fmla="*/ 14318844 h 14318844"/>
              <a:gd name="connsiteX4" fmla="*/ 0 w 4932116"/>
              <a:gd name="connsiteY4" fmla="*/ 415882 h 1431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116" h="14318844">
                <a:moveTo>
                  <a:pt x="0" y="415882"/>
                </a:moveTo>
                <a:lnTo>
                  <a:pt x="1600574" y="0"/>
                </a:lnTo>
                <a:lnTo>
                  <a:pt x="4932116" y="13327658"/>
                </a:lnTo>
                <a:lnTo>
                  <a:pt x="981235" y="14318844"/>
                </a:lnTo>
                <a:lnTo>
                  <a:pt x="0" y="415882"/>
                </a:lnTo>
                <a:close/>
              </a:path>
            </a:pathLst>
          </a:custGeom>
          <a:gradFill flip="none" rotWithShape="1">
            <a:gsLst>
              <a:gs pos="19000">
                <a:srgbClr val="1F3C64"/>
              </a:gs>
              <a:gs pos="76000">
                <a:srgbClr val="27A9E1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2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137E80A-A21D-47AB-A366-89BB440C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3" y="559724"/>
            <a:ext cx="9642957" cy="1347595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F15A2B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75E61-889E-439A-902A-694BFFC61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43" y="6030571"/>
            <a:ext cx="1254563" cy="44676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DE0302D-4861-4C77-9D13-0A229C402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843" y="2226085"/>
            <a:ext cx="9642957" cy="3279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1578311F-A027-4DAA-912F-521D38360AF8}"/>
              </a:ext>
            </a:extLst>
          </p:cNvPr>
          <p:cNvSpPr/>
          <p:nvPr userDrawn="1"/>
        </p:nvSpPr>
        <p:spPr>
          <a:xfrm rot="841449">
            <a:off x="10494337" y="-57327"/>
            <a:ext cx="2500199" cy="7258542"/>
          </a:xfrm>
          <a:custGeom>
            <a:avLst/>
            <a:gdLst>
              <a:gd name="connsiteX0" fmla="*/ 0 w 5780494"/>
              <a:gd name="connsiteY0" fmla="*/ 0 h 16571604"/>
              <a:gd name="connsiteX1" fmla="*/ 5780494 w 5780494"/>
              <a:gd name="connsiteY1" fmla="*/ 0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780494"/>
              <a:gd name="connsiteY0" fmla="*/ 0 h 16571604"/>
              <a:gd name="connsiteX1" fmla="*/ 1067613 w 5780494"/>
              <a:gd name="connsiteY1" fmla="*/ 806898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780494"/>
              <a:gd name="connsiteY0" fmla="*/ 0 h 16571604"/>
              <a:gd name="connsiteX1" fmla="*/ 2121148 w 5780494"/>
              <a:gd name="connsiteY1" fmla="*/ 308128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519736"/>
              <a:gd name="connsiteY0" fmla="*/ 0 h 16571604"/>
              <a:gd name="connsiteX1" fmla="*/ 2121148 w 5519736"/>
              <a:gd name="connsiteY1" fmla="*/ 308128 h 16571604"/>
              <a:gd name="connsiteX2" fmla="*/ 5519736 w 5519736"/>
              <a:gd name="connsiteY2" fmla="*/ 13640956 h 16571604"/>
              <a:gd name="connsiteX3" fmla="*/ 0 w 5519736"/>
              <a:gd name="connsiteY3" fmla="*/ 16571604 h 16571604"/>
              <a:gd name="connsiteX4" fmla="*/ 0 w 5519736"/>
              <a:gd name="connsiteY4" fmla="*/ 0 h 16571604"/>
              <a:gd name="connsiteX0" fmla="*/ 268986 w 5788722"/>
              <a:gd name="connsiteY0" fmla="*/ 0 h 15090409"/>
              <a:gd name="connsiteX1" fmla="*/ 2390134 w 5788722"/>
              <a:gd name="connsiteY1" fmla="*/ 308128 h 15090409"/>
              <a:gd name="connsiteX2" fmla="*/ 5788722 w 5788722"/>
              <a:gd name="connsiteY2" fmla="*/ 13640956 h 15090409"/>
              <a:gd name="connsiteX3" fmla="*/ 0 w 5788722"/>
              <a:gd name="connsiteY3" fmla="*/ 15090409 h 15090409"/>
              <a:gd name="connsiteX4" fmla="*/ 268986 w 5788722"/>
              <a:gd name="connsiteY4" fmla="*/ 0 h 15090409"/>
              <a:gd name="connsiteX0" fmla="*/ 324268 w 5788722"/>
              <a:gd name="connsiteY0" fmla="*/ 452253 h 14782281"/>
              <a:gd name="connsiteX1" fmla="*/ 2390134 w 5788722"/>
              <a:gd name="connsiteY1" fmla="*/ 0 h 14782281"/>
              <a:gd name="connsiteX2" fmla="*/ 5788722 w 5788722"/>
              <a:gd name="connsiteY2" fmla="*/ 13332828 h 14782281"/>
              <a:gd name="connsiteX3" fmla="*/ 0 w 5788722"/>
              <a:gd name="connsiteY3" fmla="*/ 14782281 h 14782281"/>
              <a:gd name="connsiteX4" fmla="*/ 324268 w 5788722"/>
              <a:gd name="connsiteY4" fmla="*/ 452253 h 14782281"/>
              <a:gd name="connsiteX0" fmla="*/ 0 w 5464454"/>
              <a:gd name="connsiteY0" fmla="*/ 452253 h 14354962"/>
              <a:gd name="connsiteX1" fmla="*/ 2065866 w 5464454"/>
              <a:gd name="connsiteY1" fmla="*/ 0 h 14354962"/>
              <a:gd name="connsiteX2" fmla="*/ 5464454 w 5464454"/>
              <a:gd name="connsiteY2" fmla="*/ 13332828 h 14354962"/>
              <a:gd name="connsiteX3" fmla="*/ 1521303 w 5464454"/>
              <a:gd name="connsiteY3" fmla="*/ 14354962 h 14354962"/>
              <a:gd name="connsiteX4" fmla="*/ 0 w 5464454"/>
              <a:gd name="connsiteY4" fmla="*/ 452253 h 14354962"/>
              <a:gd name="connsiteX0" fmla="*/ 0 w 4862491"/>
              <a:gd name="connsiteY0" fmla="*/ 436540 h 14354962"/>
              <a:gd name="connsiteX1" fmla="*/ 1463903 w 4862491"/>
              <a:gd name="connsiteY1" fmla="*/ 0 h 14354962"/>
              <a:gd name="connsiteX2" fmla="*/ 4862491 w 4862491"/>
              <a:gd name="connsiteY2" fmla="*/ 13332828 h 14354962"/>
              <a:gd name="connsiteX3" fmla="*/ 919340 w 4862491"/>
              <a:gd name="connsiteY3" fmla="*/ 14354962 h 14354962"/>
              <a:gd name="connsiteX4" fmla="*/ 0 w 4862491"/>
              <a:gd name="connsiteY4" fmla="*/ 436540 h 14354962"/>
              <a:gd name="connsiteX0" fmla="*/ 0 w 4532363"/>
              <a:gd name="connsiteY0" fmla="*/ 436540 h 14354962"/>
              <a:gd name="connsiteX1" fmla="*/ 1463903 w 4532363"/>
              <a:gd name="connsiteY1" fmla="*/ 0 h 14354962"/>
              <a:gd name="connsiteX2" fmla="*/ 4532363 w 4532363"/>
              <a:gd name="connsiteY2" fmla="*/ 13546797 h 14354962"/>
              <a:gd name="connsiteX3" fmla="*/ 919340 w 4532363"/>
              <a:gd name="connsiteY3" fmla="*/ 14354962 h 14354962"/>
              <a:gd name="connsiteX4" fmla="*/ 0 w 4532363"/>
              <a:gd name="connsiteY4" fmla="*/ 436540 h 14354962"/>
              <a:gd name="connsiteX0" fmla="*/ 0 w 4849590"/>
              <a:gd name="connsiteY0" fmla="*/ 436540 h 14354962"/>
              <a:gd name="connsiteX1" fmla="*/ 1463903 w 4849590"/>
              <a:gd name="connsiteY1" fmla="*/ 0 h 14354962"/>
              <a:gd name="connsiteX2" fmla="*/ 4849590 w 4849590"/>
              <a:gd name="connsiteY2" fmla="*/ 13368929 h 14354962"/>
              <a:gd name="connsiteX3" fmla="*/ 919340 w 4849590"/>
              <a:gd name="connsiteY3" fmla="*/ 14354962 h 14354962"/>
              <a:gd name="connsiteX4" fmla="*/ 0 w 4849590"/>
              <a:gd name="connsiteY4" fmla="*/ 436540 h 14354962"/>
              <a:gd name="connsiteX0" fmla="*/ 0 w 4849590"/>
              <a:gd name="connsiteY0" fmla="*/ 436540 h 13844333"/>
              <a:gd name="connsiteX1" fmla="*/ 1463903 w 4849590"/>
              <a:gd name="connsiteY1" fmla="*/ 0 h 13844333"/>
              <a:gd name="connsiteX2" fmla="*/ 4849590 w 4849590"/>
              <a:gd name="connsiteY2" fmla="*/ 13368929 h 13844333"/>
              <a:gd name="connsiteX3" fmla="*/ 769879 w 4849590"/>
              <a:gd name="connsiteY3" fmla="*/ 13844333 h 13844333"/>
              <a:gd name="connsiteX4" fmla="*/ 0 w 4849590"/>
              <a:gd name="connsiteY4" fmla="*/ 436540 h 13844333"/>
              <a:gd name="connsiteX0" fmla="*/ 0 w 4849590"/>
              <a:gd name="connsiteY0" fmla="*/ 436540 h 14360115"/>
              <a:gd name="connsiteX1" fmla="*/ 1463903 w 4849590"/>
              <a:gd name="connsiteY1" fmla="*/ 0 h 14360115"/>
              <a:gd name="connsiteX2" fmla="*/ 4849590 w 4849590"/>
              <a:gd name="connsiteY2" fmla="*/ 13368929 h 14360115"/>
              <a:gd name="connsiteX3" fmla="*/ 898709 w 4849590"/>
              <a:gd name="connsiteY3" fmla="*/ 14360115 h 14360115"/>
              <a:gd name="connsiteX4" fmla="*/ 0 w 4849590"/>
              <a:gd name="connsiteY4" fmla="*/ 436540 h 14360115"/>
              <a:gd name="connsiteX0" fmla="*/ 0 w 4849590"/>
              <a:gd name="connsiteY0" fmla="*/ 152893 h 14076468"/>
              <a:gd name="connsiteX1" fmla="*/ 1381322 w 4849590"/>
              <a:gd name="connsiteY1" fmla="*/ 0 h 14076468"/>
              <a:gd name="connsiteX2" fmla="*/ 4849590 w 4849590"/>
              <a:gd name="connsiteY2" fmla="*/ 13085282 h 14076468"/>
              <a:gd name="connsiteX3" fmla="*/ 898709 w 4849590"/>
              <a:gd name="connsiteY3" fmla="*/ 14076468 h 14076468"/>
              <a:gd name="connsiteX4" fmla="*/ 0 w 4849590"/>
              <a:gd name="connsiteY4" fmla="*/ 152893 h 14076468"/>
              <a:gd name="connsiteX0" fmla="*/ 0 w 4849590"/>
              <a:gd name="connsiteY0" fmla="*/ 395269 h 14318844"/>
              <a:gd name="connsiteX1" fmla="*/ 1518048 w 4849590"/>
              <a:gd name="connsiteY1" fmla="*/ 0 h 14318844"/>
              <a:gd name="connsiteX2" fmla="*/ 4849590 w 4849590"/>
              <a:gd name="connsiteY2" fmla="*/ 13327658 h 14318844"/>
              <a:gd name="connsiteX3" fmla="*/ 898709 w 4849590"/>
              <a:gd name="connsiteY3" fmla="*/ 14318844 h 14318844"/>
              <a:gd name="connsiteX4" fmla="*/ 0 w 4849590"/>
              <a:gd name="connsiteY4" fmla="*/ 395269 h 14318844"/>
              <a:gd name="connsiteX0" fmla="*/ 0 w 4826466"/>
              <a:gd name="connsiteY0" fmla="*/ 794984 h 14318844"/>
              <a:gd name="connsiteX1" fmla="*/ 1494924 w 4826466"/>
              <a:gd name="connsiteY1" fmla="*/ 0 h 14318844"/>
              <a:gd name="connsiteX2" fmla="*/ 4826466 w 4826466"/>
              <a:gd name="connsiteY2" fmla="*/ 13327658 h 14318844"/>
              <a:gd name="connsiteX3" fmla="*/ 875585 w 4826466"/>
              <a:gd name="connsiteY3" fmla="*/ 14318844 h 14318844"/>
              <a:gd name="connsiteX4" fmla="*/ 0 w 4826466"/>
              <a:gd name="connsiteY4" fmla="*/ 794984 h 14318844"/>
              <a:gd name="connsiteX0" fmla="*/ 0 w 4932116"/>
              <a:gd name="connsiteY0" fmla="*/ 415882 h 14318844"/>
              <a:gd name="connsiteX1" fmla="*/ 1600574 w 4932116"/>
              <a:gd name="connsiteY1" fmla="*/ 0 h 14318844"/>
              <a:gd name="connsiteX2" fmla="*/ 4932116 w 4932116"/>
              <a:gd name="connsiteY2" fmla="*/ 13327658 h 14318844"/>
              <a:gd name="connsiteX3" fmla="*/ 981235 w 4932116"/>
              <a:gd name="connsiteY3" fmla="*/ 14318844 h 14318844"/>
              <a:gd name="connsiteX4" fmla="*/ 0 w 4932116"/>
              <a:gd name="connsiteY4" fmla="*/ 415882 h 1431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116" h="14318844">
                <a:moveTo>
                  <a:pt x="0" y="415882"/>
                </a:moveTo>
                <a:lnTo>
                  <a:pt x="1600574" y="0"/>
                </a:lnTo>
                <a:lnTo>
                  <a:pt x="4932116" y="13327658"/>
                </a:lnTo>
                <a:lnTo>
                  <a:pt x="981235" y="14318844"/>
                </a:lnTo>
                <a:lnTo>
                  <a:pt x="0" y="415882"/>
                </a:lnTo>
                <a:close/>
              </a:path>
            </a:pathLst>
          </a:custGeom>
          <a:gradFill flip="none" rotWithShape="1">
            <a:gsLst>
              <a:gs pos="19000">
                <a:srgbClr val="1F3C64"/>
              </a:gs>
              <a:gs pos="76000">
                <a:srgbClr val="27A9E1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578D79-F2F9-4F8C-B934-C7F07CB4D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941" y="6250106"/>
            <a:ext cx="1561639" cy="2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B88010-BA63-4D2B-A150-408F69FE0773}"/>
              </a:ext>
            </a:extLst>
          </p:cNvPr>
          <p:cNvSpPr/>
          <p:nvPr userDrawn="1"/>
        </p:nvSpPr>
        <p:spPr>
          <a:xfrm>
            <a:off x="0" y="1"/>
            <a:ext cx="12237062" cy="6897050"/>
          </a:xfrm>
          <a:prstGeom prst="rect">
            <a:avLst/>
          </a:prstGeom>
          <a:gradFill>
            <a:gsLst>
              <a:gs pos="78000">
                <a:srgbClr val="F89520">
                  <a:alpha val="40000"/>
                </a:srgbClr>
              </a:gs>
              <a:gs pos="20000">
                <a:srgbClr val="F15A2B">
                  <a:alpha val="8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137E80A-A21D-47AB-A366-89BB440C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3" y="2231919"/>
            <a:ext cx="9642957" cy="1347595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D75E61-889E-439A-902A-694BFFC61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3" y="6030571"/>
            <a:ext cx="1254564" cy="446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5AF25-3167-4056-8FAF-39B61E9BBF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098" y="6264854"/>
            <a:ext cx="1627578" cy="2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1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1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1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7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5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1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53" r:id="rId18"/>
    <p:sldLayoutId id="214748365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A210109-B842-42F9-9A3A-E12298E5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9" b="23350"/>
          <a:stretch/>
        </p:blipFill>
        <p:spPr>
          <a:xfrm>
            <a:off x="878304" y="5998925"/>
            <a:ext cx="1627578" cy="6130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BF3D451-573E-4298-92D0-993BF1A6EACD}"/>
              </a:ext>
            </a:extLst>
          </p:cNvPr>
          <p:cNvSpPr txBox="1">
            <a:spLocks/>
          </p:cNvSpPr>
          <p:nvPr/>
        </p:nvSpPr>
        <p:spPr>
          <a:xfrm>
            <a:off x="1629809" y="1476338"/>
            <a:ext cx="10206463" cy="97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Northumbria Healthcare NHS Foundation Trust</a:t>
            </a:r>
            <a:br>
              <a:rPr lang="en-GB" sz="66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GB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Mimecast Journey</a:t>
            </a:r>
          </a:p>
          <a:p>
            <a:pPr algn="l"/>
            <a:endParaRPr lang="en-GB" sz="2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l"/>
            <a:r>
              <a:rPr lang="en-GB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Simon Sleightholm, Information Assurance and Security Manager.</a:t>
            </a:r>
          </a:p>
          <a:p>
            <a:pPr algn="l"/>
            <a:r>
              <a:rPr lang="en-GB" sz="2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Simon.Sleightholm@Northumbria.NHS.UK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4ECAFB-4269-4622-92BA-B9B24A336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460" y="6301254"/>
            <a:ext cx="1627578" cy="2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58" y="1380541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Where we were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8529" y="2518173"/>
            <a:ext cx="9642957" cy="32793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Exchange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Office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Egress for encryption (500 users)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Fortimail</a:t>
            </a:r>
            <a:r>
              <a:rPr lang="en-US" dirty="0">
                <a:solidFill>
                  <a:schemeClr val="tx1"/>
                </a:solidFill>
              </a:rPr>
              <a:t> for mail hygiene (coming to end of contract)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6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319" y="1290472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Where we wanted to 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8772" y="2048803"/>
            <a:ext cx="9642957" cy="327936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Supported Exchange (DSPT)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Supported Office (DSPT)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Encryption for everyone!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DCB1596 NHS Secure Email Standard 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Comprehensive email hygiene – Green Lights on NCSC Mail Check.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Disaster Recovery – email available if on-site servers lost (post </a:t>
            </a:r>
            <a:r>
              <a:rPr lang="en-GB" dirty="0" err="1">
                <a:solidFill>
                  <a:schemeClr val="tx1"/>
                </a:solidFill>
              </a:rPr>
              <a:t>Wannacry</a:t>
            </a:r>
            <a:r>
              <a:rPr lang="en-GB" dirty="0">
                <a:solidFill>
                  <a:schemeClr val="tx1"/>
                </a:solidFill>
              </a:rPr>
              <a:t> requirement)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Security Awareness Campaigns (from Security Strategy)</a:t>
            </a:r>
          </a:p>
        </p:txBody>
      </p:sp>
    </p:spTree>
    <p:extLst>
      <p:ext uri="{BB962C8B-B14F-4D97-AF65-F5344CB8AC3E}">
        <p14:creationId xmlns:p14="http://schemas.microsoft.com/office/powerpoint/2010/main" val="173665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218" y="1239152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Email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4521" y="2179431"/>
            <a:ext cx="9642957" cy="32793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NHS 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Office 365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On-Prem Exchange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Initially opted for Office 365 (pre-NHS offering) and completed partial email migration.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Acceptable service capabilities sized with a 3</a:t>
            </a:r>
            <a:r>
              <a:rPr lang="en-GB" baseline="30000" dirty="0">
                <a:solidFill>
                  <a:schemeClr val="tx1"/>
                </a:solidFill>
              </a:rPr>
              <a:t>rd</a:t>
            </a:r>
            <a:r>
              <a:rPr lang="en-GB" dirty="0">
                <a:solidFill>
                  <a:schemeClr val="tx1"/>
                </a:solidFill>
              </a:rPr>
              <a:t> Party Partner and Microsoft financially unsustainable at the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Backed-out and reframed for On-Prem Office 2019 and Exchange 2016.</a:t>
            </a:r>
          </a:p>
        </p:txBody>
      </p:sp>
    </p:spTree>
    <p:extLst>
      <p:ext uri="{BB962C8B-B14F-4D97-AF65-F5344CB8AC3E}">
        <p14:creationId xmlns:p14="http://schemas.microsoft.com/office/powerpoint/2010/main" val="5986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300" y="1100899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Why Mimecast?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9274" y="1925981"/>
            <a:ext cx="9400022" cy="35981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Looked at a range of products and selected Mimecast as best value, capabilities vs cost.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Mimecast are approved as a UK GOV provider in this sphere.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Journaling to give us two months of DR meeting board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Secure Messaging to allow ALL users to have Egress-style encryption.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Awareness Training module, which goes beyond phishing simulations.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Very comprehensive email hygiene filtering (incoming and outgoing)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URL protection on all devices.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18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190" y="1268850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Key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5509" y="2307894"/>
            <a:ext cx="9400022" cy="34774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HSCN would not allow us to open the appropriate ports on their firewalls so we have to operate via our Virgin internet link.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Number of Third Party system have been ‘spoofing’ Trust or NHS addresses for branding/familiarity purposes. Improved DMARC interrupted these, and switching from Quarantine to Block – as required by DCB1596 – in December will be fun.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26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612F0-6E07-44EA-A39E-4ECCB9577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51" y="2279374"/>
            <a:ext cx="3983629" cy="3960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280" y="801312"/>
            <a:ext cx="9642957" cy="1347595"/>
          </a:xfrm>
          <a:noFill/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704" y="1678260"/>
            <a:ext cx="6829674" cy="38883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Mimecast allowed to comprehensively comply with section 6 of the </a:t>
            </a:r>
            <a:r>
              <a:rPr lang="en-US" b="1" dirty="0">
                <a:solidFill>
                  <a:schemeClr val="tx1"/>
                </a:solidFill>
              </a:rPr>
              <a:t>NHS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DCB1596 Conformance Self Assessment .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We’re one of only 8 NHS Trusts who accredited their on-premises Exchange Environment.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err="1">
                <a:solidFill>
                  <a:schemeClr val="tx1"/>
                </a:solidFill>
              </a:rPr>
              <a:t>Fortimail</a:t>
            </a:r>
            <a:r>
              <a:rPr lang="en-US" dirty="0">
                <a:solidFill>
                  <a:schemeClr val="tx1"/>
                </a:solidFill>
              </a:rPr>
              <a:t> we trapped 40,000 unwanted emails a month, September’s report from Mimecast was over 10x better.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NCSC Mail Check Green Lights for DCB1596 and DSPT compliance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6F49D-CE61-434B-B0B3-A0904C0CCE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54" t="843" r="2794" b="612"/>
          <a:stretch/>
        </p:blipFill>
        <p:spPr>
          <a:xfrm>
            <a:off x="7873377" y="224992"/>
            <a:ext cx="1407382" cy="2397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33284-C700-48D9-B313-E13EE5C83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856" y="5337524"/>
            <a:ext cx="4059487" cy="1033324"/>
          </a:xfrm>
          <a:prstGeom prst="rect">
            <a:avLst/>
          </a:prstGeom>
        </p:spPr>
      </p:pic>
      <p:sp>
        <p:nvSpPr>
          <p:cNvPr id="9" name="Rectangle 25">
            <a:extLst>
              <a:ext uri="{FF2B5EF4-FFF2-40B4-BE49-F238E27FC236}">
                <a16:creationId xmlns:a16="http://schemas.microsoft.com/office/drawing/2014/main" id="{FAFC3B54-40A6-4328-AAB9-2B8DC94276E3}"/>
              </a:ext>
            </a:extLst>
          </p:cNvPr>
          <p:cNvSpPr/>
          <p:nvPr/>
        </p:nvSpPr>
        <p:spPr>
          <a:xfrm rot="841449">
            <a:off x="10494337" y="-57327"/>
            <a:ext cx="2500199" cy="7258542"/>
          </a:xfrm>
          <a:custGeom>
            <a:avLst/>
            <a:gdLst>
              <a:gd name="connsiteX0" fmla="*/ 0 w 5780494"/>
              <a:gd name="connsiteY0" fmla="*/ 0 h 16571604"/>
              <a:gd name="connsiteX1" fmla="*/ 5780494 w 5780494"/>
              <a:gd name="connsiteY1" fmla="*/ 0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780494"/>
              <a:gd name="connsiteY0" fmla="*/ 0 h 16571604"/>
              <a:gd name="connsiteX1" fmla="*/ 1067613 w 5780494"/>
              <a:gd name="connsiteY1" fmla="*/ 806898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780494"/>
              <a:gd name="connsiteY0" fmla="*/ 0 h 16571604"/>
              <a:gd name="connsiteX1" fmla="*/ 2121148 w 5780494"/>
              <a:gd name="connsiteY1" fmla="*/ 308128 h 16571604"/>
              <a:gd name="connsiteX2" fmla="*/ 5780494 w 5780494"/>
              <a:gd name="connsiteY2" fmla="*/ 16571604 h 16571604"/>
              <a:gd name="connsiteX3" fmla="*/ 0 w 5780494"/>
              <a:gd name="connsiteY3" fmla="*/ 16571604 h 16571604"/>
              <a:gd name="connsiteX4" fmla="*/ 0 w 5780494"/>
              <a:gd name="connsiteY4" fmla="*/ 0 h 16571604"/>
              <a:gd name="connsiteX0" fmla="*/ 0 w 5519736"/>
              <a:gd name="connsiteY0" fmla="*/ 0 h 16571604"/>
              <a:gd name="connsiteX1" fmla="*/ 2121148 w 5519736"/>
              <a:gd name="connsiteY1" fmla="*/ 308128 h 16571604"/>
              <a:gd name="connsiteX2" fmla="*/ 5519736 w 5519736"/>
              <a:gd name="connsiteY2" fmla="*/ 13640956 h 16571604"/>
              <a:gd name="connsiteX3" fmla="*/ 0 w 5519736"/>
              <a:gd name="connsiteY3" fmla="*/ 16571604 h 16571604"/>
              <a:gd name="connsiteX4" fmla="*/ 0 w 5519736"/>
              <a:gd name="connsiteY4" fmla="*/ 0 h 16571604"/>
              <a:gd name="connsiteX0" fmla="*/ 268986 w 5788722"/>
              <a:gd name="connsiteY0" fmla="*/ 0 h 15090409"/>
              <a:gd name="connsiteX1" fmla="*/ 2390134 w 5788722"/>
              <a:gd name="connsiteY1" fmla="*/ 308128 h 15090409"/>
              <a:gd name="connsiteX2" fmla="*/ 5788722 w 5788722"/>
              <a:gd name="connsiteY2" fmla="*/ 13640956 h 15090409"/>
              <a:gd name="connsiteX3" fmla="*/ 0 w 5788722"/>
              <a:gd name="connsiteY3" fmla="*/ 15090409 h 15090409"/>
              <a:gd name="connsiteX4" fmla="*/ 268986 w 5788722"/>
              <a:gd name="connsiteY4" fmla="*/ 0 h 15090409"/>
              <a:gd name="connsiteX0" fmla="*/ 324268 w 5788722"/>
              <a:gd name="connsiteY0" fmla="*/ 452253 h 14782281"/>
              <a:gd name="connsiteX1" fmla="*/ 2390134 w 5788722"/>
              <a:gd name="connsiteY1" fmla="*/ 0 h 14782281"/>
              <a:gd name="connsiteX2" fmla="*/ 5788722 w 5788722"/>
              <a:gd name="connsiteY2" fmla="*/ 13332828 h 14782281"/>
              <a:gd name="connsiteX3" fmla="*/ 0 w 5788722"/>
              <a:gd name="connsiteY3" fmla="*/ 14782281 h 14782281"/>
              <a:gd name="connsiteX4" fmla="*/ 324268 w 5788722"/>
              <a:gd name="connsiteY4" fmla="*/ 452253 h 14782281"/>
              <a:gd name="connsiteX0" fmla="*/ 0 w 5464454"/>
              <a:gd name="connsiteY0" fmla="*/ 452253 h 14354962"/>
              <a:gd name="connsiteX1" fmla="*/ 2065866 w 5464454"/>
              <a:gd name="connsiteY1" fmla="*/ 0 h 14354962"/>
              <a:gd name="connsiteX2" fmla="*/ 5464454 w 5464454"/>
              <a:gd name="connsiteY2" fmla="*/ 13332828 h 14354962"/>
              <a:gd name="connsiteX3" fmla="*/ 1521303 w 5464454"/>
              <a:gd name="connsiteY3" fmla="*/ 14354962 h 14354962"/>
              <a:gd name="connsiteX4" fmla="*/ 0 w 5464454"/>
              <a:gd name="connsiteY4" fmla="*/ 452253 h 14354962"/>
              <a:gd name="connsiteX0" fmla="*/ 0 w 4862491"/>
              <a:gd name="connsiteY0" fmla="*/ 436540 h 14354962"/>
              <a:gd name="connsiteX1" fmla="*/ 1463903 w 4862491"/>
              <a:gd name="connsiteY1" fmla="*/ 0 h 14354962"/>
              <a:gd name="connsiteX2" fmla="*/ 4862491 w 4862491"/>
              <a:gd name="connsiteY2" fmla="*/ 13332828 h 14354962"/>
              <a:gd name="connsiteX3" fmla="*/ 919340 w 4862491"/>
              <a:gd name="connsiteY3" fmla="*/ 14354962 h 14354962"/>
              <a:gd name="connsiteX4" fmla="*/ 0 w 4862491"/>
              <a:gd name="connsiteY4" fmla="*/ 436540 h 14354962"/>
              <a:gd name="connsiteX0" fmla="*/ 0 w 4532363"/>
              <a:gd name="connsiteY0" fmla="*/ 436540 h 14354962"/>
              <a:gd name="connsiteX1" fmla="*/ 1463903 w 4532363"/>
              <a:gd name="connsiteY1" fmla="*/ 0 h 14354962"/>
              <a:gd name="connsiteX2" fmla="*/ 4532363 w 4532363"/>
              <a:gd name="connsiteY2" fmla="*/ 13546797 h 14354962"/>
              <a:gd name="connsiteX3" fmla="*/ 919340 w 4532363"/>
              <a:gd name="connsiteY3" fmla="*/ 14354962 h 14354962"/>
              <a:gd name="connsiteX4" fmla="*/ 0 w 4532363"/>
              <a:gd name="connsiteY4" fmla="*/ 436540 h 14354962"/>
              <a:gd name="connsiteX0" fmla="*/ 0 w 4849590"/>
              <a:gd name="connsiteY0" fmla="*/ 436540 h 14354962"/>
              <a:gd name="connsiteX1" fmla="*/ 1463903 w 4849590"/>
              <a:gd name="connsiteY1" fmla="*/ 0 h 14354962"/>
              <a:gd name="connsiteX2" fmla="*/ 4849590 w 4849590"/>
              <a:gd name="connsiteY2" fmla="*/ 13368929 h 14354962"/>
              <a:gd name="connsiteX3" fmla="*/ 919340 w 4849590"/>
              <a:gd name="connsiteY3" fmla="*/ 14354962 h 14354962"/>
              <a:gd name="connsiteX4" fmla="*/ 0 w 4849590"/>
              <a:gd name="connsiteY4" fmla="*/ 436540 h 14354962"/>
              <a:gd name="connsiteX0" fmla="*/ 0 w 4849590"/>
              <a:gd name="connsiteY0" fmla="*/ 436540 h 13844333"/>
              <a:gd name="connsiteX1" fmla="*/ 1463903 w 4849590"/>
              <a:gd name="connsiteY1" fmla="*/ 0 h 13844333"/>
              <a:gd name="connsiteX2" fmla="*/ 4849590 w 4849590"/>
              <a:gd name="connsiteY2" fmla="*/ 13368929 h 13844333"/>
              <a:gd name="connsiteX3" fmla="*/ 769879 w 4849590"/>
              <a:gd name="connsiteY3" fmla="*/ 13844333 h 13844333"/>
              <a:gd name="connsiteX4" fmla="*/ 0 w 4849590"/>
              <a:gd name="connsiteY4" fmla="*/ 436540 h 13844333"/>
              <a:gd name="connsiteX0" fmla="*/ 0 w 4849590"/>
              <a:gd name="connsiteY0" fmla="*/ 436540 h 14360115"/>
              <a:gd name="connsiteX1" fmla="*/ 1463903 w 4849590"/>
              <a:gd name="connsiteY1" fmla="*/ 0 h 14360115"/>
              <a:gd name="connsiteX2" fmla="*/ 4849590 w 4849590"/>
              <a:gd name="connsiteY2" fmla="*/ 13368929 h 14360115"/>
              <a:gd name="connsiteX3" fmla="*/ 898709 w 4849590"/>
              <a:gd name="connsiteY3" fmla="*/ 14360115 h 14360115"/>
              <a:gd name="connsiteX4" fmla="*/ 0 w 4849590"/>
              <a:gd name="connsiteY4" fmla="*/ 436540 h 14360115"/>
              <a:gd name="connsiteX0" fmla="*/ 0 w 4849590"/>
              <a:gd name="connsiteY0" fmla="*/ 152893 h 14076468"/>
              <a:gd name="connsiteX1" fmla="*/ 1381322 w 4849590"/>
              <a:gd name="connsiteY1" fmla="*/ 0 h 14076468"/>
              <a:gd name="connsiteX2" fmla="*/ 4849590 w 4849590"/>
              <a:gd name="connsiteY2" fmla="*/ 13085282 h 14076468"/>
              <a:gd name="connsiteX3" fmla="*/ 898709 w 4849590"/>
              <a:gd name="connsiteY3" fmla="*/ 14076468 h 14076468"/>
              <a:gd name="connsiteX4" fmla="*/ 0 w 4849590"/>
              <a:gd name="connsiteY4" fmla="*/ 152893 h 14076468"/>
              <a:gd name="connsiteX0" fmla="*/ 0 w 4849590"/>
              <a:gd name="connsiteY0" fmla="*/ 395269 h 14318844"/>
              <a:gd name="connsiteX1" fmla="*/ 1518048 w 4849590"/>
              <a:gd name="connsiteY1" fmla="*/ 0 h 14318844"/>
              <a:gd name="connsiteX2" fmla="*/ 4849590 w 4849590"/>
              <a:gd name="connsiteY2" fmla="*/ 13327658 h 14318844"/>
              <a:gd name="connsiteX3" fmla="*/ 898709 w 4849590"/>
              <a:gd name="connsiteY3" fmla="*/ 14318844 h 14318844"/>
              <a:gd name="connsiteX4" fmla="*/ 0 w 4849590"/>
              <a:gd name="connsiteY4" fmla="*/ 395269 h 14318844"/>
              <a:gd name="connsiteX0" fmla="*/ 0 w 4826466"/>
              <a:gd name="connsiteY0" fmla="*/ 794984 h 14318844"/>
              <a:gd name="connsiteX1" fmla="*/ 1494924 w 4826466"/>
              <a:gd name="connsiteY1" fmla="*/ 0 h 14318844"/>
              <a:gd name="connsiteX2" fmla="*/ 4826466 w 4826466"/>
              <a:gd name="connsiteY2" fmla="*/ 13327658 h 14318844"/>
              <a:gd name="connsiteX3" fmla="*/ 875585 w 4826466"/>
              <a:gd name="connsiteY3" fmla="*/ 14318844 h 14318844"/>
              <a:gd name="connsiteX4" fmla="*/ 0 w 4826466"/>
              <a:gd name="connsiteY4" fmla="*/ 794984 h 14318844"/>
              <a:gd name="connsiteX0" fmla="*/ 0 w 4932116"/>
              <a:gd name="connsiteY0" fmla="*/ 415882 h 14318844"/>
              <a:gd name="connsiteX1" fmla="*/ 1600574 w 4932116"/>
              <a:gd name="connsiteY1" fmla="*/ 0 h 14318844"/>
              <a:gd name="connsiteX2" fmla="*/ 4932116 w 4932116"/>
              <a:gd name="connsiteY2" fmla="*/ 13327658 h 14318844"/>
              <a:gd name="connsiteX3" fmla="*/ 981235 w 4932116"/>
              <a:gd name="connsiteY3" fmla="*/ 14318844 h 14318844"/>
              <a:gd name="connsiteX4" fmla="*/ 0 w 4932116"/>
              <a:gd name="connsiteY4" fmla="*/ 415882 h 1431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116" h="14318844">
                <a:moveTo>
                  <a:pt x="0" y="415882"/>
                </a:moveTo>
                <a:lnTo>
                  <a:pt x="1600574" y="0"/>
                </a:lnTo>
                <a:lnTo>
                  <a:pt x="4932116" y="13327658"/>
                </a:lnTo>
                <a:lnTo>
                  <a:pt x="981235" y="14318844"/>
                </a:lnTo>
                <a:lnTo>
                  <a:pt x="0" y="41588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30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973" y="1296842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533" y="2214004"/>
            <a:ext cx="9642957" cy="61303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Emails from our local WARP (Warning, Advice &amp; Reporting Point) advising of phishing emails with malicious links – Mimecast is already on it…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90C1D-4897-47C3-A75F-4A06D544B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502" y="2965074"/>
            <a:ext cx="6099798" cy="838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32CA1-FC12-42CF-B9C3-418700FF8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762" y="3892085"/>
            <a:ext cx="5357277" cy="19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7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EB2D-ECA3-4F85-944D-B2DA8612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724" y="1390148"/>
            <a:ext cx="9642957" cy="134759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058F-D2DA-46AD-8467-4A3410433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863" y="2384630"/>
            <a:ext cx="9642957" cy="30031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Awareness and phishing-simulations campaigns scheduled to launch Jan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Auto-encryption of Sensitive Data based on DLP/Content Analysis rules.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Tweaking and tightening of rulesets.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Reviewing current mail provision in light of new Microsoft offerings, and considering moving to M365 in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851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12" ma:contentTypeDescription="Create a new document." ma:contentTypeScope="" ma:versionID="b6013423212d214a23abe316aa03e667">
  <xsd:schema xmlns:xsd="http://www.w3.org/2001/XMLSchema" xmlns:xs="http://www.w3.org/2001/XMLSchema" xmlns:p="http://schemas.microsoft.com/office/2006/metadata/properties" xmlns:ns2="e37e8048-7f47-46c3-9f5d-bf2bf54c9279" xmlns:ns3="812061dd-523a-47bf-9db5-a71fd49c94a4" targetNamespace="http://schemas.microsoft.com/office/2006/metadata/properties" ma:root="true" ma:fieldsID="e7be3006cc3bf1f0583dcf9d9fcfe22f" ns2:_="" ns3:_=""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A1B4F3-46C8-46B2-BC9E-2D2EF18AE93A}"/>
</file>

<file path=customXml/itemProps2.xml><?xml version="1.0" encoding="utf-8"?>
<ds:datastoreItem xmlns:ds="http://schemas.openxmlformats.org/officeDocument/2006/customXml" ds:itemID="{5557D002-58C1-48B0-A211-7EDAED54F652}"/>
</file>

<file path=customXml/itemProps3.xml><?xml version="1.0" encoding="utf-8"?>
<ds:datastoreItem xmlns:ds="http://schemas.openxmlformats.org/officeDocument/2006/customXml" ds:itemID="{9C8FC934-3CFD-4586-9579-CD74EF5FE981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</TotalTime>
  <Words>448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Segoe UI Black</vt:lpstr>
      <vt:lpstr>Segoe UI Light</vt:lpstr>
      <vt:lpstr>Wingdings 3</vt:lpstr>
      <vt:lpstr>Wisp</vt:lpstr>
      <vt:lpstr>PowerPoint Presentation</vt:lpstr>
      <vt:lpstr>Where we were</vt:lpstr>
      <vt:lpstr>Where we wanted to be</vt:lpstr>
      <vt:lpstr>Email Options</vt:lpstr>
      <vt:lpstr>Why Mimecast?</vt:lpstr>
      <vt:lpstr>Key Lessons Learned</vt:lpstr>
      <vt:lpstr>Benefits</vt:lpstr>
      <vt:lpstr>Benefits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Helme</dc:creator>
  <cp:lastModifiedBy>Sleightholm Simon (RTF) NHCT</cp:lastModifiedBy>
  <cp:revision>30</cp:revision>
  <dcterms:created xsi:type="dcterms:W3CDTF">2020-10-14T12:44:41Z</dcterms:created>
  <dcterms:modified xsi:type="dcterms:W3CDTF">2020-12-02T15:12:59Z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eeace9-a902-49db-bf07-605550ce5cf2_Enabled">
    <vt:lpwstr>True</vt:lpwstr>
  </property>
  <property fmtid="{D5CDD505-2E9C-101B-9397-08002B2CF9AE}" pid="3" name="MSIP_Label_02eeace9-a902-49db-bf07-605550ce5cf2_SiteId">
    <vt:lpwstr>2ec57e94-f52a-4588-b969-f463bf4ddcfc</vt:lpwstr>
  </property>
  <property fmtid="{D5CDD505-2E9C-101B-9397-08002B2CF9AE}" pid="4" name="MSIP_Label_02eeace9-a902-49db-bf07-605550ce5cf2_Owner">
    <vt:lpwstr>Chris-Helme@phoenixs.co.uk</vt:lpwstr>
  </property>
  <property fmtid="{D5CDD505-2E9C-101B-9397-08002B2CF9AE}" pid="5" name="MSIP_Label_02eeace9-a902-49db-bf07-605550ce5cf2_SetDate">
    <vt:lpwstr>2020-10-14T15:18:28.4697336Z</vt:lpwstr>
  </property>
  <property fmtid="{D5CDD505-2E9C-101B-9397-08002B2CF9AE}" pid="6" name="MSIP_Label_02eeace9-a902-49db-bf07-605550ce5cf2_Name">
    <vt:lpwstr>Public</vt:lpwstr>
  </property>
  <property fmtid="{D5CDD505-2E9C-101B-9397-08002B2CF9AE}" pid="7" name="MSIP_Label_02eeace9-a902-49db-bf07-605550ce5cf2_Application">
    <vt:lpwstr>Microsoft Azure Information Protection</vt:lpwstr>
  </property>
  <property fmtid="{D5CDD505-2E9C-101B-9397-08002B2CF9AE}" pid="8" name="MSIP_Label_02eeace9-a902-49db-bf07-605550ce5cf2_ActionId">
    <vt:lpwstr>6ca2514e-6baa-4fd7-8c4d-e73b1536f529</vt:lpwstr>
  </property>
  <property fmtid="{D5CDD505-2E9C-101B-9397-08002B2CF9AE}" pid="9" name="MSIP_Label_02eeace9-a902-49db-bf07-605550ce5cf2_Extended_MSFT_Method">
    <vt:lpwstr>Manual</vt:lpwstr>
  </property>
  <property fmtid="{D5CDD505-2E9C-101B-9397-08002B2CF9AE}" pid="10" name="Sensitivity">
    <vt:lpwstr>Public</vt:lpwstr>
  </property>
  <property fmtid="{D5CDD505-2E9C-101B-9397-08002B2CF9AE}" pid="11" name="ContentTypeId">
    <vt:lpwstr>0x010100F532358C74A89A419650AD017E1FAC40</vt:lpwstr>
  </property>
</Properties>
</file>