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5"/>
  </p:sldMasterIdLst>
  <p:notesMasterIdLst>
    <p:notesMasterId r:id="rId30"/>
  </p:notesMasterIdLst>
  <p:sldIdLst>
    <p:sldId id="4392" r:id="rId6"/>
    <p:sldId id="4604" r:id="rId7"/>
    <p:sldId id="11252" r:id="rId8"/>
    <p:sldId id="11261" r:id="rId9"/>
    <p:sldId id="291" r:id="rId10"/>
    <p:sldId id="292" r:id="rId11"/>
    <p:sldId id="294" r:id="rId12"/>
    <p:sldId id="295" r:id="rId13"/>
    <p:sldId id="326" r:id="rId14"/>
    <p:sldId id="11246" r:id="rId15"/>
    <p:sldId id="11257" r:id="rId16"/>
    <p:sldId id="11258" r:id="rId17"/>
    <p:sldId id="11260" r:id="rId18"/>
    <p:sldId id="342" r:id="rId19"/>
    <p:sldId id="349" r:id="rId20"/>
    <p:sldId id="341" r:id="rId21"/>
    <p:sldId id="343" r:id="rId22"/>
    <p:sldId id="304" r:id="rId23"/>
    <p:sldId id="344" r:id="rId24"/>
    <p:sldId id="306" r:id="rId25"/>
    <p:sldId id="308" r:id="rId26"/>
    <p:sldId id="350" r:id="rId27"/>
    <p:sldId id="4550" r:id="rId28"/>
    <p:sldId id="112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0" autoAdjust="0"/>
  </p:normalViewPr>
  <p:slideViewPr>
    <p:cSldViewPr snapToGrid="0">
      <p:cViewPr varScale="1">
        <p:scale>
          <a:sx n="60" d="100"/>
          <a:sy n="60" d="100"/>
        </p:scale>
        <p:origin x="88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E1216-1E64-4C1C-A769-ECD4786E80E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4C446-27EF-44AE-A4A3-88CAD613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8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FB08E-164A-4D98-964A-118E923620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0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9CC8-440F-4A06-9AD8-0A415B881A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95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999-6137-3C44-A188-7FE640E81C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35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999-6137-3C44-A188-7FE640E81C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1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999-6137-3C44-A188-7FE640E81C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90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5D65-7E16-4156-9973-1C452B03886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56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999-6137-3C44-A188-7FE640E81C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9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999-6137-3C44-A188-7FE640E81C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21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999-6137-3C44-A188-7FE640E81C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999-6137-3C44-A188-7FE640E81C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6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999-6137-3C44-A188-7FE640E81C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2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FB08E-164A-4D98-964A-118E923620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61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9CC8-440F-4A06-9AD8-0A415B881A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4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9CC8-440F-4A06-9AD8-0A415B881A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65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9CC8-440F-4A06-9AD8-0A415B881A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1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A89080-619A-CB46-AE94-30C5A45F2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68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19896" y="5835493"/>
            <a:ext cx="2452812" cy="455088"/>
          </a:xfrm>
          <a:prstGeom prst="rect">
            <a:avLst/>
          </a:prstGeom>
        </p:spPr>
        <p:txBody>
          <a:bodyPr/>
          <a:lstStyle>
            <a:lvl1pPr marL="0" marR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1633" b="0" i="0" kern="1200" spc="0" baseline="0" dirty="0" smtClean="0">
                <a:solidFill>
                  <a:srgbClr val="201F60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96043" y="2910546"/>
            <a:ext cx="7786704" cy="2511782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marR="0" indent="0" algn="l" defTabSz="727368" rtl="0" eaLnBrk="1" fontAlgn="auto" latinLnBrk="0" hangingPunct="1">
              <a:lnSpc>
                <a:spcPts val="6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7258" b="0" i="0" kern="1200" spc="0" baseline="0" dirty="0">
                <a:solidFill>
                  <a:schemeClr val="tx1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Corporate</a:t>
            </a:r>
          </a:p>
          <a:p>
            <a:pPr lvl="0"/>
            <a:r>
              <a:rPr lang="en-US"/>
              <a:t>Presentation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E22EE-8C11-3A4F-A9F2-27B7EED2E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721" y="1525700"/>
            <a:ext cx="2462976" cy="4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9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_Sub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tx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21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_Sub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18173" cy="656709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11754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bg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497" y="6398913"/>
            <a:ext cx="1003143" cy="288411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010" y="6357902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29"/>
          <p:cNvSpPr/>
          <p:nvPr userDrawn="1"/>
        </p:nvSpPr>
        <p:spPr>
          <a:xfrm>
            <a:off x="11428636" y="6424127"/>
            <a:ext cx="449537" cy="23265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84" tIns="46084" rIns="46084" bIns="46084">
            <a:spAutoFit/>
          </a:bodyPr>
          <a:lstStyle/>
          <a:p>
            <a:pPr>
              <a:spcBef>
                <a:spcPts val="4082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￼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80454" y="6435760"/>
            <a:ext cx="1823184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>
                <a:solidFill>
                  <a:schemeClr val="bg1"/>
                </a:solidFill>
              </a:rPr>
              <a:t>©2020 </a:t>
            </a:r>
            <a:r>
              <a:rPr lang="en-US" sz="816" err="1">
                <a:solidFill>
                  <a:schemeClr val="bg1"/>
                </a:solidFill>
              </a:rPr>
              <a:t>Mimecast</a:t>
            </a:r>
            <a:r>
              <a:rPr lang="en-US" sz="816">
                <a:solidFill>
                  <a:schemeClr val="bg1"/>
                </a:solidFill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8204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_Sub_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tx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42467" y="2156560"/>
            <a:ext cx="2108326" cy="967782"/>
          </a:xfrm>
          <a:ln w="19050">
            <a:solidFill>
              <a:srgbClr val="201F60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Logo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42467" y="3464989"/>
            <a:ext cx="2108326" cy="967782"/>
          </a:xfrm>
          <a:ln w="19050">
            <a:solidFill>
              <a:srgbClr val="201F60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Logo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842467" y="4773418"/>
            <a:ext cx="2108326" cy="967782"/>
          </a:xfrm>
          <a:ln w="19050">
            <a:solidFill>
              <a:srgbClr val="201F60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Logo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639886" y="2156560"/>
            <a:ext cx="2108326" cy="967782"/>
          </a:xfrm>
          <a:ln w="19050">
            <a:solidFill>
              <a:srgbClr val="201F60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Logo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639886" y="3464989"/>
            <a:ext cx="2108326" cy="967782"/>
          </a:xfrm>
          <a:ln w="19050">
            <a:solidFill>
              <a:srgbClr val="201F60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Logo Here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3639886" y="4773418"/>
            <a:ext cx="2108326" cy="967782"/>
          </a:xfrm>
          <a:ln w="19050">
            <a:solidFill>
              <a:srgbClr val="201F60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Logo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437306" y="2156560"/>
            <a:ext cx="2108326" cy="967782"/>
          </a:xfrm>
          <a:ln w="19050">
            <a:solidFill>
              <a:srgbClr val="201F60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Logo Here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437306" y="3464989"/>
            <a:ext cx="2108326" cy="967782"/>
          </a:xfrm>
          <a:ln w="19050">
            <a:solidFill>
              <a:srgbClr val="201F60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Logo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6437306" y="4773418"/>
            <a:ext cx="2108326" cy="967782"/>
          </a:xfrm>
          <a:ln w="19050">
            <a:solidFill>
              <a:srgbClr val="201F60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Logo Here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9234725" y="2156560"/>
            <a:ext cx="2108326" cy="967782"/>
          </a:xfrm>
          <a:ln w="19050">
            <a:solidFill>
              <a:srgbClr val="201F60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Logo Here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9234725" y="3464989"/>
            <a:ext cx="2108326" cy="967782"/>
          </a:xfrm>
          <a:ln w="19050">
            <a:solidFill>
              <a:srgbClr val="201F60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Logo Here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9234725" y="4773418"/>
            <a:ext cx="2108326" cy="967782"/>
          </a:xfrm>
          <a:ln w="19050">
            <a:solidFill>
              <a:srgbClr val="201F60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1396213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_Sub_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tx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842467" y="1631692"/>
            <a:ext cx="10507067" cy="4562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353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42467" y="1673167"/>
            <a:ext cx="10499866" cy="452092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tx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8768" y="1621819"/>
            <a:ext cx="10586435" cy="51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2587687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497" y="6398913"/>
            <a:ext cx="1003143" cy="28841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1338010" y="6357902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hape 29"/>
          <p:cNvSpPr/>
          <p:nvPr userDrawn="1"/>
        </p:nvSpPr>
        <p:spPr>
          <a:xfrm>
            <a:off x="11428636" y="6424127"/>
            <a:ext cx="449537" cy="23265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84" tIns="46084" rIns="46084" bIns="46084">
            <a:spAutoFit/>
          </a:bodyPr>
          <a:lstStyle/>
          <a:p>
            <a:pPr>
              <a:spcBef>
                <a:spcPts val="4082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￼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680454" y="6435760"/>
            <a:ext cx="1823184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>
                <a:solidFill>
                  <a:schemeClr val="bg1"/>
                </a:solidFill>
              </a:rPr>
              <a:t>©2020 </a:t>
            </a:r>
            <a:r>
              <a:rPr lang="en-US" sz="816" err="1">
                <a:solidFill>
                  <a:schemeClr val="bg1"/>
                </a:solidFill>
              </a:rPr>
              <a:t>Mimecast</a:t>
            </a:r>
            <a:r>
              <a:rPr lang="en-US" sz="816">
                <a:solidFill>
                  <a:schemeClr val="bg1"/>
                </a:solidFill>
              </a:rPr>
              <a:t>. All Rights Reserved.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09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bg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42467" y="1673167"/>
            <a:ext cx="10507067" cy="45209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08768" y="1621819"/>
            <a:ext cx="10586435" cy="51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136910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_Sub_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497" y="6398913"/>
            <a:ext cx="1003143" cy="28841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1338010" y="6357902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hape 29"/>
          <p:cNvSpPr/>
          <p:nvPr userDrawn="1"/>
        </p:nvSpPr>
        <p:spPr>
          <a:xfrm>
            <a:off x="11428636" y="6424127"/>
            <a:ext cx="449537" cy="23265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84" tIns="46084" rIns="46084" bIns="46084">
            <a:spAutoFit/>
          </a:bodyPr>
          <a:lstStyle/>
          <a:p>
            <a:pPr>
              <a:spcBef>
                <a:spcPts val="4082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￼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680454" y="6435760"/>
            <a:ext cx="1823184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>
                <a:solidFill>
                  <a:schemeClr val="bg1"/>
                </a:solidFill>
              </a:rPr>
              <a:t>©2020 </a:t>
            </a:r>
            <a:r>
              <a:rPr lang="en-US" sz="816" err="1">
                <a:solidFill>
                  <a:schemeClr val="bg1"/>
                </a:solidFill>
              </a:rPr>
              <a:t>Mimecast</a:t>
            </a:r>
            <a:r>
              <a:rPr lang="en-US" sz="816">
                <a:solidFill>
                  <a:schemeClr val="bg1"/>
                </a:solidFill>
              </a:rPr>
              <a:t>. All Rights Reserved.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09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bg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842467" y="1631692"/>
            <a:ext cx="10495546" cy="4562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185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_Lef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tx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842395" y="1942765"/>
            <a:ext cx="4476115" cy="42513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tx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tx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5792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_lef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bg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842395" y="1942765"/>
            <a:ext cx="4476115" cy="42513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bg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bg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bg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153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_righ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39" y="352838"/>
            <a:ext cx="10506996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466" y="1009547"/>
            <a:ext cx="10507139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tx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096001" y="1942765"/>
            <a:ext cx="4476115" cy="42513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tx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tx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1659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A89080-619A-CB46-AE94-30C5A45F2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680" cy="6858000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19896" y="5835493"/>
            <a:ext cx="2452812" cy="455088"/>
          </a:xfrm>
          <a:prstGeom prst="rect">
            <a:avLst/>
          </a:prstGeom>
        </p:spPr>
        <p:txBody>
          <a:bodyPr/>
          <a:lstStyle>
            <a:lvl1pPr marL="0" marR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1633" b="0" i="0" kern="1200" spc="0" baseline="0" dirty="0" smtClean="0">
                <a:solidFill>
                  <a:srgbClr val="201F60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96043" y="2910546"/>
            <a:ext cx="7786704" cy="2511782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marR="0" indent="0" algn="l" defTabSz="727368" rtl="0" eaLnBrk="1" fontAlgn="auto" latinLnBrk="0" hangingPunct="1">
              <a:lnSpc>
                <a:spcPts val="6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7258" b="0" i="0" kern="1200" spc="0" baseline="0" dirty="0">
                <a:solidFill>
                  <a:schemeClr val="accent3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Corporate</a:t>
            </a:r>
          </a:p>
          <a:p>
            <a:pPr marL="0" marR="0" lvl="0" indent="0" algn="l" defTabSz="727368" rtl="0" eaLnBrk="1" fontAlgn="auto" latinLnBrk="0" hangingPunct="1">
              <a:lnSpc>
                <a:spcPts val="6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Presentation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9E22EE-8C11-3A4F-A9F2-27B7EED2E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721" y="1525700"/>
            <a:ext cx="2462976" cy="4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7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_righ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39" y="352838"/>
            <a:ext cx="10506996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466" y="1009547"/>
            <a:ext cx="10507139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bg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096001" y="1942765"/>
            <a:ext cx="4476115" cy="42513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bg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bg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bg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71263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6099818" y="1631692"/>
            <a:ext cx="4734" cy="4562399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tx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866935" y="2910546"/>
            <a:ext cx="4476115" cy="3283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tx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tx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842395" y="2910546"/>
            <a:ext cx="4476115" cy="3283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tx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tx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42467" y="2325845"/>
            <a:ext cx="4475872" cy="445006"/>
          </a:xfrm>
        </p:spPr>
        <p:txBody>
          <a:bodyPr>
            <a:noAutofit/>
          </a:bodyPr>
          <a:lstStyle>
            <a:lvl1pPr>
              <a:defRPr sz="2177">
                <a:solidFill>
                  <a:schemeClr val="accent2"/>
                </a:solidFill>
              </a:defRPr>
            </a:lvl1pPr>
            <a:lvl2pPr>
              <a:defRPr sz="2177">
                <a:solidFill>
                  <a:schemeClr val="accent2"/>
                </a:solidFill>
              </a:defRPr>
            </a:lvl2pPr>
            <a:lvl3pPr>
              <a:defRPr sz="1633">
                <a:solidFill>
                  <a:schemeClr val="accent2"/>
                </a:solidFill>
              </a:defRPr>
            </a:lvl3pPr>
            <a:lvl4pPr>
              <a:defRPr sz="1452">
                <a:solidFill>
                  <a:schemeClr val="accent2"/>
                </a:solidFill>
              </a:defRPr>
            </a:lvl4pPr>
            <a:lvl5pPr>
              <a:defRPr sz="145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866935" y="2325845"/>
            <a:ext cx="4475872" cy="445006"/>
          </a:xfrm>
        </p:spPr>
        <p:txBody>
          <a:bodyPr>
            <a:noAutofit/>
          </a:bodyPr>
          <a:lstStyle>
            <a:lvl1pPr>
              <a:defRPr sz="2177">
                <a:solidFill>
                  <a:schemeClr val="accent2"/>
                </a:solidFill>
              </a:defRPr>
            </a:lvl1pPr>
            <a:lvl2pPr>
              <a:defRPr sz="2177">
                <a:solidFill>
                  <a:schemeClr val="accent2"/>
                </a:solidFill>
              </a:defRPr>
            </a:lvl2pPr>
            <a:lvl3pPr>
              <a:defRPr sz="1633">
                <a:solidFill>
                  <a:schemeClr val="accent2"/>
                </a:solidFill>
              </a:defRPr>
            </a:lvl3pPr>
            <a:lvl4pPr>
              <a:defRPr sz="1452">
                <a:solidFill>
                  <a:schemeClr val="accent2"/>
                </a:solidFill>
              </a:defRPr>
            </a:lvl4pPr>
            <a:lvl5pPr>
              <a:defRPr sz="145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413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680454" y="6357902"/>
            <a:ext cx="11197719" cy="365125"/>
            <a:chOff x="750094" y="7008409"/>
            <a:chExt cx="12343736" cy="402483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7522" y="7053616"/>
              <a:ext cx="1105808" cy="317920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12498384" y="7008409"/>
              <a:ext cx="0" cy="4024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hape 29"/>
            <p:cNvSpPr/>
            <p:nvPr userDrawn="1"/>
          </p:nvSpPr>
          <p:spPr>
            <a:xfrm>
              <a:off x="12598286" y="7081410"/>
              <a:ext cx="495544" cy="266961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fld id="{86CB4B4D-7CA3-9044-876B-883B54F8677D}" type="slidenum">
                <a:rPr sz="907" b="0" i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pPr>
                  <a:spcBef>
                    <a:spcPts val="4082"/>
                  </a:spcBef>
                  <a:defRPr sz="2800">
                    <a:solidFill>
                      <a:srgbClr val="797979"/>
                    </a:solidFill>
                  </a:defRPr>
                </a:pPr>
                <a:t>‹#›</a:t>
              </a:fld>
              <a:r>
                <a:rPr sz="907" b="0" i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￼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50094" y="7094234"/>
              <a:ext cx="2009774" cy="24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6">
                  <a:solidFill>
                    <a:schemeClr val="bg1"/>
                  </a:solidFill>
                </a:rPr>
                <a:t>©2020 </a:t>
              </a:r>
              <a:r>
                <a:rPr lang="en-US" sz="816" err="1">
                  <a:solidFill>
                    <a:schemeClr val="bg1"/>
                  </a:solidFill>
                </a:rPr>
                <a:t>Mimecast</a:t>
              </a:r>
              <a:r>
                <a:rPr lang="en-US" sz="816">
                  <a:solidFill>
                    <a:schemeClr val="bg1"/>
                  </a:solidFill>
                </a:rPr>
                <a:t>. All Rights Reserved.</a:t>
              </a: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 flipH="1">
            <a:off x="6091267" y="1631692"/>
            <a:ext cx="4734" cy="4562399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bg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866935" y="2910546"/>
            <a:ext cx="4476115" cy="3283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bg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bg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bg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842395" y="2910546"/>
            <a:ext cx="4476115" cy="3283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bg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bg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bg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42467" y="2325845"/>
            <a:ext cx="4475872" cy="445006"/>
          </a:xfrm>
        </p:spPr>
        <p:txBody>
          <a:bodyPr>
            <a:noAutofit/>
          </a:bodyPr>
          <a:lstStyle>
            <a:lvl1pPr>
              <a:defRPr sz="2177">
                <a:solidFill>
                  <a:schemeClr val="accent2"/>
                </a:solidFill>
              </a:defRPr>
            </a:lvl1pPr>
            <a:lvl2pPr>
              <a:defRPr sz="2177">
                <a:solidFill>
                  <a:schemeClr val="accent2"/>
                </a:solidFill>
              </a:defRPr>
            </a:lvl2pPr>
            <a:lvl3pPr>
              <a:defRPr sz="1633">
                <a:solidFill>
                  <a:schemeClr val="accent2"/>
                </a:solidFill>
              </a:defRPr>
            </a:lvl3pPr>
            <a:lvl4pPr>
              <a:defRPr sz="1452">
                <a:solidFill>
                  <a:schemeClr val="accent2"/>
                </a:solidFill>
              </a:defRPr>
            </a:lvl4pPr>
            <a:lvl5pPr>
              <a:defRPr sz="145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866935" y="2325845"/>
            <a:ext cx="4475872" cy="445006"/>
          </a:xfrm>
        </p:spPr>
        <p:txBody>
          <a:bodyPr>
            <a:noAutofit/>
          </a:bodyPr>
          <a:lstStyle>
            <a:lvl1pPr>
              <a:defRPr sz="2177">
                <a:solidFill>
                  <a:schemeClr val="accent2"/>
                </a:solidFill>
              </a:defRPr>
            </a:lvl1pPr>
            <a:lvl2pPr>
              <a:defRPr sz="2177">
                <a:solidFill>
                  <a:schemeClr val="accent2"/>
                </a:solidFill>
              </a:defRPr>
            </a:lvl2pPr>
            <a:lvl3pPr>
              <a:defRPr sz="1633">
                <a:solidFill>
                  <a:schemeClr val="accent2"/>
                </a:solidFill>
              </a:defRPr>
            </a:lvl3pPr>
            <a:lvl4pPr>
              <a:defRPr sz="1452">
                <a:solidFill>
                  <a:schemeClr val="accent2"/>
                </a:solidFill>
              </a:defRPr>
            </a:lvl4pPr>
            <a:lvl5pPr>
              <a:defRPr sz="145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392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c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6099818" y="1631692"/>
            <a:ext cx="4734" cy="4562399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tx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866935" y="2910546"/>
            <a:ext cx="4476115" cy="3283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tx2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tx2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2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842395" y="2910546"/>
            <a:ext cx="4476115" cy="3283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tx2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tx2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2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5040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c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680454" y="6357902"/>
            <a:ext cx="11197719" cy="365125"/>
            <a:chOff x="750094" y="7008409"/>
            <a:chExt cx="12343736" cy="402483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7522" y="7053616"/>
              <a:ext cx="1105808" cy="317920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12498384" y="7008409"/>
              <a:ext cx="0" cy="4024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hape 29"/>
            <p:cNvSpPr/>
            <p:nvPr userDrawn="1"/>
          </p:nvSpPr>
          <p:spPr>
            <a:xfrm>
              <a:off x="12598286" y="7081410"/>
              <a:ext cx="495544" cy="266961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fld id="{86CB4B4D-7CA3-9044-876B-883B54F8677D}" type="slidenum">
                <a:rPr sz="907" b="0" i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pPr>
                  <a:spcBef>
                    <a:spcPts val="4082"/>
                  </a:spcBef>
                  <a:defRPr sz="2800">
                    <a:solidFill>
                      <a:srgbClr val="797979"/>
                    </a:solidFill>
                  </a:defRPr>
                </a:pPr>
                <a:t>‹#›</a:t>
              </a:fld>
              <a:r>
                <a:rPr sz="907" b="0" i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￼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50094" y="7094234"/>
              <a:ext cx="2009774" cy="24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6">
                  <a:solidFill>
                    <a:schemeClr val="bg1"/>
                  </a:solidFill>
                </a:rPr>
                <a:t>©2020 </a:t>
              </a:r>
              <a:r>
                <a:rPr lang="en-US" sz="816" err="1">
                  <a:solidFill>
                    <a:schemeClr val="bg1"/>
                  </a:solidFill>
                </a:rPr>
                <a:t>Mimecast</a:t>
              </a:r>
              <a:r>
                <a:rPr lang="en-US" sz="816">
                  <a:solidFill>
                    <a:schemeClr val="bg1"/>
                  </a:solidFill>
                </a:rPr>
                <a:t>. All Rights Reserved.</a:t>
              </a: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 flipH="1">
            <a:off x="6091267" y="1631692"/>
            <a:ext cx="4734" cy="4562399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bg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866935" y="2910546"/>
            <a:ext cx="4476115" cy="3283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bg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bg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bg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842395" y="2910546"/>
            <a:ext cx="4476115" cy="3283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bg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bg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bg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21602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1209695" y="2910545"/>
            <a:ext cx="2754319" cy="32835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tx2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tx2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2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326923" y="1924161"/>
            <a:ext cx="3520460" cy="4269930"/>
            <a:chOff x="4769756" y="1799771"/>
            <a:chExt cx="3880757" cy="4804229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769756" y="1799771"/>
              <a:ext cx="0" cy="4804229"/>
            </a:xfrm>
            <a:prstGeom prst="line">
              <a:avLst/>
            </a:prstGeom>
            <a:ln w="19050">
              <a:solidFill>
                <a:srgbClr val="77B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8650513" y="1799771"/>
              <a:ext cx="0" cy="4804229"/>
            </a:xfrm>
            <a:prstGeom prst="line">
              <a:avLst/>
            </a:prstGeom>
            <a:ln w="19050">
              <a:solidFill>
                <a:srgbClr val="77B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4715563" y="2910545"/>
            <a:ext cx="2754319" cy="32835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tx2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tx2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2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8236022" y="2910545"/>
            <a:ext cx="2754319" cy="32835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tx2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tx2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2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tx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209696" y="2325845"/>
            <a:ext cx="2754318" cy="445006"/>
          </a:xfrm>
        </p:spPr>
        <p:txBody>
          <a:bodyPr>
            <a:noAutofit/>
          </a:bodyPr>
          <a:lstStyle>
            <a:lvl1pPr>
              <a:defRPr sz="2177">
                <a:solidFill>
                  <a:schemeClr val="accent2"/>
                </a:solidFill>
              </a:defRPr>
            </a:lvl1pPr>
            <a:lvl2pPr>
              <a:defRPr sz="2177">
                <a:solidFill>
                  <a:schemeClr val="accent2"/>
                </a:solidFill>
              </a:defRPr>
            </a:lvl2pPr>
            <a:lvl3pPr>
              <a:defRPr sz="1633">
                <a:solidFill>
                  <a:schemeClr val="accent2"/>
                </a:solidFill>
              </a:defRPr>
            </a:lvl3pPr>
            <a:lvl4pPr>
              <a:defRPr sz="1452">
                <a:solidFill>
                  <a:schemeClr val="accent2"/>
                </a:solidFill>
              </a:defRPr>
            </a:lvl4pPr>
            <a:lvl5pPr>
              <a:defRPr sz="145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8236022" y="2325845"/>
            <a:ext cx="2754319" cy="445006"/>
          </a:xfrm>
        </p:spPr>
        <p:txBody>
          <a:bodyPr>
            <a:noAutofit/>
          </a:bodyPr>
          <a:lstStyle>
            <a:lvl1pPr>
              <a:defRPr sz="2177">
                <a:solidFill>
                  <a:schemeClr val="accent2"/>
                </a:solidFill>
              </a:defRPr>
            </a:lvl1pPr>
            <a:lvl2pPr>
              <a:defRPr sz="2177">
                <a:solidFill>
                  <a:schemeClr val="accent2"/>
                </a:solidFill>
              </a:defRPr>
            </a:lvl2pPr>
            <a:lvl3pPr>
              <a:defRPr sz="1633">
                <a:solidFill>
                  <a:schemeClr val="accent2"/>
                </a:solidFill>
              </a:defRPr>
            </a:lvl3pPr>
            <a:lvl4pPr>
              <a:defRPr sz="1452">
                <a:solidFill>
                  <a:schemeClr val="accent2"/>
                </a:solidFill>
              </a:defRPr>
            </a:lvl4pPr>
            <a:lvl5pPr>
              <a:defRPr sz="145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715564" y="2325845"/>
            <a:ext cx="2768909" cy="445006"/>
          </a:xfrm>
        </p:spPr>
        <p:txBody>
          <a:bodyPr>
            <a:noAutofit/>
          </a:bodyPr>
          <a:lstStyle>
            <a:lvl1pPr>
              <a:defRPr sz="2177">
                <a:solidFill>
                  <a:schemeClr val="accent2"/>
                </a:solidFill>
              </a:defRPr>
            </a:lvl1pPr>
            <a:lvl2pPr>
              <a:defRPr sz="2177">
                <a:solidFill>
                  <a:schemeClr val="accent2"/>
                </a:solidFill>
              </a:defRPr>
            </a:lvl2pPr>
            <a:lvl3pPr>
              <a:defRPr sz="1633">
                <a:solidFill>
                  <a:schemeClr val="accent2"/>
                </a:solidFill>
              </a:defRPr>
            </a:lvl3pPr>
            <a:lvl4pPr>
              <a:defRPr sz="1452">
                <a:solidFill>
                  <a:schemeClr val="accent2"/>
                </a:solidFill>
              </a:defRPr>
            </a:lvl4pPr>
            <a:lvl5pPr>
              <a:defRPr sz="145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463643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4326923" y="1924161"/>
            <a:ext cx="3520460" cy="4269930"/>
            <a:chOff x="4769756" y="1799771"/>
            <a:chExt cx="3880757" cy="4804229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769756" y="1799771"/>
              <a:ext cx="0" cy="4804229"/>
            </a:xfrm>
            <a:prstGeom prst="line">
              <a:avLst/>
            </a:prstGeom>
            <a:ln w="19050">
              <a:solidFill>
                <a:srgbClr val="77B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8650513" y="1799771"/>
              <a:ext cx="0" cy="4804229"/>
            </a:xfrm>
            <a:prstGeom prst="line">
              <a:avLst/>
            </a:prstGeom>
            <a:ln w="19050">
              <a:solidFill>
                <a:srgbClr val="77B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497" y="6398913"/>
            <a:ext cx="1003143" cy="288411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11338010" y="6357902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29"/>
          <p:cNvSpPr/>
          <p:nvPr userDrawn="1"/>
        </p:nvSpPr>
        <p:spPr>
          <a:xfrm>
            <a:off x="11428636" y="6424127"/>
            <a:ext cx="449537" cy="23265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84" tIns="46084" rIns="46084" bIns="46084">
            <a:spAutoFit/>
          </a:bodyPr>
          <a:lstStyle/>
          <a:p>
            <a:pPr>
              <a:spcBef>
                <a:spcPts val="4082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￼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80454" y="6435760"/>
            <a:ext cx="1823184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>
                <a:solidFill>
                  <a:schemeClr val="bg1"/>
                </a:solidFill>
              </a:rPr>
              <a:t>©2020 </a:t>
            </a:r>
            <a:r>
              <a:rPr lang="en-US" sz="816" err="1">
                <a:solidFill>
                  <a:schemeClr val="bg1"/>
                </a:solidFill>
              </a:rPr>
              <a:t>Mimecast</a:t>
            </a:r>
            <a:r>
              <a:rPr lang="en-US" sz="816">
                <a:solidFill>
                  <a:schemeClr val="bg1"/>
                </a:solidFill>
              </a:rPr>
              <a:t>. All Rights Reserved.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bg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1209695" y="2910545"/>
            <a:ext cx="2754319" cy="32835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bg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bg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bg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4715563" y="2910545"/>
            <a:ext cx="2754319" cy="32835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bg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bg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bg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8236022" y="2910545"/>
            <a:ext cx="2754319" cy="32835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bg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bg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bg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209696" y="2325845"/>
            <a:ext cx="2754318" cy="445006"/>
          </a:xfrm>
        </p:spPr>
        <p:txBody>
          <a:bodyPr>
            <a:noAutofit/>
          </a:bodyPr>
          <a:lstStyle>
            <a:lvl1pPr>
              <a:defRPr sz="2177">
                <a:solidFill>
                  <a:schemeClr val="accent2"/>
                </a:solidFill>
              </a:defRPr>
            </a:lvl1pPr>
            <a:lvl2pPr>
              <a:defRPr sz="2177">
                <a:solidFill>
                  <a:schemeClr val="accent2"/>
                </a:solidFill>
              </a:defRPr>
            </a:lvl2pPr>
            <a:lvl3pPr>
              <a:defRPr sz="1633">
                <a:solidFill>
                  <a:schemeClr val="accent2"/>
                </a:solidFill>
              </a:defRPr>
            </a:lvl3pPr>
            <a:lvl4pPr>
              <a:defRPr sz="1452">
                <a:solidFill>
                  <a:schemeClr val="accent2"/>
                </a:solidFill>
              </a:defRPr>
            </a:lvl4pPr>
            <a:lvl5pPr>
              <a:defRPr sz="145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8236022" y="2325845"/>
            <a:ext cx="2754319" cy="445006"/>
          </a:xfrm>
        </p:spPr>
        <p:txBody>
          <a:bodyPr>
            <a:noAutofit/>
          </a:bodyPr>
          <a:lstStyle>
            <a:lvl1pPr>
              <a:defRPr sz="2177">
                <a:solidFill>
                  <a:schemeClr val="accent2"/>
                </a:solidFill>
              </a:defRPr>
            </a:lvl1pPr>
            <a:lvl2pPr>
              <a:defRPr sz="2177">
                <a:solidFill>
                  <a:schemeClr val="accent2"/>
                </a:solidFill>
              </a:defRPr>
            </a:lvl2pPr>
            <a:lvl3pPr>
              <a:defRPr sz="1633">
                <a:solidFill>
                  <a:schemeClr val="accent2"/>
                </a:solidFill>
              </a:defRPr>
            </a:lvl3pPr>
            <a:lvl4pPr>
              <a:defRPr sz="1452">
                <a:solidFill>
                  <a:schemeClr val="accent2"/>
                </a:solidFill>
              </a:defRPr>
            </a:lvl4pPr>
            <a:lvl5pPr>
              <a:defRPr sz="145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715564" y="2325845"/>
            <a:ext cx="2768909" cy="445006"/>
          </a:xfrm>
        </p:spPr>
        <p:txBody>
          <a:bodyPr>
            <a:noAutofit/>
          </a:bodyPr>
          <a:lstStyle>
            <a:lvl1pPr>
              <a:defRPr sz="2177">
                <a:solidFill>
                  <a:schemeClr val="accent2"/>
                </a:solidFill>
              </a:defRPr>
            </a:lvl1pPr>
            <a:lvl2pPr>
              <a:defRPr sz="2177">
                <a:solidFill>
                  <a:schemeClr val="accent2"/>
                </a:solidFill>
              </a:defRPr>
            </a:lvl2pPr>
            <a:lvl3pPr>
              <a:defRPr sz="1633">
                <a:solidFill>
                  <a:schemeClr val="accent2"/>
                </a:solidFill>
              </a:defRPr>
            </a:lvl3pPr>
            <a:lvl4pPr>
              <a:defRPr sz="1452">
                <a:solidFill>
                  <a:schemeClr val="accent2"/>
                </a:solidFill>
              </a:defRPr>
            </a:lvl4pPr>
            <a:lvl5pPr>
              <a:defRPr sz="145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995094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c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1209695" y="2910546"/>
            <a:ext cx="2754319" cy="3283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tx2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tx2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2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326923" y="1924161"/>
            <a:ext cx="3520460" cy="4269930"/>
            <a:chOff x="4769756" y="1799771"/>
            <a:chExt cx="3880757" cy="4804229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769756" y="1799771"/>
              <a:ext cx="0" cy="4804229"/>
            </a:xfrm>
            <a:prstGeom prst="line">
              <a:avLst/>
            </a:prstGeom>
            <a:ln w="19050">
              <a:solidFill>
                <a:srgbClr val="77B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8650513" y="1799771"/>
              <a:ext cx="0" cy="4804229"/>
            </a:xfrm>
            <a:prstGeom prst="line">
              <a:avLst/>
            </a:prstGeom>
            <a:ln w="19050">
              <a:solidFill>
                <a:srgbClr val="77B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4715563" y="2910546"/>
            <a:ext cx="2754319" cy="3283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tx2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tx2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2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8236022" y="2910546"/>
            <a:ext cx="2754319" cy="3283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tx2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tx2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2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tx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121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c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497" y="6398913"/>
            <a:ext cx="1003143" cy="288411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11338010" y="6357902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hape 29"/>
          <p:cNvSpPr/>
          <p:nvPr userDrawn="1"/>
        </p:nvSpPr>
        <p:spPr>
          <a:xfrm>
            <a:off x="11428636" y="6424127"/>
            <a:ext cx="449537" cy="23265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84" tIns="46084" rIns="46084" bIns="46084">
            <a:spAutoFit/>
          </a:bodyPr>
          <a:lstStyle/>
          <a:p>
            <a:pPr>
              <a:spcBef>
                <a:spcPts val="4082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￼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680454" y="6435760"/>
            <a:ext cx="1823184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>
                <a:solidFill>
                  <a:schemeClr val="bg1"/>
                </a:solidFill>
              </a:rPr>
              <a:t>©2020 </a:t>
            </a:r>
            <a:r>
              <a:rPr lang="en-US" sz="816" err="1">
                <a:solidFill>
                  <a:schemeClr val="bg1"/>
                </a:solidFill>
              </a:rPr>
              <a:t>Mimecast</a:t>
            </a:r>
            <a:r>
              <a:rPr lang="en-US" sz="816">
                <a:solidFill>
                  <a:schemeClr val="bg1"/>
                </a:solidFill>
              </a:rPr>
              <a:t>. All Rights Reserved.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326923" y="1924161"/>
            <a:ext cx="3520460" cy="4269930"/>
            <a:chOff x="4769756" y="1799771"/>
            <a:chExt cx="3880757" cy="4804229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4769756" y="1799771"/>
              <a:ext cx="0" cy="4804229"/>
            </a:xfrm>
            <a:prstGeom prst="line">
              <a:avLst/>
            </a:prstGeom>
            <a:ln w="19050">
              <a:solidFill>
                <a:srgbClr val="77B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8650513" y="1799771"/>
              <a:ext cx="0" cy="4804229"/>
            </a:xfrm>
            <a:prstGeom prst="line">
              <a:avLst/>
            </a:prstGeom>
            <a:ln w="19050">
              <a:solidFill>
                <a:srgbClr val="77B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10507067" cy="656710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009547"/>
            <a:ext cx="1050065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bg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1209695" y="2910546"/>
            <a:ext cx="2754319" cy="3283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bg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bg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bg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4715563" y="2910546"/>
            <a:ext cx="2754319" cy="3283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bg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bg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bg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8236022" y="2910546"/>
            <a:ext cx="2754319" cy="3283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14">
                <a:solidFill>
                  <a:schemeClr val="tx2"/>
                </a:solidFill>
              </a:defRPr>
            </a:lvl1pPr>
            <a:lvl2pPr marL="0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814">
                <a:solidFill>
                  <a:schemeClr val="bg1"/>
                </a:solidFill>
              </a:defRPr>
            </a:lvl2pPr>
            <a:lvl3pPr marL="414772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452">
                <a:solidFill>
                  <a:schemeClr val="bg1"/>
                </a:solidFill>
              </a:defRPr>
            </a:lvl3pPr>
            <a:lvl4pPr marL="622158" indent="-207386"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bg1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33709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6091267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525155" y="352838"/>
            <a:ext cx="4824380" cy="584125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4909692" cy="1278854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/>
          </p:nvPr>
        </p:nvSpPr>
        <p:spPr>
          <a:xfrm>
            <a:off x="842467" y="1942765"/>
            <a:ext cx="4819646" cy="42513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468019" y="301489"/>
            <a:ext cx="4938650" cy="51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414025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19896" y="5835493"/>
            <a:ext cx="2452812" cy="455088"/>
          </a:xfrm>
          <a:prstGeom prst="rect">
            <a:avLst/>
          </a:prstGeom>
        </p:spPr>
        <p:txBody>
          <a:bodyPr/>
          <a:lstStyle>
            <a:lvl1pPr marL="0" marR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1633" b="0" i="0" kern="1200" spc="0" baseline="0" dirty="0" smtClean="0">
                <a:solidFill>
                  <a:schemeClr val="bg1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96043" y="2910546"/>
            <a:ext cx="7786704" cy="2511782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marR="0" indent="0" algn="l" defTabSz="727368" rtl="0" eaLnBrk="1" fontAlgn="auto" latinLnBrk="0" hangingPunct="1">
              <a:lnSpc>
                <a:spcPts val="6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7258" b="0" i="0" kern="1200" spc="0" baseline="0" dirty="0">
                <a:solidFill>
                  <a:schemeClr val="accent2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Corporate</a:t>
            </a:r>
          </a:p>
          <a:p>
            <a:pPr lvl="0"/>
            <a:r>
              <a:rPr lang="en-US"/>
              <a:t>Presentation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E22EE-8C11-3A4F-A9F2-27B7EED2E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721" y="1525700"/>
            <a:ext cx="2462976" cy="4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37734" y="352838"/>
            <a:ext cx="4824380" cy="584125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Picture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1267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154" y="352838"/>
            <a:ext cx="4909692" cy="1278854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/>
          </p:nvPr>
        </p:nvSpPr>
        <p:spPr>
          <a:xfrm>
            <a:off x="6525155" y="1942765"/>
            <a:ext cx="4819646" cy="42513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80598" y="301489"/>
            <a:ext cx="4938650" cy="51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3364688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6091267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525155" y="352838"/>
            <a:ext cx="4824380" cy="58412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0454" y="6357902"/>
            <a:ext cx="10680186" cy="365125"/>
            <a:chOff x="750094" y="7008409"/>
            <a:chExt cx="11773236" cy="40248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7522" y="7053616"/>
              <a:ext cx="1105808" cy="31792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 userDrawn="1"/>
          </p:nvCxnSpPr>
          <p:spPr>
            <a:xfrm>
              <a:off x="12498384" y="7008409"/>
              <a:ext cx="0" cy="4024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 userDrawn="1"/>
          </p:nvSpPr>
          <p:spPr>
            <a:xfrm>
              <a:off x="750094" y="7094234"/>
              <a:ext cx="2009775" cy="24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6">
                  <a:solidFill>
                    <a:schemeClr val="bg1"/>
                  </a:solidFill>
                </a:rPr>
                <a:t>©2020 </a:t>
              </a:r>
              <a:r>
                <a:rPr lang="en-US" sz="816" err="1">
                  <a:solidFill>
                    <a:schemeClr val="bg1"/>
                  </a:solidFill>
                </a:rPr>
                <a:t>Mimecast</a:t>
              </a:r>
              <a:r>
                <a:rPr lang="en-US" sz="816">
                  <a:solidFill>
                    <a:schemeClr val="bg1"/>
                  </a:solidFill>
                </a:rPr>
                <a:t>. All Rights Reserved.</a:t>
              </a:r>
            </a:p>
          </p:txBody>
        </p:sp>
      </p:grpSp>
      <p:sp>
        <p:nvSpPr>
          <p:cNvPr id="15" name="Shape 29"/>
          <p:cNvSpPr/>
          <p:nvPr userDrawn="1"/>
        </p:nvSpPr>
        <p:spPr>
          <a:xfrm>
            <a:off x="11428636" y="6424127"/>
            <a:ext cx="449537" cy="23265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84" tIns="46084" rIns="46084" bIns="46084">
            <a:spAutoFit/>
          </a:bodyPr>
          <a:lstStyle/>
          <a:p>
            <a:pPr>
              <a:spcBef>
                <a:spcPts val="4082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￼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4819646" cy="1278854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4"/>
          </p:nvPr>
        </p:nvSpPr>
        <p:spPr>
          <a:xfrm>
            <a:off x="842467" y="1942765"/>
            <a:ext cx="4819646" cy="42513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468019" y="301489"/>
            <a:ext cx="4938650" cy="51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2342356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42467" y="352838"/>
            <a:ext cx="4803648" cy="58412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1267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680454" y="6357902"/>
            <a:ext cx="10680186" cy="365125"/>
            <a:chOff x="750094" y="7008409"/>
            <a:chExt cx="11773236" cy="40248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7522" y="7053616"/>
              <a:ext cx="1105808" cy="31792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 userDrawn="1"/>
          </p:nvCxnSpPr>
          <p:spPr>
            <a:xfrm>
              <a:off x="12498384" y="7008409"/>
              <a:ext cx="0" cy="4024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 userDrawn="1"/>
          </p:nvSpPr>
          <p:spPr>
            <a:xfrm>
              <a:off x="750094" y="7094234"/>
              <a:ext cx="2009775" cy="24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6">
                  <a:solidFill>
                    <a:schemeClr val="bg1"/>
                  </a:solidFill>
                </a:rPr>
                <a:t>©2020 </a:t>
              </a:r>
              <a:r>
                <a:rPr lang="en-US" sz="816" err="1">
                  <a:solidFill>
                    <a:schemeClr val="bg1"/>
                  </a:solidFill>
                </a:rPr>
                <a:t>Mimecast</a:t>
              </a:r>
              <a:r>
                <a:rPr lang="en-US" sz="816">
                  <a:solidFill>
                    <a:schemeClr val="bg1"/>
                  </a:solidFill>
                </a:rPr>
                <a:t>. All Rights Reserved.</a:t>
              </a:r>
            </a:p>
          </p:txBody>
        </p:sp>
      </p:grpSp>
      <p:sp>
        <p:nvSpPr>
          <p:cNvPr id="15" name="Shape 29"/>
          <p:cNvSpPr/>
          <p:nvPr userDrawn="1"/>
        </p:nvSpPr>
        <p:spPr>
          <a:xfrm>
            <a:off x="11428636" y="6424127"/>
            <a:ext cx="449537" cy="23265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84" tIns="46084" rIns="46084" bIns="46084">
            <a:spAutoFit/>
          </a:bodyPr>
          <a:lstStyle/>
          <a:p>
            <a:pPr>
              <a:spcBef>
                <a:spcPts val="4082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￼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154" y="352838"/>
            <a:ext cx="4819646" cy="1278854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4"/>
          </p:nvPr>
        </p:nvSpPr>
        <p:spPr>
          <a:xfrm>
            <a:off x="6509154" y="1942765"/>
            <a:ext cx="4819646" cy="42513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780598" y="301489"/>
            <a:ext cx="4938650" cy="51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3028634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_Big Quote Righ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6091267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438178" y="2184710"/>
            <a:ext cx="4911357" cy="1728181"/>
          </a:xfrm>
          <a:prstGeom prst="rect">
            <a:avLst/>
          </a:prstGeom>
        </p:spPr>
        <p:txBody>
          <a:bodyPr anchor="ctr"/>
          <a:lstStyle>
            <a:lvl1pPr algn="ctr">
              <a:defRPr sz="2903" b="0" baseline="0">
                <a:solidFill>
                  <a:srgbClr val="EE2F41"/>
                </a:solidFill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4909692" cy="1278854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4"/>
          </p:nvPr>
        </p:nvSpPr>
        <p:spPr>
          <a:xfrm>
            <a:off x="851831" y="1953806"/>
            <a:ext cx="4903396" cy="42402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3716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_Big Quot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6091267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432042" y="2184710"/>
            <a:ext cx="4917493" cy="1728181"/>
          </a:xfrm>
          <a:prstGeom prst="rect">
            <a:avLst/>
          </a:prstGeom>
        </p:spPr>
        <p:txBody>
          <a:bodyPr anchor="ctr"/>
          <a:lstStyle>
            <a:lvl1pPr algn="ctr">
              <a:defRPr sz="2903" b="0" baseline="0">
                <a:solidFill>
                  <a:srgbClr val="77BF43"/>
                </a:solidFill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0454" y="6357902"/>
            <a:ext cx="10680186" cy="365125"/>
            <a:chOff x="750094" y="7008409"/>
            <a:chExt cx="11773236" cy="40248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7522" y="7053616"/>
              <a:ext cx="1105808" cy="31792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 userDrawn="1"/>
          </p:nvCxnSpPr>
          <p:spPr>
            <a:xfrm>
              <a:off x="12498384" y="7008409"/>
              <a:ext cx="0" cy="4024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 userDrawn="1"/>
          </p:nvSpPr>
          <p:spPr>
            <a:xfrm>
              <a:off x="750094" y="7094234"/>
              <a:ext cx="2009775" cy="24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6">
                  <a:solidFill>
                    <a:schemeClr val="bg1"/>
                  </a:solidFill>
                </a:rPr>
                <a:t>©2020 </a:t>
              </a:r>
              <a:r>
                <a:rPr lang="en-US" sz="816" err="1">
                  <a:solidFill>
                    <a:schemeClr val="bg1"/>
                  </a:solidFill>
                </a:rPr>
                <a:t>Mimecast</a:t>
              </a:r>
              <a:r>
                <a:rPr lang="en-US" sz="816">
                  <a:solidFill>
                    <a:schemeClr val="bg1"/>
                  </a:solidFill>
                </a:rPr>
                <a:t>. All Rights Reserved.</a:t>
              </a:r>
            </a:p>
          </p:txBody>
        </p:sp>
      </p:grpSp>
      <p:sp>
        <p:nvSpPr>
          <p:cNvPr id="15" name="Shape 29"/>
          <p:cNvSpPr/>
          <p:nvPr userDrawn="1"/>
        </p:nvSpPr>
        <p:spPr>
          <a:xfrm>
            <a:off x="11428636" y="6424127"/>
            <a:ext cx="449537" cy="23265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84" tIns="46084" rIns="46084" bIns="46084">
            <a:spAutoFit/>
          </a:bodyPr>
          <a:lstStyle/>
          <a:p>
            <a:pPr>
              <a:spcBef>
                <a:spcPts val="4082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￼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4"/>
          </p:nvPr>
        </p:nvSpPr>
        <p:spPr>
          <a:xfrm>
            <a:off x="851831" y="1953806"/>
            <a:ext cx="4903396" cy="4240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5079279" cy="1278854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7455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107832" y="352838"/>
            <a:ext cx="0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3980953" cy="1278854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530035" y="1631692"/>
            <a:ext cx="5819499" cy="4562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942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5107832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680454" y="6357902"/>
            <a:ext cx="10680186" cy="365125"/>
            <a:chOff x="750094" y="7008409"/>
            <a:chExt cx="11773236" cy="402483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7522" y="7053616"/>
              <a:ext cx="1105808" cy="317920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12498384" y="7008409"/>
              <a:ext cx="0" cy="4024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750094" y="7094234"/>
              <a:ext cx="2009775" cy="24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6">
                  <a:solidFill>
                    <a:schemeClr val="bg1"/>
                  </a:solidFill>
                </a:rPr>
                <a:t>©2020 </a:t>
              </a:r>
              <a:r>
                <a:rPr lang="en-US" sz="816" err="1">
                  <a:solidFill>
                    <a:schemeClr val="bg1"/>
                  </a:solidFill>
                </a:rPr>
                <a:t>Mimecast</a:t>
              </a:r>
              <a:r>
                <a:rPr lang="en-US" sz="816">
                  <a:solidFill>
                    <a:schemeClr val="bg1"/>
                  </a:solidFill>
                </a:rPr>
                <a:t>. All Rights Reserved.</a:t>
              </a:r>
            </a:p>
          </p:txBody>
        </p:sp>
      </p:grpSp>
      <p:sp>
        <p:nvSpPr>
          <p:cNvPr id="14" name="Shape 29"/>
          <p:cNvSpPr/>
          <p:nvPr userDrawn="1"/>
        </p:nvSpPr>
        <p:spPr>
          <a:xfrm>
            <a:off x="11428636" y="6424127"/>
            <a:ext cx="449537" cy="23265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84" tIns="46084" rIns="46084" bIns="46084">
            <a:spAutoFit/>
          </a:bodyPr>
          <a:lstStyle/>
          <a:p>
            <a:pPr>
              <a:spcBef>
                <a:spcPts val="4082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￼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3980953" cy="1278854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4"/>
          </p:nvPr>
        </p:nvSpPr>
        <p:spPr>
          <a:xfrm>
            <a:off x="5530035" y="1631692"/>
            <a:ext cx="5819499" cy="4562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806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eft Pictur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4824380" cy="1278854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1267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42467" y="1942765"/>
            <a:ext cx="4824380" cy="425132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/>
          </p:nvPr>
        </p:nvSpPr>
        <p:spPr>
          <a:xfrm>
            <a:off x="6529888" y="352838"/>
            <a:ext cx="4819646" cy="58412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89366" y="1898617"/>
            <a:ext cx="4938650" cy="51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1132092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eft Picture_Content Righ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6091267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42467" y="1942765"/>
            <a:ext cx="4824380" cy="425132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4824380" cy="1278854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/>
          </p:nvPr>
        </p:nvSpPr>
        <p:spPr>
          <a:xfrm>
            <a:off x="6529888" y="352838"/>
            <a:ext cx="4819646" cy="5841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80454" y="6357902"/>
            <a:ext cx="10680186" cy="365125"/>
            <a:chOff x="750094" y="7008409"/>
            <a:chExt cx="11773236" cy="402483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7522" y="7053616"/>
              <a:ext cx="1105808" cy="31792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12498384" y="7008409"/>
              <a:ext cx="0" cy="4024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 userDrawn="1"/>
          </p:nvSpPr>
          <p:spPr>
            <a:xfrm>
              <a:off x="750094" y="7094234"/>
              <a:ext cx="2009775" cy="24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6">
                  <a:solidFill>
                    <a:schemeClr val="bg1"/>
                  </a:solidFill>
                </a:rPr>
                <a:t>©2020 </a:t>
              </a:r>
              <a:r>
                <a:rPr lang="en-US" sz="816" err="1">
                  <a:solidFill>
                    <a:schemeClr val="bg1"/>
                  </a:solidFill>
                </a:rPr>
                <a:t>Mimecast</a:t>
              </a:r>
              <a:r>
                <a:rPr lang="en-US" sz="816">
                  <a:solidFill>
                    <a:schemeClr val="bg1"/>
                  </a:solidFill>
                </a:rPr>
                <a:t>. All Rights Reserved.</a:t>
              </a:r>
            </a:p>
          </p:txBody>
        </p:sp>
      </p:grpSp>
      <p:sp>
        <p:nvSpPr>
          <p:cNvPr id="16" name="Shape 29"/>
          <p:cNvSpPr/>
          <p:nvPr userDrawn="1"/>
        </p:nvSpPr>
        <p:spPr>
          <a:xfrm>
            <a:off x="11428636" y="6424127"/>
            <a:ext cx="449537" cy="23265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84" tIns="46084" rIns="46084" bIns="46084">
            <a:spAutoFit/>
          </a:bodyPr>
          <a:lstStyle/>
          <a:p>
            <a:pPr>
              <a:spcBef>
                <a:spcPts val="4082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￼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89366" y="1898617"/>
            <a:ext cx="4938650" cy="51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2041649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226" y="352838"/>
            <a:ext cx="4909692" cy="1278854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/>
          </p:nvPr>
        </p:nvSpPr>
        <p:spPr>
          <a:xfrm>
            <a:off x="6525227" y="1942765"/>
            <a:ext cx="4819646" cy="42513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1267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42467" y="352838"/>
            <a:ext cx="4824380" cy="584125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80598" y="301489"/>
            <a:ext cx="4938650" cy="51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179580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19896" y="5835493"/>
            <a:ext cx="2452812" cy="455088"/>
          </a:xfrm>
          <a:prstGeom prst="rect">
            <a:avLst/>
          </a:prstGeom>
        </p:spPr>
        <p:txBody>
          <a:bodyPr/>
          <a:lstStyle>
            <a:lvl1pPr marL="0" marR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1633" b="0" i="0" kern="1200" spc="0" baseline="0" dirty="0" smtClean="0">
                <a:solidFill>
                  <a:schemeClr val="bg1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96043" y="2910546"/>
            <a:ext cx="7786704" cy="2511782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marR="0" indent="0" algn="l" defTabSz="727368" rtl="0" eaLnBrk="1" fontAlgn="auto" latinLnBrk="0" hangingPunct="1">
              <a:lnSpc>
                <a:spcPts val="6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7258" b="0" i="0" kern="1200" spc="0" baseline="0" dirty="0">
                <a:solidFill>
                  <a:schemeClr val="accent3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Corporate</a:t>
            </a:r>
          </a:p>
          <a:p>
            <a:pPr lvl="0"/>
            <a:r>
              <a:rPr lang="en-US"/>
              <a:t>Presentation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9E22EE-8C11-3A4F-A9F2-27B7EED2E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721" y="1525700"/>
            <a:ext cx="2462976" cy="4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23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3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226" y="352838"/>
            <a:ext cx="4909692" cy="1278854"/>
          </a:xfrm>
        </p:spPr>
        <p:txBody>
          <a:bodyPr lIns="0" tIns="0" rIns="0" bIns="0">
            <a:norm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4355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/>
          </p:nvPr>
        </p:nvSpPr>
        <p:spPr>
          <a:xfrm>
            <a:off x="6525227" y="1942765"/>
            <a:ext cx="4819646" cy="42513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1267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680454" y="6357902"/>
            <a:ext cx="10680186" cy="365125"/>
            <a:chOff x="750094" y="7008409"/>
            <a:chExt cx="11773236" cy="402483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7522" y="7053616"/>
              <a:ext cx="1105808" cy="31792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12498384" y="7008409"/>
              <a:ext cx="0" cy="4024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 userDrawn="1"/>
          </p:nvSpPr>
          <p:spPr>
            <a:xfrm>
              <a:off x="750094" y="7094234"/>
              <a:ext cx="2009775" cy="24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6">
                  <a:solidFill>
                    <a:schemeClr val="bg1"/>
                  </a:solidFill>
                </a:rPr>
                <a:t>©2020 </a:t>
              </a:r>
              <a:r>
                <a:rPr lang="en-US" sz="816" err="1">
                  <a:solidFill>
                    <a:schemeClr val="bg1"/>
                  </a:solidFill>
                </a:rPr>
                <a:t>Mimecast</a:t>
              </a:r>
              <a:r>
                <a:rPr lang="en-US" sz="816">
                  <a:solidFill>
                    <a:schemeClr val="bg1"/>
                  </a:solidFill>
                </a:rPr>
                <a:t>. All Rights Reserved.</a:t>
              </a:r>
            </a:p>
          </p:txBody>
        </p:sp>
      </p:grpSp>
      <p:sp>
        <p:nvSpPr>
          <p:cNvPr id="16" name="Shape 29"/>
          <p:cNvSpPr/>
          <p:nvPr userDrawn="1"/>
        </p:nvSpPr>
        <p:spPr>
          <a:xfrm>
            <a:off x="11428636" y="6424127"/>
            <a:ext cx="449537" cy="23265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84" tIns="46084" rIns="46084" bIns="46084">
            <a:spAutoFit/>
          </a:bodyPr>
          <a:lstStyle/>
          <a:p>
            <a:pPr>
              <a:spcBef>
                <a:spcPts val="4082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￼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42467" y="352838"/>
            <a:ext cx="4824380" cy="58412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80598" y="301489"/>
            <a:ext cx="4938650" cy="51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1576410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_Left Picture+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842467" y="352838"/>
            <a:ext cx="4824380" cy="58412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1267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438178" y="2184710"/>
            <a:ext cx="4911357" cy="1728181"/>
          </a:xfrm>
          <a:prstGeom prst="rect">
            <a:avLst/>
          </a:prstGeom>
        </p:spPr>
        <p:txBody>
          <a:bodyPr anchor="ctr"/>
          <a:lstStyle>
            <a:lvl1pPr algn="ctr">
              <a:defRPr sz="2903" b="0" baseline="0">
                <a:solidFill>
                  <a:srgbClr val="EE2F41"/>
                </a:solidFill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80598" y="301489"/>
            <a:ext cx="4938650" cy="51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527857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_Left Picture+Big 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6091267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432042" y="2184710"/>
            <a:ext cx="4917493" cy="1728181"/>
          </a:xfrm>
          <a:prstGeom prst="rect">
            <a:avLst/>
          </a:prstGeom>
        </p:spPr>
        <p:txBody>
          <a:bodyPr anchor="ctr"/>
          <a:lstStyle>
            <a:lvl1pPr algn="ctr">
              <a:defRPr sz="2903" b="0" baseline="0">
                <a:solidFill>
                  <a:srgbClr val="77BF43"/>
                </a:solidFill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0454" y="6357902"/>
            <a:ext cx="10680186" cy="365125"/>
            <a:chOff x="750094" y="7008409"/>
            <a:chExt cx="11773236" cy="40248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7522" y="7053616"/>
              <a:ext cx="1105808" cy="31792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 userDrawn="1"/>
          </p:nvCxnSpPr>
          <p:spPr>
            <a:xfrm>
              <a:off x="12498384" y="7008409"/>
              <a:ext cx="0" cy="4024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 userDrawn="1"/>
          </p:nvSpPr>
          <p:spPr>
            <a:xfrm>
              <a:off x="750094" y="7094234"/>
              <a:ext cx="2009775" cy="24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6">
                  <a:solidFill>
                    <a:schemeClr val="bg1"/>
                  </a:solidFill>
                </a:rPr>
                <a:t>©2020 </a:t>
              </a:r>
              <a:r>
                <a:rPr lang="en-US" sz="816" err="1">
                  <a:solidFill>
                    <a:schemeClr val="bg1"/>
                  </a:solidFill>
                </a:rPr>
                <a:t>Mimecast</a:t>
              </a:r>
              <a:r>
                <a:rPr lang="en-US" sz="816">
                  <a:solidFill>
                    <a:schemeClr val="bg1"/>
                  </a:solidFill>
                </a:rPr>
                <a:t>. All Rights Reserved.</a:t>
              </a:r>
            </a:p>
          </p:txBody>
        </p:sp>
      </p:grpSp>
      <p:sp>
        <p:nvSpPr>
          <p:cNvPr id="15" name="Shape 29"/>
          <p:cNvSpPr/>
          <p:nvPr userDrawn="1"/>
        </p:nvSpPr>
        <p:spPr>
          <a:xfrm>
            <a:off x="11428636" y="6424127"/>
            <a:ext cx="449537" cy="23265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84" tIns="46084" rIns="46084" bIns="46084">
            <a:spAutoFit/>
          </a:bodyPr>
          <a:lstStyle/>
          <a:p>
            <a:pPr>
              <a:spcBef>
                <a:spcPts val="4082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￼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842467" y="352838"/>
            <a:ext cx="4824380" cy="58412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780598" y="301489"/>
            <a:ext cx="4938650" cy="51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3982354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_Right Picture+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515074" y="352838"/>
            <a:ext cx="4848423" cy="58412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1267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42467" y="2184710"/>
            <a:ext cx="4911357" cy="1728181"/>
          </a:xfrm>
          <a:prstGeom prst="rect">
            <a:avLst/>
          </a:prstGeom>
        </p:spPr>
        <p:txBody>
          <a:bodyPr anchor="ctr"/>
          <a:lstStyle>
            <a:lvl1pPr algn="ctr">
              <a:defRPr sz="2903" b="0" baseline="0">
                <a:solidFill>
                  <a:srgbClr val="EE2F41"/>
                </a:solidFill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468019" y="301489"/>
            <a:ext cx="4938650" cy="51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1204221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_Right Picture+Big 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499289" y="352838"/>
            <a:ext cx="4869991" cy="5841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1267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42467" y="2184710"/>
            <a:ext cx="4917493" cy="1728181"/>
          </a:xfrm>
          <a:prstGeom prst="rect">
            <a:avLst/>
          </a:prstGeom>
        </p:spPr>
        <p:txBody>
          <a:bodyPr anchor="ctr"/>
          <a:lstStyle>
            <a:lvl1pPr algn="ctr">
              <a:defRPr sz="2903" b="0" baseline="0">
                <a:solidFill>
                  <a:srgbClr val="77BF43"/>
                </a:solidFill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0454" y="6357902"/>
            <a:ext cx="10680186" cy="365125"/>
            <a:chOff x="750094" y="7008409"/>
            <a:chExt cx="11773236" cy="40248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7522" y="7053616"/>
              <a:ext cx="1105808" cy="31792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 userDrawn="1"/>
          </p:nvCxnSpPr>
          <p:spPr>
            <a:xfrm>
              <a:off x="12498384" y="7008409"/>
              <a:ext cx="0" cy="4024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 userDrawn="1"/>
          </p:nvSpPr>
          <p:spPr>
            <a:xfrm>
              <a:off x="750094" y="7094234"/>
              <a:ext cx="2009775" cy="24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6">
                  <a:solidFill>
                    <a:schemeClr val="bg1"/>
                  </a:solidFill>
                </a:rPr>
                <a:t>©2020 </a:t>
              </a:r>
              <a:r>
                <a:rPr lang="en-US" sz="816" err="1">
                  <a:solidFill>
                    <a:schemeClr val="bg1"/>
                  </a:solidFill>
                </a:rPr>
                <a:t>Mimecast</a:t>
              </a:r>
              <a:r>
                <a:rPr lang="en-US" sz="816">
                  <a:solidFill>
                    <a:schemeClr val="bg1"/>
                  </a:solidFill>
                </a:rPr>
                <a:t>. All Rights Reserved.</a:t>
              </a:r>
            </a:p>
          </p:txBody>
        </p:sp>
      </p:grpSp>
      <p:sp>
        <p:nvSpPr>
          <p:cNvPr id="15" name="Shape 29"/>
          <p:cNvSpPr/>
          <p:nvPr userDrawn="1"/>
        </p:nvSpPr>
        <p:spPr>
          <a:xfrm>
            <a:off x="11428636" y="6424127"/>
            <a:ext cx="449537" cy="23265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84" tIns="46084" rIns="46084" bIns="46084">
            <a:spAutoFit/>
          </a:bodyPr>
          <a:lstStyle/>
          <a:p>
            <a:pPr>
              <a:spcBef>
                <a:spcPts val="4082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￼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468019" y="301489"/>
            <a:ext cx="4938650" cy="51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2642358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&amp; Chart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4490433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4836409" y="352839"/>
            <a:ext cx="6513125" cy="5841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14" baseline="0">
                <a:solidFill>
                  <a:schemeClr val="tx2"/>
                </a:solidFill>
              </a:defRPr>
            </a:lvl1pPr>
            <a:lvl2pPr marL="622158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452">
                <a:solidFill>
                  <a:schemeClr val="tx2"/>
                </a:solidFill>
              </a:defRPr>
            </a:lvl2pPr>
            <a:lvl3pPr marL="1036930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2"/>
                </a:solidFill>
              </a:defRPr>
            </a:lvl3pPr>
            <a:lvl4pPr marL="1451701" indent="-207386"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2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Graph/Table/Chart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3306724" cy="1278854"/>
          </a:xfrm>
        </p:spPr>
        <p:txBody>
          <a:bodyPr lIns="0" tIns="0" rIns="0" bIns="0">
            <a:no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3629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942765"/>
            <a:ext cx="330470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tx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544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&amp; Chart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490433" y="352838"/>
            <a:ext cx="4734" cy="5841253"/>
          </a:xfrm>
          <a:prstGeom prst="line">
            <a:avLst/>
          </a:prstGeom>
          <a:ln w="19050">
            <a:solidFill>
              <a:srgbClr val="77B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4836409" y="352839"/>
            <a:ext cx="6513125" cy="5841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14" baseline="0">
                <a:solidFill>
                  <a:schemeClr val="bg1"/>
                </a:solidFill>
              </a:defRPr>
            </a:lvl1pPr>
            <a:lvl2pPr marL="622158" indent="-207386">
              <a:buClr>
                <a:schemeClr val="accent2"/>
              </a:buClr>
              <a:buFont typeface="Wingdings" panose="05000000000000000000" pitchFamily="2" charset="2"/>
              <a:buChar char="§"/>
              <a:defRPr sz="1452">
                <a:solidFill>
                  <a:schemeClr val="tx2"/>
                </a:solidFill>
              </a:defRPr>
            </a:lvl2pPr>
            <a:lvl3pPr marL="1036930" indent="-207386">
              <a:buClr>
                <a:srgbClr val="EE2F41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2"/>
                </a:solidFill>
              </a:defRPr>
            </a:lvl3pPr>
            <a:lvl4pPr marL="1451701" indent="-207386"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270">
                <a:solidFill>
                  <a:schemeClr val="tx2"/>
                </a:solidFill>
              </a:defRPr>
            </a:lvl4pPr>
            <a:lvl5pPr marL="1659087" indent="0">
              <a:buNone/>
              <a:defRPr sz="127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Graph/Table/Chart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72ACF8-24BE-4A4F-9914-65BA2285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67" y="352838"/>
            <a:ext cx="3306724" cy="1278854"/>
          </a:xfrm>
        </p:spPr>
        <p:txBody>
          <a:bodyPr lIns="0" tIns="0" rIns="0" bIns="0">
            <a:no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lang="en-US" sz="3629" b="0" i="0" kern="12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87277EE-214C-43A5-82F9-7604FDF22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395" y="1942765"/>
            <a:ext cx="3304706" cy="407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sz="2540" b="0" i="0" kern="1200" spc="0" baseline="0" dirty="0">
                <a:solidFill>
                  <a:schemeClr val="bg1"/>
                </a:solidFill>
                <a:latin typeface="+mj-lt"/>
                <a:ea typeface="Segoe UI" charset="0"/>
                <a:cs typeface="Segoe UI" charset="0"/>
              </a:defRPr>
            </a:lvl1pPr>
            <a:lvl2pPr>
              <a:defRPr sz="2359"/>
            </a:lvl2pPr>
            <a:lvl3pPr>
              <a:defRPr sz="2359"/>
            </a:lvl3pPr>
            <a:lvl4pPr>
              <a:defRPr sz="2359"/>
            </a:lvl4pPr>
            <a:lvl5pPr>
              <a:defRPr sz="2359"/>
            </a:lvl5pPr>
          </a:lstStyle>
          <a:p>
            <a:pPr marL="0" marR="0" lvl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147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A89080-619A-CB46-AE94-30C5A45F2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68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42467" y="3152492"/>
            <a:ext cx="10507066" cy="14315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727368" rtl="0" eaLnBrk="1" fontAlgn="auto" latinLnBrk="0" hangingPunct="1">
              <a:lnSpc>
                <a:spcPts val="499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5443" b="0" i="0" kern="1200" spc="0" baseline="0" dirty="0">
                <a:solidFill>
                  <a:srgbClr val="EE2F41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60609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42467" y="3152492"/>
            <a:ext cx="10507066" cy="14315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727368" rtl="0" eaLnBrk="1" fontAlgn="auto" latinLnBrk="0" hangingPunct="1">
              <a:lnSpc>
                <a:spcPts val="499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5443" b="0" i="0" kern="1200" spc="0" baseline="0" dirty="0">
                <a:solidFill>
                  <a:srgbClr val="77BF43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26838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_Sub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498" y="6398913"/>
            <a:ext cx="1003143" cy="288411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010" y="6357903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29"/>
          <p:cNvSpPr/>
          <p:nvPr userDrawn="1"/>
        </p:nvSpPr>
        <p:spPr>
          <a:xfrm>
            <a:off x="11428636" y="6424127"/>
            <a:ext cx="449537" cy="23265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83" tIns="46083" rIns="46083" bIns="46083">
            <a:spAutoFit/>
          </a:bodyPr>
          <a:lstStyle/>
          <a:p>
            <a:pPr>
              <a:spcBef>
                <a:spcPts val="4082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907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￼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80454" y="6435760"/>
            <a:ext cx="1823184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>
                <a:solidFill>
                  <a:schemeClr val="bg1"/>
                </a:solidFill>
              </a:rPr>
              <a:t>©2020 </a:t>
            </a:r>
            <a:r>
              <a:rPr lang="en-US" sz="816" err="1">
                <a:solidFill>
                  <a:schemeClr val="bg1"/>
                </a:solidFill>
              </a:rPr>
              <a:t>Mimecast</a:t>
            </a:r>
            <a:r>
              <a:rPr lang="en-US" sz="816">
                <a:solidFill>
                  <a:schemeClr val="bg1"/>
                </a:solidFill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2884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263E41-EFC7-C048-B96F-067AA342CD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680" cy="6858000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96043" y="4051507"/>
            <a:ext cx="9953491" cy="1530881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marR="0" indent="0" algn="l" defTabSz="727368" rtl="0" eaLnBrk="1" fontAlgn="auto" latinLnBrk="0" hangingPunct="1">
              <a:lnSpc>
                <a:spcPts val="499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7258" b="0" i="0" kern="1200" spc="0" baseline="0" dirty="0">
                <a:solidFill>
                  <a:srgbClr val="201F60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E22EE-8C11-3A4F-A9F2-27B7EED2E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721" y="1009547"/>
            <a:ext cx="2462976" cy="417064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19896" y="5835493"/>
            <a:ext cx="2452812" cy="455088"/>
          </a:xfrm>
          <a:prstGeom prst="rect">
            <a:avLst/>
          </a:prstGeom>
        </p:spPr>
        <p:txBody>
          <a:bodyPr/>
          <a:lstStyle>
            <a:lvl1pPr marL="0" marR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1633" b="0" i="0" kern="1200" spc="0" baseline="0" dirty="0" smtClean="0">
                <a:solidFill>
                  <a:srgbClr val="201F60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89905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97376-A460-498C-835E-8A7729AD1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D42D-4E1F-4BF8-81B1-180DFDABB5A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75A91-E8CA-4FE9-9719-5D67D32B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3F1F2-DD8C-4C72-A7FC-41FDFA6E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F791-B260-41BB-95C3-FC75A15EB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8895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865" y="1386673"/>
            <a:ext cx="10679155" cy="4297922"/>
          </a:xfrm>
          <a:prstGeom prst="rect">
            <a:avLst/>
          </a:prstGeom>
        </p:spPr>
        <p:txBody>
          <a:bodyPr/>
          <a:lstStyle>
            <a:lvl1pPr>
              <a:defRPr sz="3200" spc="0">
                <a:latin typeface="+mn-lt"/>
              </a:defRPr>
            </a:lvl1pPr>
            <a:lvl2pPr>
              <a:defRPr sz="2800" b="0" i="0">
                <a:latin typeface="+mn-lt"/>
                <a:cs typeface="Calibri" panose="020F0502020204030204" pitchFamily="34" charset="0"/>
              </a:defRPr>
            </a:lvl2pPr>
            <a:lvl3pPr>
              <a:defRPr sz="2400">
                <a:latin typeface="+mn-lt"/>
              </a:defRPr>
            </a:lvl3pPr>
            <a:lvl4pPr>
              <a:defRPr sz="2000" b="0" i="1">
                <a:latin typeface="+mn-lt"/>
                <a:cs typeface="Calibri Light" panose="020F0302020204030204" pitchFamily="34" charset="0"/>
              </a:defRPr>
            </a:lvl4pPr>
            <a:lvl5pPr>
              <a:defRPr sz="1800" b="0" i="0">
                <a:latin typeface="+mn-lt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D301AA-DE8D-5047-8824-85452B95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65" y="484390"/>
            <a:ext cx="10518339" cy="741843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2124693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B440-B824-411A-9240-8C13418F1BC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A467-D873-4301-B2CD-CBFDB4856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057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11491128" y="6423596"/>
            <a:ext cx="1" cy="262297"/>
          </a:xfrm>
          <a:prstGeom prst="line">
            <a:avLst/>
          </a:prstGeom>
          <a:noFill/>
          <a:ln w="3175" cap="flat">
            <a:solidFill>
              <a:srgbClr val="E1E3E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8590639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B440-B824-411A-9240-8C13418F1BC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A467-D873-4301-B2CD-CBFDB4856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2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E22EE-8C11-3A4F-A9F2-27B7EED2E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721" y="1009547"/>
            <a:ext cx="2462976" cy="417064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19896" y="5835493"/>
            <a:ext cx="2452812" cy="455088"/>
          </a:xfrm>
          <a:prstGeom prst="rect">
            <a:avLst/>
          </a:prstGeom>
        </p:spPr>
        <p:txBody>
          <a:bodyPr/>
          <a:lstStyle>
            <a:lvl1pPr marL="0" marR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1633" b="0" i="0" kern="1200" spc="0" baseline="0" dirty="0" smtClean="0">
                <a:solidFill>
                  <a:schemeClr val="bg1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396043" y="4051507"/>
            <a:ext cx="9953491" cy="1530881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marR="0" indent="0" algn="l" defTabSz="727368" rtl="0" eaLnBrk="1" fontAlgn="auto" latinLnBrk="0" hangingPunct="1">
              <a:lnSpc>
                <a:spcPts val="499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7258" b="0" i="0" kern="1200" spc="0" baseline="0" dirty="0">
                <a:solidFill>
                  <a:schemeClr val="bg1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993698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3">
          <p15:clr>
            <a:srgbClr val="FBAE40"/>
          </p15:clr>
        </p15:guide>
        <p15:guide id="2" pos="433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E22EE-8C11-3A4F-A9F2-27B7EED2E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721" y="1009547"/>
            <a:ext cx="2462976" cy="417064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19896" y="5835493"/>
            <a:ext cx="2452812" cy="455088"/>
          </a:xfrm>
          <a:prstGeom prst="rect">
            <a:avLst/>
          </a:prstGeom>
        </p:spPr>
        <p:txBody>
          <a:bodyPr/>
          <a:lstStyle>
            <a:lvl1pPr marL="0" marR="0" indent="0" algn="l" defTabSz="727368" rtl="0" eaLnBrk="1" fontAlgn="auto" latinLnBrk="0" hangingPunct="1">
              <a:lnSpc>
                <a:spcPct val="9500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1633" b="0" i="0" kern="1200" spc="0" baseline="0" dirty="0" smtClean="0">
                <a:solidFill>
                  <a:schemeClr val="bg1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396043" y="4051507"/>
            <a:ext cx="9953491" cy="1530881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marR="0" indent="0" algn="l" defTabSz="727368" rtl="0" eaLnBrk="1" fontAlgn="auto" latinLnBrk="0" hangingPunct="1">
              <a:lnSpc>
                <a:spcPts val="4990"/>
              </a:lnSpc>
              <a:spcBef>
                <a:spcPts val="1089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7258" b="0" i="0" kern="1200" spc="0" baseline="0" dirty="0">
                <a:solidFill>
                  <a:schemeClr val="bg1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54191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3">
          <p15:clr>
            <a:srgbClr val="FBAE40"/>
          </p15:clr>
        </p15:guide>
        <p15:guide id="2" pos="43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Background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E22EE-8C11-3A4F-A9F2-27B7EED2E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721" y="352837"/>
            <a:ext cx="1390287" cy="23542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396043" y="2910547"/>
            <a:ext cx="3666505" cy="2610919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marR="0" indent="0" algn="l" defTabSz="727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7258" b="0" i="0" kern="1200" spc="0" baseline="0" dirty="0">
                <a:solidFill>
                  <a:schemeClr val="tx1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510185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+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829544" rtl="0" eaLnBrk="1" fontAlgn="auto" latinLnBrk="0" hangingPunct="1">
              <a:lnSpc>
                <a:spcPct val="100000"/>
              </a:lnSpc>
              <a:spcBef>
                <a:spcPts val="9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Background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E22EE-8C11-3A4F-A9F2-27B7EED2E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721" y="352837"/>
            <a:ext cx="1390287" cy="23542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396043" y="2910547"/>
            <a:ext cx="3666505" cy="2610919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marR="0" indent="0" algn="l" defTabSz="727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None/>
              <a:tabLst/>
              <a:defRPr lang="en-US" sz="7258" b="0" i="0" kern="1200" spc="0" baseline="0" dirty="0">
                <a:solidFill>
                  <a:schemeClr val="bg1"/>
                </a:solidFill>
                <a:latin typeface="+mn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220134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467" y="365799"/>
            <a:ext cx="10511387" cy="64374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909" y="6396258"/>
            <a:ext cx="1003143" cy="288411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010" y="6357902"/>
            <a:ext cx="0" cy="365125"/>
          </a:xfrm>
          <a:prstGeom prst="line">
            <a:avLst/>
          </a:prstGeom>
          <a:ln w="12700">
            <a:solidFill>
              <a:srgbClr val="2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29"/>
          <p:cNvSpPr/>
          <p:nvPr userDrawn="1"/>
        </p:nvSpPr>
        <p:spPr>
          <a:xfrm>
            <a:off x="11428636" y="6424127"/>
            <a:ext cx="449537" cy="23265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84" tIns="46084" rIns="46084" bIns="46084">
            <a:spAutoFit/>
          </a:bodyPr>
          <a:lstStyle/>
          <a:p>
            <a:pPr>
              <a:spcBef>
                <a:spcPts val="4082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907" b="0" i="0">
                <a:solidFill>
                  <a:srgbClr val="232930"/>
                </a:solidFill>
                <a:latin typeface="Calibri" charset="0"/>
                <a:ea typeface="Calibri" charset="0"/>
                <a:cs typeface="Calibri" charset="0"/>
              </a:rPr>
              <a:pPr>
                <a:spcBef>
                  <a:spcPts val="4082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907" b="0" i="0">
                <a:solidFill>
                  <a:srgbClr val="232930"/>
                </a:solidFill>
                <a:latin typeface="Calibri" charset="0"/>
                <a:ea typeface="Calibri" charset="0"/>
                <a:cs typeface="Calibri" charset="0"/>
              </a:rPr>
              <a:t>￼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80454" y="6435760"/>
            <a:ext cx="1823184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/>
              <a:t>©2020 </a:t>
            </a:r>
            <a:r>
              <a:rPr lang="en-US" sz="816" err="1"/>
              <a:t>Mimecast</a:t>
            </a:r>
            <a:r>
              <a:rPr lang="en-US" sz="816"/>
              <a:t>. All Rights Reserved.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2467" y="1631692"/>
            <a:ext cx="10511387" cy="45451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02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733" r:id="rId38"/>
    <p:sldLayoutId id="2147483734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1" r:id="rId46"/>
    <p:sldLayoutId id="2147483742" r:id="rId47"/>
    <p:sldLayoutId id="2147483743" r:id="rId48"/>
    <p:sldLayoutId id="2147483744" r:id="rId49"/>
    <p:sldLayoutId id="2147483745" r:id="rId50"/>
    <p:sldLayoutId id="2147483746" r:id="rId51"/>
    <p:sldLayoutId id="2147483851" r:id="rId52"/>
    <p:sldLayoutId id="2147483852" r:id="rId53"/>
    <p:sldLayoutId id="2147483853" r:id="rId54"/>
  </p:sldLayoutIdLst>
  <p:hf hdr="0" ftr="0" dt="0"/>
  <p:txStyles>
    <p:titleStyle>
      <a:lvl1pPr marL="0" algn="l" defTabSz="914354" rtl="0" eaLnBrk="1" latinLnBrk="0" hangingPunct="1">
        <a:lnSpc>
          <a:spcPct val="100000"/>
        </a:lnSpc>
        <a:spcBef>
          <a:spcPct val="0"/>
        </a:spcBef>
        <a:buNone/>
        <a:defRPr lang="en-US" sz="4355" b="0" i="0" kern="1200" dirty="0">
          <a:solidFill>
            <a:schemeClr val="tx1"/>
          </a:solidFill>
          <a:latin typeface="+mn-lt"/>
          <a:ea typeface="Segoe UI Black" panose="020B0A02040204020203" pitchFamily="34" charset="0"/>
          <a:cs typeface="Calibri" panose="020F0502020204030204" pitchFamily="34" charset="0"/>
        </a:defRPr>
      </a:lvl1pPr>
    </p:titleStyle>
    <p:bodyStyle>
      <a:lvl1pPr marL="0" indent="0" algn="l" defTabSz="829544" rtl="0" eaLnBrk="1" latinLnBrk="0" hangingPunct="1">
        <a:lnSpc>
          <a:spcPct val="100000"/>
        </a:lnSpc>
        <a:spcBef>
          <a:spcPts val="907"/>
        </a:spcBef>
        <a:buFont typeface="Arial" panose="020B0604020202020204" pitchFamily="34" charset="0"/>
        <a:buNone/>
        <a:defRPr lang="en-US" sz="1814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0" indent="207386" algn="l" defTabSz="829544" rtl="0" eaLnBrk="1" latinLnBrk="0" hangingPunct="1">
        <a:lnSpc>
          <a:spcPct val="100000"/>
        </a:lnSpc>
        <a:spcBef>
          <a:spcPts val="454"/>
        </a:spcBef>
        <a:buClr>
          <a:srgbClr val="77BF43"/>
        </a:buClr>
        <a:buSzPct val="80000"/>
        <a:buFont typeface="Wingdings" panose="05000000000000000000" pitchFamily="2" charset="2"/>
        <a:buChar char="§"/>
        <a:defRPr lang="en-US" sz="1814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19093" indent="-213147" algn="l" defTabSz="829544" rtl="0" eaLnBrk="1" latinLnBrk="0" hangingPunct="1">
        <a:lnSpc>
          <a:spcPct val="100000"/>
        </a:lnSpc>
        <a:spcBef>
          <a:spcPts val="454"/>
        </a:spcBef>
        <a:buClr>
          <a:schemeClr val="accent3"/>
        </a:buClr>
        <a:buFont typeface="Wingdings" panose="05000000000000000000" pitchFamily="2" charset="2"/>
        <a:buChar char="§"/>
        <a:defRPr lang="en-US" sz="1452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23598" indent="-204506" algn="l" defTabSz="829544" rtl="0" eaLnBrk="1" latinLnBrk="0" hangingPunct="1">
        <a:lnSpc>
          <a:spcPct val="100000"/>
        </a:lnSpc>
        <a:spcBef>
          <a:spcPts val="454"/>
        </a:spcBef>
        <a:buClr>
          <a:srgbClr val="FFC000"/>
        </a:buClr>
        <a:buFont typeface="Wingdings" panose="05000000000000000000" pitchFamily="2" charset="2"/>
        <a:buChar char="§"/>
        <a:defRPr lang="en-US" sz="127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29544" indent="-205946" algn="l" defTabSz="829544" rtl="0" eaLnBrk="1" latinLnBrk="0" hangingPunct="1">
        <a:lnSpc>
          <a:spcPct val="100000"/>
        </a:lnSpc>
        <a:spcBef>
          <a:spcPts val="454"/>
        </a:spcBef>
        <a:buFont typeface="Wingdings" panose="05000000000000000000" pitchFamily="2" charset="2"/>
        <a:buChar char="§"/>
        <a:defRPr lang="en-US" sz="127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3">
          <p15:clr>
            <a:srgbClr val="F26B43"/>
          </p15:clr>
        </p15:guide>
        <p15:guide id="2" pos="4233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245">
          <p15:clr>
            <a:srgbClr val="F26B43"/>
          </p15:clr>
        </p15:guide>
        <p15:guide id="5" orient="horz" pos="4301">
          <p15:clr>
            <a:srgbClr val="F26B43"/>
          </p15:clr>
        </p15:guide>
        <p15:guide id="6" orient="horz" pos="4493">
          <p15:clr>
            <a:srgbClr val="F26B43"/>
          </p15:clr>
        </p15:guide>
        <p15:guide id="7" orient="horz" pos="4593">
          <p15:clr>
            <a:srgbClr val="F26B43"/>
          </p15:clr>
        </p15:guide>
        <p15:guide id="8" pos="585">
          <p15:clr>
            <a:srgbClr val="F26B43"/>
          </p15:clr>
        </p15:guide>
        <p15:guide id="9" pos="7881">
          <p15:clr>
            <a:srgbClr val="F26B43"/>
          </p15:clr>
        </p15:guide>
        <p15:guide id="10" orient="horz" pos="2021">
          <p15:clr>
            <a:srgbClr val="F26B43"/>
          </p15:clr>
        </p15:guide>
        <p15:guide id="11" orient="horz" pos="1349">
          <p15:clr>
            <a:srgbClr val="F26B43"/>
          </p15:clr>
        </p15:guide>
        <p15:guide id="13" pos="1065">
          <p15:clr>
            <a:srgbClr val="F26B43"/>
          </p15:clr>
        </p15:guide>
        <p15:guide id="14" pos="9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exchange/back-up-email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svg"/><Relationship Id="rId11" Type="http://schemas.openxmlformats.org/officeDocument/2006/relationships/image" Target="../media/image61.sv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svg"/><Relationship Id="rId9" Type="http://schemas.openxmlformats.org/officeDocument/2006/relationships/image" Target="../media/image59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AE78-2F81-49D2-94AA-D87FD2DAEE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6668" y="2625401"/>
            <a:ext cx="10348653" cy="2511782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sz="4800" b="1" dirty="0">
                <a:latin typeface="Open Sans"/>
              </a:rPr>
              <a:t>M365: Rhetoric vs. Reality</a:t>
            </a:r>
            <a:br>
              <a:rPr lang="en-US" sz="4000" b="1" dirty="0">
                <a:latin typeface="Open Sans"/>
              </a:rPr>
            </a:br>
            <a:r>
              <a:rPr lang="en-US" sz="3600" b="1" dirty="0">
                <a:solidFill>
                  <a:schemeClr val="bg1"/>
                </a:solidFill>
                <a:latin typeface="Open Sans"/>
              </a:rPr>
              <a:t>with J. Peter Bruzzese</a:t>
            </a:r>
            <a:endParaRPr lang="en-US" sz="4400" b="1" dirty="0">
              <a:solidFill>
                <a:schemeClr val="bg1"/>
              </a:solidFill>
              <a:latin typeface="Open San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49BEA0-F4DB-4BBA-AEF3-568E1B091BBF}"/>
              </a:ext>
            </a:extLst>
          </p:cNvPr>
          <p:cNvGrpSpPr/>
          <p:nvPr/>
        </p:nvGrpSpPr>
        <p:grpSpPr>
          <a:xfrm>
            <a:off x="9014908" y="4130936"/>
            <a:ext cx="2325026" cy="2120430"/>
            <a:chOff x="8523504" y="3150431"/>
            <a:chExt cx="3204736" cy="3176092"/>
          </a:xfrm>
        </p:grpSpPr>
        <p:pic>
          <p:nvPicPr>
            <p:cNvPr id="5" name="Picture 6" descr="Related image">
              <a:extLst>
                <a:ext uri="{FF2B5EF4-FFF2-40B4-BE49-F238E27FC236}">
                  <a16:creationId xmlns:a16="http://schemas.microsoft.com/office/drawing/2014/main" id="{2C706C23-A135-4570-B6ED-8B4560170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3504" y="3150431"/>
              <a:ext cx="2613064" cy="261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C358EDF-9DEC-4665-8619-B433C28A50C6}"/>
                </a:ext>
              </a:extLst>
            </p:cNvPr>
            <p:cNvGrpSpPr/>
            <p:nvPr/>
          </p:nvGrpSpPr>
          <p:grpSpPr>
            <a:xfrm>
              <a:off x="10060593" y="4665112"/>
              <a:ext cx="1667647" cy="1661411"/>
              <a:chOff x="8682730" y="5254126"/>
              <a:chExt cx="1667647" cy="1661411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C33053D1-EDE0-4E1A-A57B-B79F05F28370}"/>
                  </a:ext>
                </a:extLst>
              </p:cNvPr>
              <p:cNvSpPr/>
              <p:nvPr/>
            </p:nvSpPr>
            <p:spPr>
              <a:xfrm rot="16200000">
                <a:off x="9085360" y="5303624"/>
                <a:ext cx="835293" cy="1138622"/>
              </a:xfrm>
              <a:prstGeom prst="homePlate">
                <a:avLst>
                  <a:gd name="adj" fmla="val 3376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49EE20C2-F447-4366-9FE6-117FAD0D35E3}"/>
                  </a:ext>
                </a:extLst>
              </p:cNvPr>
              <p:cNvSpPr/>
              <p:nvPr/>
            </p:nvSpPr>
            <p:spPr>
              <a:xfrm rot="5400000">
                <a:off x="9147446" y="5968708"/>
                <a:ext cx="713985" cy="902644"/>
              </a:xfrm>
              <a:prstGeom prst="homePlate">
                <a:avLst>
                  <a:gd name="adj" fmla="val 545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4">
                <a:extLst>
                  <a:ext uri="{FF2B5EF4-FFF2-40B4-BE49-F238E27FC236}">
                    <a16:creationId xmlns:a16="http://schemas.microsoft.com/office/drawing/2014/main" id="{7EC0DC60-091D-40C7-9D07-C742A0B76D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82730" y="5254126"/>
                <a:ext cx="1667647" cy="1661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78104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BE3A70-6FB8-4D8F-96A0-E0AA6058C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99" y="2277192"/>
            <a:ext cx="8248001" cy="2303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BA0C2F-3EE3-4363-B52C-EA18D9B8A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1656">
            <a:off x="1990841" y="2277193"/>
            <a:ext cx="8210316" cy="2303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ADE51-8F68-46B1-8DCA-C35BB2500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91516">
            <a:off x="1990837" y="2277192"/>
            <a:ext cx="8210317" cy="2303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ACA075-6CFB-4E72-AA2C-85143F8B1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25248">
            <a:off x="2125241" y="2318263"/>
            <a:ext cx="8041399" cy="2262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1F735C-307D-4C31-B82B-1E99A4E913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395"/>
          <a:stretch/>
        </p:blipFill>
        <p:spPr>
          <a:xfrm rot="670398">
            <a:off x="1970307" y="2331450"/>
            <a:ext cx="8267893" cy="2303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A63240-F319-4976-A8F6-31A95C3E43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92"/>
          <a:stretch/>
        </p:blipFill>
        <p:spPr>
          <a:xfrm rot="396325">
            <a:off x="1873137" y="2277192"/>
            <a:ext cx="8462231" cy="2303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71EDC0-2CD1-4F9A-ABF9-FA0E71B95B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0079">
            <a:off x="1808953" y="2379545"/>
            <a:ext cx="8132806" cy="2298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35D5EF-6572-4B03-B4CE-3B0D6475FD0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81"/>
          <a:stretch/>
        </p:blipFill>
        <p:spPr>
          <a:xfrm>
            <a:off x="2227094" y="2306860"/>
            <a:ext cx="8077409" cy="2298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CEC4E2-C015-4DD9-9EDC-78FF44A089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55909">
            <a:off x="2168702" y="2273611"/>
            <a:ext cx="8132806" cy="2298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2EDCC0-9361-4E41-BFE9-F233FD406B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10206">
            <a:off x="1993897" y="2323547"/>
            <a:ext cx="8248001" cy="230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C63E4B-8DF7-4AFC-B0FF-B9CD7B5CE1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31221">
            <a:off x="1984973" y="2309116"/>
            <a:ext cx="8278148" cy="2303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464946-ED2A-4E71-BEF8-3E9091A4CC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795588">
            <a:off x="1923760" y="2255379"/>
            <a:ext cx="8092146" cy="2247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708E55-0D9D-4523-B18F-C3C97DD708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97398">
            <a:off x="2009998" y="2289359"/>
            <a:ext cx="8248001" cy="2305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5F2EFE-79AA-4B91-B70F-81B7CC4ACD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746536">
            <a:off x="2071635" y="2480203"/>
            <a:ext cx="8162277" cy="2319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D77DB8-F7E2-435D-A113-AA561AB023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649221">
            <a:off x="2028287" y="2360498"/>
            <a:ext cx="8210320" cy="2303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1F1576-CA0D-4FC4-8D5E-F3480AE191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38593" y="2269524"/>
            <a:ext cx="8239854" cy="2303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37A7B8-BA1E-4392-A38C-4499EF80D6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51727">
            <a:off x="1993270" y="2356304"/>
            <a:ext cx="8248001" cy="2320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8B80A7-9A74-45A1-B1B9-655154CC360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86403" y="2268498"/>
            <a:ext cx="8248000" cy="235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D78CEE41-2D8B-4B9B-A221-0344CCE4C913}"/>
              </a:ext>
            </a:extLst>
          </p:cNvPr>
          <p:cNvSpPr txBox="1">
            <a:spLocks/>
          </p:cNvSpPr>
          <p:nvPr/>
        </p:nvSpPr>
        <p:spPr>
          <a:xfrm>
            <a:off x="830812" y="280742"/>
            <a:ext cx="10518173" cy="65670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Open Sans" panose="020B0606030504020204"/>
              </a:rPr>
              <a:t>You’ve seen it, we’ve seen it, hackers see it…</a:t>
            </a:r>
          </a:p>
        </p:txBody>
      </p:sp>
    </p:spTree>
    <p:extLst>
      <p:ext uri="{BB962C8B-B14F-4D97-AF65-F5344CB8AC3E}">
        <p14:creationId xmlns:p14="http://schemas.microsoft.com/office/powerpoint/2010/main" val="36620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4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3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1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1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9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19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78CEE41-2D8B-4B9B-A221-0344CCE4C913}"/>
              </a:ext>
            </a:extLst>
          </p:cNvPr>
          <p:cNvSpPr txBox="1">
            <a:spLocks/>
          </p:cNvSpPr>
          <p:nvPr/>
        </p:nvSpPr>
        <p:spPr>
          <a:xfrm>
            <a:off x="830812" y="280742"/>
            <a:ext cx="10518173" cy="6567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Open Sans" panose="020B0606030504020204"/>
              </a:rPr>
              <a:t>Office 365 Efficacy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90CC85-0D79-415E-94D8-898503395E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" b="12613"/>
          <a:stretch/>
        </p:blipFill>
        <p:spPr>
          <a:xfrm>
            <a:off x="1225369" y="1525229"/>
            <a:ext cx="9527865" cy="46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5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78CEE41-2D8B-4B9B-A221-0344CCE4C913}"/>
              </a:ext>
            </a:extLst>
          </p:cNvPr>
          <p:cNvSpPr txBox="1">
            <a:spLocks/>
          </p:cNvSpPr>
          <p:nvPr/>
        </p:nvSpPr>
        <p:spPr>
          <a:xfrm>
            <a:off x="830812" y="280742"/>
            <a:ext cx="10518173" cy="6567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Open Sans" panose="020B0606030504020204"/>
              </a:rPr>
              <a:t>Attachment Protection: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7B9F6-4DEA-4134-8102-8EA9FE28C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634" y="2002735"/>
            <a:ext cx="8628732" cy="39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5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78CEE41-2D8B-4B9B-A221-0344CCE4C913}"/>
              </a:ext>
            </a:extLst>
          </p:cNvPr>
          <p:cNvSpPr txBox="1">
            <a:spLocks/>
          </p:cNvSpPr>
          <p:nvPr/>
        </p:nvSpPr>
        <p:spPr>
          <a:xfrm>
            <a:off x="830812" y="280742"/>
            <a:ext cx="10518173" cy="6567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Open Sans" panose="020B0606030504020204"/>
              </a:rPr>
              <a:t>Layered (Bolt-on) Gateway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6EC31-E809-431E-98D8-AA5BFA0A3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34" b="6821"/>
          <a:stretch/>
        </p:blipFill>
        <p:spPr>
          <a:xfrm>
            <a:off x="2232272" y="1484178"/>
            <a:ext cx="7727455" cy="483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7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91C25F-E3CB-4BDA-98C4-086F4590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Compliance Concerns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98" y="1861619"/>
            <a:ext cx="5441358" cy="40037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59485" y="2445666"/>
            <a:ext cx="4091835" cy="2047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88" dirty="0">
                <a:solidFill>
                  <a:srgbClr val="171717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Point in time restoration of mailbox items is out of scope for the Exchange Online service, though there might be third-party solutions available that provide this functionality. </a:t>
            </a:r>
            <a:endParaRPr lang="en-US" sz="1588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sz="1588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https://docs.microsoft.com/en-us/exchange/back-up-email</a:t>
            </a:r>
            <a:endParaRPr lang="en-US" sz="1588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3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6276" y="1386673"/>
            <a:ext cx="10903754" cy="429792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Compliance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No single pane of glass for hybrid deployment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No interactive read-only solution for end-users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In-place Archive (aka PST repository)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Legal (In-place) Hold lacks flexibility (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ie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. purge through PowerShell)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Solution?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Separate data bank archive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Location? Cloud preferable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Office 365 | Exchange Online Concerns | Archive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934077" y="3966359"/>
            <a:ext cx="5562394" cy="266007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r>
              <a:rPr lang="en-US" sz="2000" dirty="0"/>
              <a:t>"Reference Customers note inconsistencies with the search"  -Gartner</a:t>
            </a:r>
          </a:p>
          <a:p>
            <a:r>
              <a:rPr lang="en-US" sz="2000" dirty="0"/>
              <a:t>"Reference customers report usability and performance concerns when discovery volumes are high and searches are complex." Forrester </a:t>
            </a:r>
          </a:p>
          <a:p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5599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91C25F-E3CB-4BDA-98C4-086F4590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Exchange/Office 365 Archive</a:t>
            </a:r>
          </a:p>
        </p:txBody>
      </p:sp>
      <p:pic>
        <p:nvPicPr>
          <p:cNvPr id="5" name="Picture 2" descr="Recoverable Items folder in Exchange Online | Microsoft 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13" y="1862168"/>
            <a:ext cx="7258774" cy="42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2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91C25F-E3CB-4BDA-98C4-086F4590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Continuity: Shadow IT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54" y="1377872"/>
            <a:ext cx="7430092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0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18" y="214064"/>
            <a:ext cx="11190515" cy="578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3075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91C25F-E3CB-4BDA-98C4-086F4590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Whole/Parts and Pieces</a:t>
            </a:r>
          </a:p>
        </p:txBody>
      </p:sp>
      <p:pic>
        <p:nvPicPr>
          <p:cNvPr id="6" name="Picture 2" descr="Microsoft Office 365 MFA Ou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58" y="1690689"/>
            <a:ext cx="7288084" cy="474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3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F87F6D8-AFA1-4BD7-9091-9F778CE0D1E3}"/>
              </a:ext>
            </a:extLst>
          </p:cNvPr>
          <p:cNvSpPr txBox="1">
            <a:spLocks/>
          </p:cNvSpPr>
          <p:nvPr/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/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355" b="0" i="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J. Peter Bruzzese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68C3D559-92D4-43BB-AEBC-FD3B98AF66F6}"/>
              </a:ext>
            </a:extLst>
          </p:cNvPr>
          <p:cNvSpPr txBox="1">
            <a:spLocks/>
          </p:cNvSpPr>
          <p:nvPr/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829544" rtl="0" eaLnBrk="1" latinLnBrk="0" hangingPunct="1">
              <a:lnSpc>
                <a:spcPct val="100000"/>
              </a:lnSpc>
              <a:spcBef>
                <a:spcPts val="907"/>
              </a:spcBef>
              <a:buFont typeface="Arial" panose="020B0604020202020204" pitchFamily="34" charset="0"/>
              <a:buNone/>
              <a:defRPr lang="en-US" sz="1814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207386" algn="l" defTabSz="829544" rtl="0" eaLnBrk="1" latinLnBrk="0" hangingPunct="1">
              <a:lnSpc>
                <a:spcPct val="100000"/>
              </a:lnSpc>
              <a:spcBef>
                <a:spcPts val="454"/>
              </a:spcBef>
              <a:buClr>
                <a:srgbClr val="77BF43"/>
              </a:buClr>
              <a:buSzPct val="80000"/>
              <a:buFont typeface="Wingdings" panose="05000000000000000000" pitchFamily="2" charset="2"/>
              <a:buChar char="§"/>
              <a:defRPr lang="en-US" sz="1814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9093" indent="-213147" algn="l" defTabSz="829544" rtl="0" eaLnBrk="1" latinLnBrk="0" hangingPunct="1">
              <a:lnSpc>
                <a:spcPct val="100000"/>
              </a:lnSpc>
              <a:spcBef>
                <a:spcPts val="454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lang="en-US" sz="145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3598" indent="-204506" algn="l" defTabSz="829544" rtl="0" eaLnBrk="1" latinLnBrk="0" hangingPunct="1">
              <a:lnSpc>
                <a:spcPct val="100000"/>
              </a:lnSpc>
              <a:spcBef>
                <a:spcPts val="454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lang="en-US" sz="127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9544" indent="-205946" algn="l" defTabSz="829544" rtl="0" eaLnBrk="1" latinLnBrk="0" hangingPunct="1">
              <a:lnSpc>
                <a:spcPct val="100000"/>
              </a:lnSpc>
              <a:spcBef>
                <a:spcPts val="454"/>
              </a:spcBef>
              <a:buFont typeface="Wingdings" panose="05000000000000000000" pitchFamily="2" charset="2"/>
              <a:buChar char="§"/>
              <a:defRPr lang="en-US" sz="127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Co-Founder and Chief Content Officer of ClipTraining.com</a:t>
            </a:r>
          </a:p>
          <a:p>
            <a:endParaRPr lang="en-US" sz="2400" dirty="0"/>
          </a:p>
          <a:p>
            <a:r>
              <a:rPr lang="en-US" sz="2400" dirty="0"/>
              <a:t>8x Awarded Microsoft MVP (Exchange/Office 365) – 2010 to 2019</a:t>
            </a:r>
          </a:p>
          <a:p>
            <a:r>
              <a:rPr lang="en-US" sz="2400" dirty="0"/>
              <a:t>Technical author with dozens of books sold internationally</a:t>
            </a:r>
          </a:p>
          <a:p>
            <a:r>
              <a:rPr lang="en-US" sz="2400" dirty="0"/>
              <a:t>Global technical speaker for </a:t>
            </a:r>
            <a:r>
              <a:rPr lang="en-US" sz="2400" dirty="0" err="1"/>
              <a:t>Techmentor</a:t>
            </a:r>
            <a:r>
              <a:rPr lang="en-US" sz="2400" dirty="0"/>
              <a:t>, Connections, MEC and Microsoft’s Ignite</a:t>
            </a:r>
          </a:p>
          <a:p>
            <a:r>
              <a:rPr lang="en-US" sz="2400" dirty="0"/>
              <a:t>Journalist for MSExchange.org, Redmond Magazine, Petri (and others)</a:t>
            </a:r>
          </a:p>
          <a:p>
            <a:r>
              <a:rPr lang="en-US" sz="2400" dirty="0"/>
              <a:t>Journalist for InfoWorld (Enterprise Windows)</a:t>
            </a:r>
          </a:p>
          <a:p>
            <a:r>
              <a:rPr lang="en-US" sz="2400" dirty="0"/>
              <a:t>Mimecast </a:t>
            </a:r>
            <a:r>
              <a:rPr lang="en-US" sz="2400" dirty="0" err="1"/>
              <a:t>Techvangelist</a:t>
            </a:r>
            <a:endParaRPr lang="en-US" sz="2400" dirty="0"/>
          </a:p>
          <a:p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6088CD-8A45-4638-A898-1522514B8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0"/>
          <a:stretch/>
        </p:blipFill>
        <p:spPr>
          <a:xfrm>
            <a:off x="10154815" y="231660"/>
            <a:ext cx="1652411" cy="1402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2FDEF1-4123-413A-A715-CFD662F59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176" y="2098263"/>
            <a:ext cx="1935050" cy="4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5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Built-in Availability/Resiliency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Native Data Protection 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NO backup/recovery solution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Result: Multiple long-term outages (whole/parts/pieces)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Solutions?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Alternative approaches to provide cyber resilience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People DO keep working (using Shadow IT) so you need to provide a way to avoid that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Office 365 | Exchange Online Concerns | Continuity</a:t>
            </a:r>
          </a:p>
        </p:txBody>
      </p:sp>
    </p:spTree>
    <p:extLst>
      <p:ext uri="{BB962C8B-B14F-4D97-AF65-F5344CB8AC3E}">
        <p14:creationId xmlns:p14="http://schemas.microsoft.com/office/powerpoint/2010/main" val="127365107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7611" y="1547482"/>
            <a:ext cx="2768567" cy="408702"/>
          </a:xfrm>
          <a:prstGeom prst="rect">
            <a:avLst/>
          </a:prstGeom>
          <a:solidFill>
            <a:srgbClr val="BCC4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b="1" dirty="0">
                <a:solidFill>
                  <a:srgbClr val="244268"/>
                </a:solidFill>
                <a:latin typeface="Source Sans Pro" panose="020B0503030403020204" pitchFamily="34" charset="0"/>
              </a:rPr>
              <a:t>Monitor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611" y="1998802"/>
            <a:ext cx="2768567" cy="2787235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870" y="4828653"/>
            <a:ext cx="2760044" cy="1449613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333" dirty="0">
                <a:solidFill>
                  <a:srgbClr val="11193C"/>
                </a:solidFill>
                <a:latin typeface="Source Sans Pro" panose="020B0503030403020204" pitchFamily="34" charset="0"/>
              </a:rPr>
              <a:t>Detect mail flow issues:</a:t>
            </a:r>
          </a:p>
          <a:p>
            <a:pPr marL="228549" indent="-228549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11193C"/>
                </a:solidFill>
                <a:latin typeface="Source Sans Pro" panose="020B0503030403020204" pitchFamily="34" charset="0"/>
              </a:rPr>
              <a:t>On-premises</a:t>
            </a:r>
          </a:p>
          <a:p>
            <a:pPr marL="228549" indent="-228549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11193C"/>
                </a:solidFill>
                <a:latin typeface="Source Sans Pro" panose="020B0503030403020204" pitchFamily="34" charset="0"/>
              </a:rPr>
              <a:t>Cloud</a:t>
            </a:r>
          </a:p>
          <a:p>
            <a:pPr marL="228549" indent="-228549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11193C"/>
                </a:solidFill>
                <a:latin typeface="Source Sans Pro" panose="020B0503030403020204" pitchFamily="34" charset="0"/>
              </a:rPr>
              <a:t>Hybrid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5375" y="1547482"/>
            <a:ext cx="2768567" cy="408702"/>
          </a:xfrm>
          <a:prstGeom prst="rect">
            <a:avLst/>
          </a:prstGeom>
          <a:solidFill>
            <a:srgbClr val="BCC4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b="1" dirty="0">
                <a:solidFill>
                  <a:srgbClr val="244268"/>
                </a:solidFill>
                <a:latin typeface="Source Sans Pro" panose="020B0503030403020204" pitchFamily="34" charset="0"/>
              </a:rPr>
              <a:t>Alert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5375" y="1998802"/>
            <a:ext cx="2768567" cy="2787235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9636" y="4828653"/>
            <a:ext cx="2764305" cy="1449613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333" dirty="0">
                <a:solidFill>
                  <a:srgbClr val="11193C"/>
                </a:solidFill>
                <a:latin typeface="Source Sans Pro" panose="020B0503030403020204" pitchFamily="34" charset="0"/>
              </a:rPr>
              <a:t>Receive alerts:</a:t>
            </a:r>
          </a:p>
          <a:p>
            <a:pPr marL="228549" indent="-228549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11193C"/>
                </a:solidFill>
                <a:latin typeface="Source Sans Pro" panose="020B0503030403020204" pitchFamily="34" charset="0"/>
              </a:rPr>
              <a:t>Delivered via SMS or an alternate email address.</a:t>
            </a:r>
          </a:p>
          <a:p>
            <a:pPr marL="228549" indent="-228549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11193C"/>
                </a:solidFill>
                <a:latin typeface="Source Sans Pro" panose="020B0503030403020204" pitchFamily="34" charset="0"/>
              </a:rPr>
              <a:t>Continuity portal for quickly assessing the situation.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63671" y="1547482"/>
            <a:ext cx="2755526" cy="408702"/>
          </a:xfrm>
          <a:prstGeom prst="rect">
            <a:avLst/>
          </a:prstGeom>
          <a:solidFill>
            <a:srgbClr val="BCC4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b="1" dirty="0">
                <a:solidFill>
                  <a:srgbClr val="244268"/>
                </a:solidFill>
                <a:latin typeface="Source Sans Pro" panose="020B0503030403020204" pitchFamily="34" charset="0"/>
              </a:rPr>
              <a:t>Respond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6788" y="1998802"/>
            <a:ext cx="2772411" cy="2787235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63673" y="4828653"/>
            <a:ext cx="2742486" cy="1449613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333" dirty="0">
                <a:solidFill>
                  <a:srgbClr val="11193C"/>
                </a:solidFill>
                <a:latin typeface="Source Sans Pro" panose="020B0503030403020204" pitchFamily="34" charset="0"/>
              </a:rPr>
              <a:t>Respond:</a:t>
            </a:r>
          </a:p>
          <a:p>
            <a:pPr marL="228549" indent="-228549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11193C"/>
                </a:solidFill>
                <a:latin typeface="Source Sans Pro" panose="020B0503030403020204" pitchFamily="34" charset="0"/>
              </a:rPr>
              <a:t>One click activation.</a:t>
            </a:r>
          </a:p>
          <a:p>
            <a:pPr marL="228549" indent="-228549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11193C"/>
                </a:solidFill>
                <a:latin typeface="Source Sans Pro" panose="020B0503030403020204" pitchFamily="34" charset="0"/>
              </a:rPr>
              <a:t>Employees notified via a Mimecast for Outlook or SMS notification.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98397" y="1547482"/>
            <a:ext cx="2755526" cy="408702"/>
          </a:xfrm>
          <a:prstGeom prst="rect">
            <a:avLst/>
          </a:prstGeom>
          <a:solidFill>
            <a:srgbClr val="BCC4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b="1" dirty="0">
                <a:solidFill>
                  <a:srgbClr val="244268"/>
                </a:solidFill>
                <a:latin typeface="Source Sans Pro" panose="020B0503030403020204" pitchFamily="34" charset="0"/>
              </a:rPr>
              <a:t>Stay Productive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98397" y="1998802"/>
            <a:ext cx="2755526" cy="2787235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02658" y="4828653"/>
            <a:ext cx="2751265" cy="1449613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333" dirty="0">
                <a:solidFill>
                  <a:srgbClr val="11193C"/>
                </a:solidFill>
                <a:latin typeface="Source Sans Pro" panose="020B0503030403020204" pitchFamily="34" charset="0"/>
              </a:rPr>
              <a:t>Stay Productive:</a:t>
            </a:r>
          </a:p>
          <a:p>
            <a:pPr marL="228549" indent="-228549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rgbClr val="11193C"/>
                </a:solidFill>
                <a:latin typeface="Source Sans Pro" panose="020B0503030403020204" pitchFamily="34" charset="0"/>
              </a:rPr>
              <a:t>Employees continue to send and receive email as well as access calendars via Outlook, mobile, web and Mac apps.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85" r="1511"/>
          <a:stretch/>
        </p:blipFill>
        <p:spPr>
          <a:xfrm>
            <a:off x="276045" y="2019133"/>
            <a:ext cx="2691699" cy="2767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835" r="1907" b="-1"/>
          <a:stretch/>
        </p:blipFill>
        <p:spPr>
          <a:xfrm>
            <a:off x="3224569" y="2044525"/>
            <a:ext cx="2690178" cy="27170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1699" t="658"/>
          <a:stretch/>
        </p:blipFill>
        <p:spPr>
          <a:xfrm>
            <a:off x="6210272" y="2021931"/>
            <a:ext cx="2695887" cy="27622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r="3009"/>
          <a:stretch/>
        </p:blipFill>
        <p:spPr>
          <a:xfrm>
            <a:off x="9111436" y="2025481"/>
            <a:ext cx="2659986" cy="27551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3518" y="1542113"/>
            <a:ext cx="501116" cy="3758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9780" y="1542113"/>
            <a:ext cx="501116" cy="3758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5753" y="1542113"/>
            <a:ext cx="501116" cy="375837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Continuity Event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88842271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It’s too easy to sleepwalk into M365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You can believe every word the brochure says or you can do your own research into “gaps” and solutions that fill those “gaps”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Areas that are currently worth investigating include security, compliance and continuity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An all-in-one solution that hits all gaps and does it at a high level across the board is key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Conclusion: Rhetoric vs Reality</a:t>
            </a:r>
          </a:p>
        </p:txBody>
      </p:sp>
    </p:spTree>
    <p:extLst>
      <p:ext uri="{BB962C8B-B14F-4D97-AF65-F5344CB8AC3E}">
        <p14:creationId xmlns:p14="http://schemas.microsoft.com/office/powerpoint/2010/main" val="1969731520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nasdaq logo">
            <a:extLst>
              <a:ext uri="{FF2B5EF4-FFF2-40B4-BE49-F238E27FC236}">
                <a16:creationId xmlns:a16="http://schemas.microsoft.com/office/drawing/2014/main" id="{58C8F500-AE60-4DB2-AFCB-32B47B67E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58" y="3341934"/>
            <a:ext cx="895734" cy="6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32F0E-E71F-4017-91D2-CC2F59997C07}"/>
              </a:ext>
            </a:extLst>
          </p:cNvPr>
          <p:cNvSpPr txBox="1"/>
          <p:nvPr/>
        </p:nvSpPr>
        <p:spPr>
          <a:xfrm>
            <a:off x="390734" y="3245282"/>
            <a:ext cx="5469454" cy="23391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1080"/>
              </a:spcBef>
            </a:pPr>
            <a:r>
              <a:rPr lang="en-US" sz="3200" b="1" dirty="0">
                <a:solidFill>
                  <a:schemeClr val="bg1"/>
                </a:solidFill>
                <a:latin typeface="Open Sans"/>
              </a:rPr>
              <a:t>100% Cloud Native Cybersecurity Platform </a:t>
            </a:r>
            <a:br>
              <a:rPr lang="en-US" sz="3200" b="1" dirty="0">
                <a:solidFill>
                  <a:schemeClr val="bg1"/>
                </a:solidFill>
                <a:latin typeface="Open Sans"/>
              </a:rPr>
            </a:br>
            <a:r>
              <a:rPr lang="en-US" sz="3200" b="1" dirty="0">
                <a:solidFill>
                  <a:schemeClr val="accent3"/>
                </a:solidFill>
                <a:latin typeface="Open Sans"/>
              </a:rPr>
              <a:t>Built On An Email </a:t>
            </a:r>
            <a:br>
              <a:rPr lang="en-US" sz="3200" b="1" dirty="0">
                <a:solidFill>
                  <a:schemeClr val="accent3"/>
                </a:solidFill>
                <a:latin typeface="Open Sans"/>
              </a:rPr>
            </a:br>
            <a:r>
              <a:rPr lang="en-US" sz="3200" b="1" dirty="0">
                <a:solidFill>
                  <a:schemeClr val="accent3"/>
                </a:solidFill>
                <a:latin typeface="Open Sans"/>
              </a:rPr>
              <a:t>Security Foundation</a:t>
            </a:r>
          </a:p>
          <a:p>
            <a:pPr algn="ctr" defTabSz="914126">
              <a:defRPr/>
            </a:pPr>
            <a:endParaRPr lang="en-US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B1272-9B7F-49D4-BAB6-0535A913E734}"/>
              </a:ext>
            </a:extLst>
          </p:cNvPr>
          <p:cNvSpPr txBox="1"/>
          <p:nvPr/>
        </p:nvSpPr>
        <p:spPr bwMode="auto">
          <a:xfrm>
            <a:off x="7575533" y="1251667"/>
            <a:ext cx="4454680" cy="399352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defTabSz="914126">
              <a:buClr>
                <a:srgbClr val="FF3300"/>
              </a:buClr>
              <a:defRPr/>
            </a:pPr>
            <a:endParaRPr lang="en-US" b="1" dirty="0">
              <a:solidFill>
                <a:schemeClr val="bg1"/>
              </a:solidFill>
              <a:latin typeface="Open Sans"/>
              <a:cs typeface="Arial" panose="020B0604020202020204" pitchFamily="34" charset="0"/>
            </a:endParaRPr>
          </a:p>
          <a:p>
            <a:pPr defTabSz="914126">
              <a:buClr>
                <a:srgbClr val="FF3300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38,000 Customers Worldwide</a:t>
            </a:r>
          </a:p>
          <a:p>
            <a:pPr marL="285750" indent="-285750" defTabSz="914126"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13 Million End Users</a:t>
            </a:r>
          </a:p>
          <a:p>
            <a:pPr defTabSz="914126">
              <a:buClr>
                <a:srgbClr val="FF3300"/>
              </a:buClr>
              <a:defRPr/>
            </a:pPr>
            <a:endParaRPr lang="en-US" b="1" dirty="0">
              <a:solidFill>
                <a:schemeClr val="bg1"/>
              </a:solidFill>
              <a:latin typeface="Open Sans"/>
              <a:cs typeface="Arial" panose="020B0604020202020204" pitchFamily="34" charset="0"/>
            </a:endParaRPr>
          </a:p>
          <a:p>
            <a:pPr defTabSz="914126">
              <a:buClr>
                <a:srgbClr val="FF3300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98% Customer Retention Rate</a:t>
            </a:r>
          </a:p>
          <a:p>
            <a:pPr defTabSz="914126">
              <a:buClr>
                <a:srgbClr val="FF3300"/>
              </a:buClr>
              <a:defRPr/>
            </a:pPr>
            <a:endParaRPr lang="en-US" b="1" dirty="0">
              <a:solidFill>
                <a:schemeClr val="bg1"/>
              </a:solidFill>
              <a:latin typeface="Open Sans"/>
              <a:cs typeface="Arial" panose="020B0604020202020204" pitchFamily="34" charset="0"/>
            </a:endParaRPr>
          </a:p>
          <a:p>
            <a:pPr defTabSz="914126">
              <a:buClr>
                <a:srgbClr val="FF3300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66 Bn Emails Managed Monthly</a:t>
            </a:r>
          </a:p>
          <a:p>
            <a:pPr marL="171450" indent="-171450" defTabSz="914126"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1 Trillion URLs rewritten</a:t>
            </a:r>
          </a:p>
          <a:p>
            <a:pPr marL="171450" indent="-171450" defTabSz="914126"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700 Million web requests</a:t>
            </a:r>
          </a:p>
          <a:p>
            <a:pPr marL="171450" indent="-171450" defTabSz="914126"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420 Million attachments deep scanned</a:t>
            </a:r>
          </a:p>
          <a:p>
            <a:pPr defTabSz="914126">
              <a:buClr>
                <a:srgbClr val="FF3300"/>
              </a:buClr>
              <a:defRPr/>
            </a:pPr>
            <a:endParaRPr lang="en-US" b="1" dirty="0">
              <a:solidFill>
                <a:schemeClr val="bg1"/>
              </a:solidFill>
              <a:latin typeface="Open Sans"/>
              <a:cs typeface="Arial" panose="020B0604020202020204" pitchFamily="34" charset="0"/>
            </a:endParaRPr>
          </a:p>
          <a:p>
            <a:pPr defTabSz="914126">
              <a:buClr>
                <a:srgbClr val="FF3300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Founded in 2003, IPO Nov 2015</a:t>
            </a:r>
          </a:p>
          <a:p>
            <a:pPr defTabSz="914126">
              <a:buClr>
                <a:srgbClr val="FF3300"/>
              </a:buClr>
              <a:defRPr/>
            </a:pPr>
            <a:endParaRPr lang="en-US" b="1" dirty="0">
              <a:solidFill>
                <a:schemeClr val="bg1"/>
              </a:solidFill>
              <a:latin typeface="Open Sans"/>
              <a:cs typeface="Arial" panose="020B0604020202020204" pitchFamily="34" charset="0"/>
            </a:endParaRPr>
          </a:p>
          <a:p>
            <a:pPr defTabSz="914126">
              <a:buClr>
                <a:srgbClr val="FF3300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9 Global Offices, &gt;1,800 Staff</a:t>
            </a:r>
          </a:p>
          <a:p>
            <a:pPr defTabSz="914126">
              <a:buClr>
                <a:srgbClr val="FF3300"/>
              </a:buClr>
              <a:defRPr/>
            </a:pPr>
            <a:endParaRPr lang="en-US" b="1" dirty="0">
              <a:solidFill>
                <a:schemeClr val="bg1"/>
              </a:solidFill>
              <a:latin typeface="Open Sans"/>
              <a:cs typeface="Arial" panose="020B0604020202020204" pitchFamily="34" charset="0"/>
            </a:endParaRPr>
          </a:p>
          <a:p>
            <a:pPr defTabSz="914126">
              <a:buClr>
                <a:srgbClr val="FF3300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16 Data Centers, 7 Countries </a:t>
            </a:r>
          </a:p>
          <a:p>
            <a:pPr marL="171450" indent="-171450" defTabSz="914126">
              <a:buClr>
                <a:srgbClr val="FF33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US, UK, Germany, Jersey Islands, Australia, </a:t>
            </a:r>
            <a:br>
              <a:rPr lang="en-US" sz="1200" b="1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Canada, South Africa</a:t>
            </a:r>
            <a:endParaRPr lang="en-US" b="1" dirty="0">
              <a:solidFill>
                <a:schemeClr val="bg1"/>
              </a:solidFill>
              <a:latin typeface="Open Sans"/>
              <a:cs typeface="Arial" panose="020B0604020202020204" pitchFamily="34" charset="0"/>
            </a:endParaRPr>
          </a:p>
          <a:p>
            <a:pPr defTabSz="914126">
              <a:buClr>
                <a:srgbClr val="FF3300"/>
              </a:buClr>
              <a:defRPr/>
            </a:pPr>
            <a:endParaRPr lang="en-US" b="1" dirty="0">
              <a:solidFill>
                <a:schemeClr val="bg1"/>
              </a:solidFill>
              <a:latin typeface="Open Sans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F637A5-6318-4231-8027-18EC51FDF1A0}"/>
              </a:ext>
            </a:extLst>
          </p:cNvPr>
          <p:cNvCxnSpPr>
            <a:cxnSpLocks/>
          </p:cNvCxnSpPr>
          <p:nvPr/>
        </p:nvCxnSpPr>
        <p:spPr bwMode="auto">
          <a:xfrm>
            <a:off x="6284993" y="1208243"/>
            <a:ext cx="0" cy="4097218"/>
          </a:xfrm>
          <a:prstGeom prst="line">
            <a:avLst/>
          </a:prstGeom>
          <a:solidFill>
            <a:schemeClr val="accent2"/>
          </a:solidFill>
          <a:ln w="12700" cap="sq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Graphic 20" descr="Business Growth">
            <a:extLst>
              <a:ext uri="{FF2B5EF4-FFF2-40B4-BE49-F238E27FC236}">
                <a16:creationId xmlns:a16="http://schemas.microsoft.com/office/drawing/2014/main" id="{A9F285A2-3113-42E2-883D-521F45F98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6597" y="1064759"/>
            <a:ext cx="668234" cy="668234"/>
          </a:xfrm>
          <a:prstGeom prst="rect">
            <a:avLst/>
          </a:prstGeom>
        </p:spPr>
      </p:pic>
      <p:pic>
        <p:nvPicPr>
          <p:cNvPr id="23" name="Graphic 22" descr="Handshake">
            <a:extLst>
              <a:ext uri="{FF2B5EF4-FFF2-40B4-BE49-F238E27FC236}">
                <a16:creationId xmlns:a16="http://schemas.microsoft.com/office/drawing/2014/main" id="{FF1DFD29-34F3-4CA2-84D6-1E3027CB9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17116" y="1720057"/>
            <a:ext cx="668234" cy="6682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43BF25F-FFAD-47A6-ACB6-92B154EA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3" y="1336632"/>
            <a:ext cx="4936728" cy="13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phic 24" descr="Research">
            <a:extLst>
              <a:ext uri="{FF2B5EF4-FFF2-40B4-BE49-F238E27FC236}">
                <a16:creationId xmlns:a16="http://schemas.microsoft.com/office/drawing/2014/main" id="{EAFC1236-4820-4EB4-8FFA-96A6AC2F05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17116" y="2345759"/>
            <a:ext cx="707715" cy="707715"/>
          </a:xfrm>
          <a:prstGeom prst="rect">
            <a:avLst/>
          </a:prstGeom>
        </p:spPr>
      </p:pic>
      <p:pic>
        <p:nvPicPr>
          <p:cNvPr id="27" name="Graphic 26" descr="Earth globe Africa and Europe">
            <a:extLst>
              <a:ext uri="{FF2B5EF4-FFF2-40B4-BE49-F238E27FC236}">
                <a16:creationId xmlns:a16="http://schemas.microsoft.com/office/drawing/2014/main" id="{4E5E9D6C-CC80-4988-80A5-F4B0937AB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86031" y="4020520"/>
            <a:ext cx="530403" cy="530403"/>
          </a:xfrm>
          <a:prstGeom prst="rect">
            <a:avLst/>
          </a:prstGeom>
        </p:spPr>
      </p:pic>
      <p:pic>
        <p:nvPicPr>
          <p:cNvPr id="29" name="Graphic 28" descr="Server">
            <a:extLst>
              <a:ext uri="{FF2B5EF4-FFF2-40B4-BE49-F238E27FC236}">
                <a16:creationId xmlns:a16="http://schemas.microsoft.com/office/drawing/2014/main" id="{B0753495-0D1F-4F37-8B8A-6A3CAD4193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31679" y="4664055"/>
            <a:ext cx="678587" cy="6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4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589FEC-9DC3-460B-838A-26879BFA1E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66" y="4508500"/>
            <a:ext cx="10507066" cy="494602"/>
          </a:xfrm>
        </p:spPr>
        <p:txBody>
          <a:bodyPr/>
          <a:lstStyle/>
          <a:p>
            <a:r>
              <a:rPr lang="en-US" b="1" dirty="0">
                <a:latin typeface="Open Sans" panose="020B0606030504020204"/>
              </a:rPr>
              <a:t>THANK YOU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84CD3-6EFC-4C65-A477-DD4BA3A33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69" y="740531"/>
            <a:ext cx="10001061" cy="273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84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17AA26E-C322-44D9-AC27-66C259E1D410}"/>
              </a:ext>
            </a:extLst>
          </p:cNvPr>
          <p:cNvSpPr/>
          <p:nvPr/>
        </p:nvSpPr>
        <p:spPr bwMode="auto">
          <a:xfrm>
            <a:off x="569271" y="1608202"/>
            <a:ext cx="4046219" cy="3921401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99CD4-2673-43CA-9A8A-6CC1A6C55078}"/>
              </a:ext>
            </a:extLst>
          </p:cNvPr>
          <p:cNvSpPr txBox="1"/>
          <p:nvPr/>
        </p:nvSpPr>
        <p:spPr bwMode="auto">
          <a:xfrm>
            <a:off x="3165839" y="2265145"/>
            <a:ext cx="1178412" cy="57022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Office Productivity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3F381-6566-4606-8207-9143E7315BE0}"/>
              </a:ext>
            </a:extLst>
          </p:cNvPr>
          <p:cNvSpPr txBox="1"/>
          <p:nvPr/>
        </p:nvSpPr>
        <p:spPr bwMode="auto">
          <a:xfrm>
            <a:off x="1363423" y="4685446"/>
            <a:ext cx="857953" cy="57022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AB1B0-DEEB-4733-8C82-BB4D6856B989}"/>
              </a:ext>
            </a:extLst>
          </p:cNvPr>
          <p:cNvSpPr txBox="1"/>
          <p:nvPr/>
        </p:nvSpPr>
        <p:spPr bwMode="auto">
          <a:xfrm>
            <a:off x="545085" y="2875539"/>
            <a:ext cx="969064" cy="68911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Azure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6518D-11F9-4BBD-8E5A-B2DC91DE45EB}"/>
              </a:ext>
            </a:extLst>
          </p:cNvPr>
          <p:cNvSpPr txBox="1"/>
          <p:nvPr/>
        </p:nvSpPr>
        <p:spPr bwMode="auto">
          <a:xfrm>
            <a:off x="2395072" y="4749050"/>
            <a:ext cx="1333500" cy="57022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OneDrive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4F300-5283-48F9-8ECA-ED77F991A06C}"/>
              </a:ext>
            </a:extLst>
          </p:cNvPr>
          <p:cNvSpPr txBox="1"/>
          <p:nvPr/>
        </p:nvSpPr>
        <p:spPr bwMode="auto">
          <a:xfrm>
            <a:off x="3538478" y="3247266"/>
            <a:ext cx="980126" cy="6839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Email/ Exchange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E9848-C808-4A22-BAE5-610057B45A51}"/>
              </a:ext>
            </a:extLst>
          </p:cNvPr>
          <p:cNvSpPr txBox="1"/>
          <p:nvPr/>
        </p:nvSpPr>
        <p:spPr bwMode="auto">
          <a:xfrm>
            <a:off x="734261" y="1974850"/>
            <a:ext cx="1729407" cy="7754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32086-457B-4D49-A201-028C643A3EF1}"/>
              </a:ext>
            </a:extLst>
          </p:cNvPr>
          <p:cNvSpPr txBox="1"/>
          <p:nvPr/>
        </p:nvSpPr>
        <p:spPr bwMode="auto">
          <a:xfrm>
            <a:off x="3124646" y="4231467"/>
            <a:ext cx="1461879" cy="57022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DBD46-507C-4A18-8DFB-560A85D8109F}"/>
              </a:ext>
            </a:extLst>
          </p:cNvPr>
          <p:cNvSpPr txBox="1"/>
          <p:nvPr/>
        </p:nvSpPr>
        <p:spPr bwMode="auto">
          <a:xfrm>
            <a:off x="2032736" y="1698616"/>
            <a:ext cx="1178412" cy="6237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Enterprise Mobility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F8BF0B-B902-4E11-B0AC-5D33F43B9841}"/>
              </a:ext>
            </a:extLst>
          </p:cNvPr>
          <p:cNvSpPr txBox="1"/>
          <p:nvPr/>
        </p:nvSpPr>
        <p:spPr bwMode="auto">
          <a:xfrm>
            <a:off x="617005" y="3946353"/>
            <a:ext cx="969064" cy="57022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08FDBD-923F-4042-A248-9C860FF178A3}"/>
              </a:ext>
            </a:extLst>
          </p:cNvPr>
          <p:cNvSpPr/>
          <p:nvPr/>
        </p:nvSpPr>
        <p:spPr bwMode="auto">
          <a:xfrm>
            <a:off x="1703242" y="2668551"/>
            <a:ext cx="1754091" cy="1747551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127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Microsoft 365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Office 365 + Windows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BED478-045C-41F6-992C-38BF352A9D19}"/>
              </a:ext>
            </a:extLst>
          </p:cNvPr>
          <p:cNvSpPr txBox="1"/>
          <p:nvPr/>
        </p:nvSpPr>
        <p:spPr bwMode="auto">
          <a:xfrm>
            <a:off x="0" y="87627"/>
            <a:ext cx="12192000" cy="82296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chemeClr val="bg1"/>
                </a:solidFill>
                <a:latin typeface="Open Sans"/>
              </a:rPr>
              <a:t>Microsoft 365 – Essential For Your Business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FEF4B-1779-4B8F-A92D-24B76F3E3C17}"/>
              </a:ext>
            </a:extLst>
          </p:cNvPr>
          <p:cNvSpPr txBox="1"/>
          <p:nvPr/>
        </p:nvSpPr>
        <p:spPr bwMode="auto">
          <a:xfrm>
            <a:off x="5409642" y="2135089"/>
            <a:ext cx="6052395" cy="312058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r>
              <a:rPr lang="en-US" sz="4400" b="1" dirty="0">
                <a:solidFill>
                  <a:schemeClr val="accent3"/>
                </a:solidFill>
              </a:rPr>
              <a:t>Microsoft has developed the greatest business productivity suite on the planet</a:t>
            </a:r>
          </a:p>
        </p:txBody>
      </p:sp>
    </p:spTree>
    <p:extLst>
      <p:ext uri="{BB962C8B-B14F-4D97-AF65-F5344CB8AC3E}">
        <p14:creationId xmlns:p14="http://schemas.microsoft.com/office/powerpoint/2010/main" val="54155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2E55-397C-42C8-9491-96959D6D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en-US" sz="3600" dirty="0"/>
              <a:t>M365’s Explosive Growth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97AC463-FEC4-49A0-9ED3-7602AFC22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40" y="173790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71" dirty="0"/>
              <a:t>M365 sees impressive growth in 2020</a:t>
            </a:r>
            <a:endParaRPr lang="en-US" sz="317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03F89-81D2-4406-924E-4608C650E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85" y="2825247"/>
            <a:ext cx="2623575" cy="2623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BF899-F573-4B68-9D50-DEF0E8659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815" y="2456353"/>
            <a:ext cx="5881921" cy="40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8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Ecosystem Solutions with Exchange On-Premises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183" y="1503020"/>
            <a:ext cx="8892836" cy="40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1554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Ecosystem Solutions for Exchange Online/O365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86" y="1443521"/>
            <a:ext cx="8312526" cy="44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3840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676276" y="484390"/>
            <a:ext cx="10515600" cy="74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i="0" kern="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354">
              <a:lnSpc>
                <a:spcPct val="100000"/>
              </a:lnSpc>
            </a:pPr>
            <a:r>
              <a:rPr lang="en-GB" sz="3600" kern="120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</a:rPr>
              <a:t>Security Concerns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456" y="1334610"/>
            <a:ext cx="6575239" cy="480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Security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Single code base vendor (one lock to pick) “security monoculture”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Multi tenant (target rich/large attack surface)</a:t>
            </a:r>
          </a:p>
          <a:p>
            <a:pPr marL="609462" lvl="1" indent="0">
              <a:buNone/>
            </a:pPr>
            <a:endParaRPr lang="en-US" dirty="0">
              <a:solidFill>
                <a:srgbClr val="002060"/>
              </a:solidFill>
              <a:latin typeface="+mn-lt"/>
              <a:cs typeface="+mn-cs"/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Solution?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Defense-in-Depth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Security-through-Obscurity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Office 365 | Exchange Online Concerns | Security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2104284" y="5144268"/>
            <a:ext cx="7659584" cy="108065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“Having a security feature is not the same as having high security efficacy.” – Michael Osterman (Osterman Research) </a:t>
            </a:r>
          </a:p>
        </p:txBody>
      </p:sp>
    </p:spTree>
    <p:extLst>
      <p:ext uri="{BB962C8B-B14F-4D97-AF65-F5344CB8AC3E}">
        <p14:creationId xmlns:p14="http://schemas.microsoft.com/office/powerpoint/2010/main" val="1953357878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2E55-397C-42C8-9491-96959D6D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Often… the Danger Starts with Email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B3130E-5500-407A-957B-3E5B5DE12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354">
              <a:spcBef>
                <a:spcPct val="0"/>
              </a:spcBef>
            </a:pPr>
            <a:r>
              <a:rPr lang="en-US" sz="3600" dirty="0">
                <a:ea typeface="Segoe UI Black" panose="020B0A02040204020203" pitchFamily="34" charset="0"/>
                <a:cs typeface="Calibri" panose="020F0502020204030204" pitchFamily="34" charset="0"/>
              </a:rPr>
              <a:t>90+% of all attacks start with some form of phish </a:t>
            </a:r>
            <a:br>
              <a:rPr lang="en-US" sz="3600" dirty="0">
                <a:ea typeface="Segoe UI Black" panose="020B0A02040204020203" pitchFamily="34" charset="0"/>
                <a:cs typeface="Calibri" panose="020F0502020204030204" pitchFamily="34" charset="0"/>
              </a:rPr>
            </a:br>
            <a:r>
              <a:rPr lang="en-US" sz="3600" dirty="0">
                <a:ea typeface="Segoe UI Black" panose="020B0A02040204020203" pitchFamily="34" charset="0"/>
                <a:cs typeface="Calibri" panose="020F0502020204030204" pitchFamily="34" charset="0"/>
              </a:rPr>
              <a:t>(some say it’s higher)</a:t>
            </a:r>
          </a:p>
          <a:p>
            <a:pPr lvl="1"/>
            <a:endParaRPr lang="en-US" sz="2800" dirty="0">
              <a:solidFill>
                <a:srgbClr val="002060"/>
              </a:solidFill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</a:rPr>
              <a:t>According to the Wall Street Journal “About 97% of all cyber attacks start with phishing”</a:t>
            </a:r>
          </a:p>
          <a:p>
            <a:r>
              <a:rPr lang="en-US" dirty="0"/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9A9E7-AF22-4DBA-9734-42862BC76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111" y="4001295"/>
            <a:ext cx="6437779" cy="11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001"/>
      </p:ext>
    </p:extLst>
  </p:cSld>
  <p:clrMapOvr>
    <a:masterClrMapping/>
  </p:clrMapOvr>
</p:sld>
</file>

<file path=ppt/theme/theme1.xml><?xml version="1.0" encoding="utf-8"?>
<a:theme xmlns:a="http://schemas.openxmlformats.org/drawingml/2006/main" name="Mimecast 2020 - 16x9">
  <a:themeElements>
    <a:clrScheme name="Custom 5">
      <a:dk1>
        <a:srgbClr val="22205F"/>
      </a:dk1>
      <a:lt1>
        <a:sysClr val="window" lastClr="FFFFFF"/>
      </a:lt1>
      <a:dk2>
        <a:srgbClr val="22205F"/>
      </a:dk2>
      <a:lt2>
        <a:srgbClr val="FFFFFF"/>
      </a:lt2>
      <a:accent1>
        <a:srgbClr val="22205F"/>
      </a:accent1>
      <a:accent2>
        <a:srgbClr val="78BE43"/>
      </a:accent2>
      <a:accent3>
        <a:srgbClr val="EE3441"/>
      </a:accent3>
      <a:accent4>
        <a:srgbClr val="FFC000"/>
      </a:accent4>
      <a:accent5>
        <a:srgbClr val="DCDDDC"/>
      </a:accent5>
      <a:accent6>
        <a:srgbClr val="669B41"/>
      </a:accent6>
      <a:hlink>
        <a:srgbClr val="FFC0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2358C74A89A419650AD017E1FAC40" ma:contentTypeVersion="12" ma:contentTypeDescription="Create a new document." ma:contentTypeScope="" ma:versionID="b6013423212d214a23abe316aa03e667">
  <xsd:schema xmlns:xsd="http://www.w3.org/2001/XMLSchema" xmlns:xs="http://www.w3.org/2001/XMLSchema" xmlns:p="http://schemas.microsoft.com/office/2006/metadata/properties" xmlns:ns2="e37e8048-7f47-46c3-9f5d-bf2bf54c9279" xmlns:ns3="812061dd-523a-47bf-9db5-a71fd49c94a4" targetNamespace="http://schemas.microsoft.com/office/2006/metadata/properties" ma:root="true" ma:fieldsID="e7be3006cc3bf1f0583dcf9d9fcfe22f" ns2:_="" ns3:_="">
    <xsd:import namespace="e37e8048-7f47-46c3-9f5d-bf2bf54c9279"/>
    <xsd:import namespace="812061dd-523a-47bf-9db5-a71fd49c9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e8048-7f47-46c3-9f5d-bf2bf54c9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061dd-523a-47bf-9db5-a71fd49c9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F7B0956DBEA45A9A6DBF6C81C1646" ma:contentTypeVersion="11" ma:contentTypeDescription="Create a new document." ma:contentTypeScope="" ma:versionID="5c143d00a2a55a1d37baa66231149958">
  <xsd:schema xmlns:xsd="http://www.w3.org/2001/XMLSchema" xmlns:xs="http://www.w3.org/2001/XMLSchema" xmlns:p="http://schemas.microsoft.com/office/2006/metadata/properties" xmlns:ns3="a55b0f2e-2388-4c44-8677-c9cfc368042c" xmlns:ns4="65bebaca-06c1-4973-8894-5808386ee0f1" xmlns:ns5="8ed98869-99ef-43e6-97cb-47fa90627f94" targetNamespace="http://schemas.microsoft.com/office/2006/metadata/properties" ma:root="true" ma:fieldsID="e66d1faa6c01e5a12ab1df71f2ff0d96" ns3:_="" ns4:_="" ns5:_="">
    <xsd:import namespace="a55b0f2e-2388-4c44-8677-c9cfc368042c"/>
    <xsd:import namespace="65bebaca-06c1-4973-8894-5808386ee0f1"/>
    <xsd:import namespace="8ed98869-99ef-43e6-97cb-47fa90627f94"/>
    <xsd:element name="properties">
      <xsd:complexType>
        <xsd:sequence>
          <xsd:element name="documentManagement">
            <xsd:complexType>
              <xsd:all>
                <xsd:element ref="ns3:TaxKeywordTaxHTField" minOccurs="0"/>
                <xsd:element ref="ns3:TaxCatchAll" minOccurs="0"/>
                <xsd:element ref="ns3:TaxCatchAllLabel" minOccurs="0"/>
                <xsd:element ref="ns4:SharedWithUsers" minOccurs="0"/>
                <xsd:element ref="ns4:SharedWithDetails" minOccurs="0"/>
                <xsd:element ref="ns4:SharingHintHash" minOccurs="0"/>
                <xsd:element ref="ns5:MediaServiceMetadata" minOccurs="0"/>
                <xsd:element ref="ns5:MediaServiceFastMetadata" minOccurs="0"/>
                <xsd:element ref="ns5:MediaServiceEventHashCode" minOccurs="0"/>
                <xsd:element ref="ns5:MediaServiceGenerationTime" minOccurs="0"/>
                <xsd:element ref="ns5:MediaServiceAutoTags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b0f2e-2388-4c44-8677-c9cfc368042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fede0386-a542-4b58-bdfa-e9245000615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381e96f-9c8c-446f-b0dc-2ee88bda63b3}" ma:internalName="TaxCatchAll" ma:showField="CatchAllData" ma:web="65bebaca-06c1-4973-8894-5808386ee0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381e96f-9c8c-446f-b0dc-2ee88bda63b3}" ma:internalName="TaxCatchAllLabel" ma:readOnly="true" ma:showField="CatchAllDataLabel" ma:web="65bebaca-06c1-4973-8894-5808386ee0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ebaca-06c1-4973-8894-5808386ee0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98869-99ef-43e6-97cb-47fa90627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001FD2-CA39-469B-B171-70E9CCF157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33D58F-24CD-4A24-853C-3C31CE717392}">
  <ds:schemaRefs>
    <ds:schemaRef ds:uri="http://schemas.microsoft.com/office/2006/documentManagement/types"/>
    <ds:schemaRef ds:uri="http://purl.org/dc/elements/1.1/"/>
    <ds:schemaRef ds:uri="8ed98869-99ef-43e6-97cb-47fa90627f94"/>
    <ds:schemaRef ds:uri="a55b0f2e-2388-4c44-8677-c9cfc368042c"/>
    <ds:schemaRef ds:uri="http://schemas.microsoft.com/office/infopath/2007/PartnerControls"/>
    <ds:schemaRef ds:uri="http://purl.org/dc/terms/"/>
    <ds:schemaRef ds:uri="65bebaca-06c1-4973-8894-5808386ee0f1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F7C7F2-0C8A-4A7D-9B4A-1491FCF2D2CC}"/>
</file>

<file path=customXml/itemProps4.xml><?xml version="1.0" encoding="utf-8"?>
<ds:datastoreItem xmlns:ds="http://schemas.openxmlformats.org/officeDocument/2006/customXml" ds:itemID="{6C1E828C-AFF9-403E-9151-BC4750224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5b0f2e-2388-4c44-8677-c9cfc368042c"/>
    <ds:schemaRef ds:uri="65bebaca-06c1-4973-8894-5808386ee0f1"/>
    <ds:schemaRef ds:uri="8ed98869-99ef-43e6-97cb-47fa90627f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14175</TotalTime>
  <Words>722</Words>
  <Application>Microsoft Office PowerPoint</Application>
  <PresentationFormat>Widescreen</PresentationFormat>
  <Paragraphs>130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Segoe UI</vt:lpstr>
      <vt:lpstr>Segoe UI Light</vt:lpstr>
      <vt:lpstr>Source Sans Pro</vt:lpstr>
      <vt:lpstr>Wingdings</vt:lpstr>
      <vt:lpstr>Mimecast 2020 - 16x9</vt:lpstr>
      <vt:lpstr>PowerPoint Presentation</vt:lpstr>
      <vt:lpstr>PowerPoint Presentation</vt:lpstr>
      <vt:lpstr>PowerPoint Presentation</vt:lpstr>
      <vt:lpstr>M365’s Explosive Growth</vt:lpstr>
      <vt:lpstr>Ecosystem Solutions with Exchange On-Premises</vt:lpstr>
      <vt:lpstr>Ecosystem Solutions for Exchange Online/O365</vt:lpstr>
      <vt:lpstr>PowerPoint Presentation</vt:lpstr>
      <vt:lpstr>Office 365 | Exchange Online Concerns | Security</vt:lpstr>
      <vt:lpstr>Often… the Danger Starts with Email</vt:lpstr>
      <vt:lpstr>PowerPoint Presentation</vt:lpstr>
      <vt:lpstr>PowerPoint Presentation</vt:lpstr>
      <vt:lpstr>PowerPoint Presentation</vt:lpstr>
      <vt:lpstr>PowerPoint Presentation</vt:lpstr>
      <vt:lpstr>Compliance Concerns</vt:lpstr>
      <vt:lpstr>Office 365 | Exchange Online Concerns | Archive</vt:lpstr>
      <vt:lpstr>Exchange/Office 365 Archive</vt:lpstr>
      <vt:lpstr>Continuity: Shadow IT Risk</vt:lpstr>
      <vt:lpstr>PowerPoint Presentation</vt:lpstr>
      <vt:lpstr>Whole/Parts and Pieces</vt:lpstr>
      <vt:lpstr>Office 365 | Exchange Online Concerns | Continuity</vt:lpstr>
      <vt:lpstr>Continuity Event Management</vt:lpstr>
      <vt:lpstr>Conclusion: Rhetoric vs Reality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Linscott</dc:creator>
  <cp:lastModifiedBy>J. Peter Bruzzese</cp:lastModifiedBy>
  <cp:revision>35</cp:revision>
  <dcterms:created xsi:type="dcterms:W3CDTF">2020-01-08T18:50:17Z</dcterms:created>
  <dcterms:modified xsi:type="dcterms:W3CDTF">2020-12-04T03:48:05Z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0x010100F532358C74A89A419650AD017E1FAC40</vt:lpwstr>
  </property>
</Properties>
</file>