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Lst>
  <p:notesMasterIdLst>
    <p:notesMasterId r:id="rId33"/>
  </p:notesMasterIdLst>
  <p:sldIdLst>
    <p:sldId id="376" r:id="rId6"/>
    <p:sldId id="377" r:id="rId7"/>
    <p:sldId id="2147467931" r:id="rId8"/>
    <p:sldId id="2147467928" r:id="rId9"/>
    <p:sldId id="2147467872" r:id="rId10"/>
    <p:sldId id="2147467891" r:id="rId11"/>
    <p:sldId id="2147467888" r:id="rId12"/>
    <p:sldId id="2147467892" r:id="rId13"/>
    <p:sldId id="2147467933" r:id="rId14"/>
    <p:sldId id="2147467934" r:id="rId15"/>
    <p:sldId id="2147467935" r:id="rId16"/>
    <p:sldId id="2147467936" r:id="rId17"/>
    <p:sldId id="2147467937" r:id="rId18"/>
    <p:sldId id="2147467938" r:id="rId19"/>
    <p:sldId id="2147467939" r:id="rId20"/>
    <p:sldId id="2147467940" r:id="rId21"/>
    <p:sldId id="2147467941" r:id="rId22"/>
    <p:sldId id="2147467942" r:id="rId23"/>
    <p:sldId id="2147467943" r:id="rId24"/>
    <p:sldId id="2147467944" r:id="rId25"/>
    <p:sldId id="2147467945" r:id="rId26"/>
    <p:sldId id="2147467946" r:id="rId27"/>
    <p:sldId id="2147467947" r:id="rId28"/>
    <p:sldId id="256" r:id="rId29"/>
    <p:sldId id="4559" r:id="rId30"/>
    <p:sldId id="2147467948" r:id="rId31"/>
    <p:sldId id="21474678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14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tt, Bryony" initials="LB" lastIdx="2" clrIdx="0">
    <p:extLst>
      <p:ext uri="{19B8F6BF-5375-455C-9EA6-DF929625EA0E}">
        <p15:presenceInfo xmlns:p15="http://schemas.microsoft.com/office/powerpoint/2012/main" userId="S::bryony.lott@nuance.com::80814329-d06a-4b0e-a458-fa71f29686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0C371-6792-4C2F-AA04-DBBCA39445BE}" v="22" dt="2020-07-10T09:06:2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0610" autoAdjust="0"/>
  </p:normalViewPr>
  <p:slideViewPr>
    <p:cSldViewPr snapToGrid="0">
      <p:cViewPr varScale="1">
        <p:scale>
          <a:sx n="149" d="100"/>
          <a:sy n="149" d="100"/>
        </p:scale>
        <p:origin x="608" y="92"/>
      </p:cViewPr>
      <p:guideLst>
        <p:guide orient="horz" pos="1344"/>
        <p:guide pos="14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 Bryony" userId="80814329-d06a-4b0e-a458-fa71f2968649" providerId="ADAL" clId="{5F90C371-6792-4C2F-AA04-DBBCA39445BE}"/>
    <pc:docChg chg="undo custSel addSld delSld modSld">
      <pc:chgData name="Lott, Bryony" userId="80814329-d06a-4b0e-a458-fa71f2968649" providerId="ADAL" clId="{5F90C371-6792-4C2F-AA04-DBBCA39445BE}" dt="2020-07-10T09:06:26.562" v="102" actId="692"/>
      <pc:docMkLst>
        <pc:docMk/>
      </pc:docMkLst>
      <pc:sldChg chg="modSp mod">
        <pc:chgData name="Lott, Bryony" userId="80814329-d06a-4b0e-a458-fa71f2968649" providerId="ADAL" clId="{5F90C371-6792-4C2F-AA04-DBBCA39445BE}" dt="2020-07-09T11:27:59.330" v="93" actId="20577"/>
        <pc:sldMkLst>
          <pc:docMk/>
          <pc:sldMk cId="3396489426" sldId="2147467891"/>
        </pc:sldMkLst>
        <pc:spChg chg="mod">
          <ac:chgData name="Lott, Bryony" userId="80814329-d06a-4b0e-a458-fa71f2968649" providerId="ADAL" clId="{5F90C371-6792-4C2F-AA04-DBBCA39445BE}" dt="2020-07-09T11:27:59.330" v="93" actId="20577"/>
          <ac:spMkLst>
            <pc:docMk/>
            <pc:sldMk cId="3396489426" sldId="2147467891"/>
            <ac:spMk id="5" creationId="{BF23F995-6ECB-441E-8251-52066647D6F6}"/>
          </ac:spMkLst>
        </pc:spChg>
      </pc:sldChg>
      <pc:sldChg chg="del">
        <pc:chgData name="Lott, Bryony" userId="80814329-d06a-4b0e-a458-fa71f2968649" providerId="ADAL" clId="{5F90C371-6792-4C2F-AA04-DBBCA39445BE}" dt="2020-07-07T13:41:49.994" v="15" actId="47"/>
        <pc:sldMkLst>
          <pc:docMk/>
          <pc:sldMk cId="803562005" sldId="2147467901"/>
        </pc:sldMkLst>
      </pc:sldChg>
      <pc:sldChg chg="del">
        <pc:chgData name="Lott, Bryony" userId="80814329-d06a-4b0e-a458-fa71f2968649" providerId="ADAL" clId="{5F90C371-6792-4C2F-AA04-DBBCA39445BE}" dt="2020-07-07T13:41:49.994" v="15" actId="47"/>
        <pc:sldMkLst>
          <pc:docMk/>
          <pc:sldMk cId="1103917617" sldId="2147467905"/>
        </pc:sldMkLst>
      </pc:sldChg>
      <pc:sldChg chg="del">
        <pc:chgData name="Lott, Bryony" userId="80814329-d06a-4b0e-a458-fa71f2968649" providerId="ADAL" clId="{5F90C371-6792-4C2F-AA04-DBBCA39445BE}" dt="2020-07-07T13:32:46.887" v="1" actId="47"/>
        <pc:sldMkLst>
          <pc:docMk/>
          <pc:sldMk cId="998385491" sldId="2147467907"/>
        </pc:sldMkLst>
      </pc:sldChg>
      <pc:sldChg chg="del">
        <pc:chgData name="Lott, Bryony" userId="80814329-d06a-4b0e-a458-fa71f2968649" providerId="ADAL" clId="{5F90C371-6792-4C2F-AA04-DBBCA39445BE}" dt="2020-07-07T13:32:39.077" v="0" actId="47"/>
        <pc:sldMkLst>
          <pc:docMk/>
          <pc:sldMk cId="2030955354" sldId="2147467911"/>
        </pc:sldMkLst>
      </pc:sldChg>
      <pc:sldChg chg="del">
        <pc:chgData name="Lott, Bryony" userId="80814329-d06a-4b0e-a458-fa71f2968649" providerId="ADAL" clId="{5F90C371-6792-4C2F-AA04-DBBCA39445BE}" dt="2020-07-07T13:32:46.887" v="1" actId="47"/>
        <pc:sldMkLst>
          <pc:docMk/>
          <pc:sldMk cId="2929216099" sldId="2147467913"/>
        </pc:sldMkLst>
      </pc:sldChg>
      <pc:sldChg chg="del">
        <pc:chgData name="Lott, Bryony" userId="80814329-d06a-4b0e-a458-fa71f2968649" providerId="ADAL" clId="{5F90C371-6792-4C2F-AA04-DBBCA39445BE}" dt="2020-07-07T13:32:39.077" v="0" actId="47"/>
        <pc:sldMkLst>
          <pc:docMk/>
          <pc:sldMk cId="863253796" sldId="2147467915"/>
        </pc:sldMkLst>
      </pc:sldChg>
      <pc:sldChg chg="del">
        <pc:chgData name="Lott, Bryony" userId="80814329-d06a-4b0e-a458-fa71f2968649" providerId="ADAL" clId="{5F90C371-6792-4C2F-AA04-DBBCA39445BE}" dt="2020-07-07T13:32:39.077" v="0" actId="47"/>
        <pc:sldMkLst>
          <pc:docMk/>
          <pc:sldMk cId="2850088579" sldId="2147467920"/>
        </pc:sldMkLst>
      </pc:sldChg>
      <pc:sldChg chg="del">
        <pc:chgData name="Lott, Bryony" userId="80814329-d06a-4b0e-a458-fa71f2968649" providerId="ADAL" clId="{5F90C371-6792-4C2F-AA04-DBBCA39445BE}" dt="2020-07-07T13:32:39.077" v="0" actId="47"/>
        <pc:sldMkLst>
          <pc:docMk/>
          <pc:sldMk cId="412746174" sldId="2147467921"/>
        </pc:sldMkLst>
      </pc:sldChg>
      <pc:sldChg chg="del">
        <pc:chgData name="Lott, Bryony" userId="80814329-d06a-4b0e-a458-fa71f2968649" providerId="ADAL" clId="{5F90C371-6792-4C2F-AA04-DBBCA39445BE}" dt="2020-07-07T13:41:49.994" v="15" actId="47"/>
        <pc:sldMkLst>
          <pc:docMk/>
          <pc:sldMk cId="854373998" sldId="2147467923"/>
        </pc:sldMkLst>
      </pc:sldChg>
      <pc:sldChg chg="del">
        <pc:chgData name="Lott, Bryony" userId="80814329-d06a-4b0e-a458-fa71f2968649" providerId="ADAL" clId="{5F90C371-6792-4C2F-AA04-DBBCA39445BE}" dt="2020-07-07T13:41:49.994" v="15" actId="47"/>
        <pc:sldMkLst>
          <pc:docMk/>
          <pc:sldMk cId="2748092476" sldId="2147467924"/>
        </pc:sldMkLst>
      </pc:sldChg>
      <pc:sldChg chg="del">
        <pc:chgData name="Lott, Bryony" userId="80814329-d06a-4b0e-a458-fa71f2968649" providerId="ADAL" clId="{5F90C371-6792-4C2F-AA04-DBBCA39445BE}" dt="2020-07-07T13:41:49.994" v="15" actId="47"/>
        <pc:sldMkLst>
          <pc:docMk/>
          <pc:sldMk cId="2254195406" sldId="2147467925"/>
        </pc:sldMkLst>
      </pc:sldChg>
      <pc:sldChg chg="del">
        <pc:chgData name="Lott, Bryony" userId="80814329-d06a-4b0e-a458-fa71f2968649" providerId="ADAL" clId="{5F90C371-6792-4C2F-AA04-DBBCA39445BE}" dt="2020-07-07T13:41:49.994" v="15" actId="47"/>
        <pc:sldMkLst>
          <pc:docMk/>
          <pc:sldMk cId="4004325023" sldId="2147467926"/>
        </pc:sldMkLst>
      </pc:sldChg>
      <pc:sldChg chg="del">
        <pc:chgData name="Lott, Bryony" userId="80814329-d06a-4b0e-a458-fa71f2968649" providerId="ADAL" clId="{5F90C371-6792-4C2F-AA04-DBBCA39445BE}" dt="2020-07-07T13:41:49.994" v="15" actId="47"/>
        <pc:sldMkLst>
          <pc:docMk/>
          <pc:sldMk cId="4259108166" sldId="2147467927"/>
        </pc:sldMkLst>
      </pc:sldChg>
      <pc:sldChg chg="del">
        <pc:chgData name="Lott, Bryony" userId="80814329-d06a-4b0e-a458-fa71f2968649" providerId="ADAL" clId="{5F90C371-6792-4C2F-AA04-DBBCA39445BE}" dt="2020-07-07T13:32:39.077" v="0" actId="47"/>
        <pc:sldMkLst>
          <pc:docMk/>
          <pc:sldMk cId="548700949" sldId="2147467929"/>
        </pc:sldMkLst>
      </pc:sldChg>
      <pc:sldChg chg="del">
        <pc:chgData name="Lott, Bryony" userId="80814329-d06a-4b0e-a458-fa71f2968649" providerId="ADAL" clId="{5F90C371-6792-4C2F-AA04-DBBCA39445BE}" dt="2020-07-09T11:25:30.968" v="38" actId="2696"/>
        <pc:sldMkLst>
          <pc:docMk/>
          <pc:sldMk cId="908175964" sldId="2147467930"/>
        </pc:sldMkLst>
      </pc:sldChg>
      <pc:sldChg chg="del">
        <pc:chgData name="Lott, Bryony" userId="80814329-d06a-4b0e-a458-fa71f2968649" providerId="ADAL" clId="{5F90C371-6792-4C2F-AA04-DBBCA39445BE}" dt="2020-07-07T13:41:49.994" v="15" actId="47"/>
        <pc:sldMkLst>
          <pc:docMk/>
          <pc:sldMk cId="3306355425" sldId="2147467932"/>
        </pc:sldMkLst>
      </pc:sldChg>
      <pc:sldChg chg="modSp mod">
        <pc:chgData name="Lott, Bryony" userId="80814329-d06a-4b0e-a458-fa71f2968649" providerId="ADAL" clId="{5F90C371-6792-4C2F-AA04-DBBCA39445BE}" dt="2020-07-07T13:33:24.595" v="12" actId="20577"/>
        <pc:sldMkLst>
          <pc:docMk/>
          <pc:sldMk cId="1909316037" sldId="2147467934"/>
        </pc:sldMkLst>
        <pc:spChg chg="mod">
          <ac:chgData name="Lott, Bryony" userId="80814329-d06a-4b0e-a458-fa71f2968649" providerId="ADAL" clId="{5F90C371-6792-4C2F-AA04-DBBCA39445BE}" dt="2020-07-07T13:33:24.595" v="12" actId="20577"/>
          <ac:spMkLst>
            <pc:docMk/>
            <pc:sldMk cId="1909316037" sldId="2147467934"/>
            <ac:spMk id="2" creationId="{5EA98684-2D1B-45DF-9779-22A40CA5CDA7}"/>
          </ac:spMkLst>
        </pc:spChg>
      </pc:sldChg>
      <pc:sldChg chg="add del">
        <pc:chgData name="Lott, Bryony" userId="80814329-d06a-4b0e-a458-fa71f2968649" providerId="ADAL" clId="{5F90C371-6792-4C2F-AA04-DBBCA39445BE}" dt="2020-07-07T13:41:22.262" v="14"/>
        <pc:sldMkLst>
          <pc:docMk/>
          <pc:sldMk cId="2873992430" sldId="2147467940"/>
        </pc:sldMkLst>
      </pc:sldChg>
      <pc:sldChg chg="add del">
        <pc:chgData name="Lott, Bryony" userId="80814329-d06a-4b0e-a458-fa71f2968649" providerId="ADAL" clId="{5F90C371-6792-4C2F-AA04-DBBCA39445BE}" dt="2020-07-07T13:41:22.262" v="14"/>
        <pc:sldMkLst>
          <pc:docMk/>
          <pc:sldMk cId="1234535330" sldId="2147467941"/>
        </pc:sldMkLst>
      </pc:sldChg>
      <pc:sldChg chg="add del">
        <pc:chgData name="Lott, Bryony" userId="80814329-d06a-4b0e-a458-fa71f2968649" providerId="ADAL" clId="{5F90C371-6792-4C2F-AA04-DBBCA39445BE}" dt="2020-07-07T13:41:22.262" v="14"/>
        <pc:sldMkLst>
          <pc:docMk/>
          <pc:sldMk cId="1448271120" sldId="2147467942"/>
        </pc:sldMkLst>
      </pc:sldChg>
      <pc:sldChg chg="add del">
        <pc:chgData name="Lott, Bryony" userId="80814329-d06a-4b0e-a458-fa71f2968649" providerId="ADAL" clId="{5F90C371-6792-4C2F-AA04-DBBCA39445BE}" dt="2020-07-07T13:41:22.262" v="14"/>
        <pc:sldMkLst>
          <pc:docMk/>
          <pc:sldMk cId="3112002615" sldId="2147467943"/>
        </pc:sldMkLst>
      </pc:sldChg>
      <pc:sldChg chg="add del">
        <pc:chgData name="Lott, Bryony" userId="80814329-d06a-4b0e-a458-fa71f2968649" providerId="ADAL" clId="{5F90C371-6792-4C2F-AA04-DBBCA39445BE}" dt="2020-07-07T13:41:22.262" v="14"/>
        <pc:sldMkLst>
          <pc:docMk/>
          <pc:sldMk cId="3031422868" sldId="2147467944"/>
        </pc:sldMkLst>
      </pc:sldChg>
      <pc:sldChg chg="addSp delSp modSp mod">
        <pc:chgData name="Lott, Bryony" userId="80814329-d06a-4b0e-a458-fa71f2968649" providerId="ADAL" clId="{5F90C371-6792-4C2F-AA04-DBBCA39445BE}" dt="2020-07-10T09:06:26.562" v="102" actId="692"/>
        <pc:sldMkLst>
          <pc:docMk/>
          <pc:sldMk cId="153927679" sldId="2147467945"/>
        </pc:sldMkLst>
        <pc:graphicFrameChg chg="del mod">
          <ac:chgData name="Lott, Bryony" userId="80814329-d06a-4b0e-a458-fa71f2968649" providerId="ADAL" clId="{5F90C371-6792-4C2F-AA04-DBBCA39445BE}" dt="2020-07-09T11:20:46.103" v="17" actId="478"/>
          <ac:graphicFrameMkLst>
            <pc:docMk/>
            <pc:sldMk cId="153927679" sldId="2147467945"/>
            <ac:graphicFrameMk id="5" creationId="{4F50F424-C06B-4730-B9C5-4A6A91ED70D7}"/>
          </ac:graphicFrameMkLst>
        </pc:graphicFrameChg>
        <pc:picChg chg="add mod">
          <ac:chgData name="Lott, Bryony" userId="80814329-d06a-4b0e-a458-fa71f2968649" providerId="ADAL" clId="{5F90C371-6792-4C2F-AA04-DBBCA39445BE}" dt="2020-07-10T09:06:26.562" v="102" actId="692"/>
          <ac:picMkLst>
            <pc:docMk/>
            <pc:sldMk cId="153927679" sldId="2147467945"/>
            <ac:picMk id="2" creationId="{BD404340-432D-4B82-AD9E-E9D9245BD5BD}"/>
          </ac:picMkLst>
        </pc:picChg>
        <pc:picChg chg="add del mod">
          <ac:chgData name="Lott, Bryony" userId="80814329-d06a-4b0e-a458-fa71f2968649" providerId="ADAL" clId="{5F90C371-6792-4C2F-AA04-DBBCA39445BE}" dt="2020-07-10T09:05:54.268" v="94" actId="478"/>
          <ac:picMkLst>
            <pc:docMk/>
            <pc:sldMk cId="153927679" sldId="2147467945"/>
            <ac:picMk id="1026" creationId="{78E0F1A5-7664-49A6-92AF-512E8B9A9D5A}"/>
          </ac:picMkLst>
        </pc:picChg>
      </pc:sldChg>
      <pc:sldChg chg="add del">
        <pc:chgData name="Lott, Bryony" userId="80814329-d06a-4b0e-a458-fa71f2968649" providerId="ADAL" clId="{5F90C371-6792-4C2F-AA04-DBBCA39445BE}" dt="2020-07-07T13:41:22.262" v="14"/>
        <pc:sldMkLst>
          <pc:docMk/>
          <pc:sldMk cId="907725530" sldId="2147467945"/>
        </pc:sldMkLst>
      </pc:sldChg>
      <pc:sldChg chg="add del">
        <pc:chgData name="Lott, Bryony" userId="80814329-d06a-4b0e-a458-fa71f2968649" providerId="ADAL" clId="{5F90C371-6792-4C2F-AA04-DBBCA39445BE}" dt="2020-07-07T13:41:22.262" v="14"/>
        <pc:sldMkLst>
          <pc:docMk/>
          <pc:sldMk cId="2111138298" sldId="2147467946"/>
        </pc:sldMkLst>
      </pc:sldChg>
      <pc:sldChg chg="add del">
        <pc:chgData name="Lott, Bryony" userId="80814329-d06a-4b0e-a458-fa71f2968649" providerId="ADAL" clId="{5F90C371-6792-4C2F-AA04-DBBCA39445BE}" dt="2020-07-07T13:41:22.262" v="14"/>
        <pc:sldMkLst>
          <pc:docMk/>
          <pc:sldMk cId="1149850699" sldId="2147467947"/>
        </pc:sldMkLst>
      </pc:sldChg>
      <pc:sldChg chg="modSp add mod">
        <pc:chgData name="Lott, Bryony" userId="80814329-d06a-4b0e-a458-fa71f2968649" providerId="ADAL" clId="{5F90C371-6792-4C2F-AA04-DBBCA39445BE}" dt="2020-07-09T11:25:49.221" v="42" actId="20577"/>
        <pc:sldMkLst>
          <pc:docMk/>
          <pc:sldMk cId="3286636786" sldId="2147467948"/>
        </pc:sldMkLst>
        <pc:spChg chg="mod">
          <ac:chgData name="Lott, Bryony" userId="80814329-d06a-4b0e-a458-fa71f2968649" providerId="ADAL" clId="{5F90C371-6792-4C2F-AA04-DBBCA39445BE}" dt="2020-07-09T11:25:49.221" v="42" actId="20577"/>
          <ac:spMkLst>
            <pc:docMk/>
            <pc:sldMk cId="3286636786" sldId="2147467948"/>
            <ac:spMk id="2" creationId="{DDB47A9E-B812-4540-A110-46B0224326D5}"/>
          </ac:spMkLst>
        </pc:spChg>
        <pc:spChg chg="mod">
          <ac:chgData name="Lott, Bryony" userId="80814329-d06a-4b0e-a458-fa71f2968649" providerId="ADAL" clId="{5F90C371-6792-4C2F-AA04-DBBCA39445BE}" dt="2020-07-09T11:24:57.396" v="37" actId="12"/>
          <ac:spMkLst>
            <pc:docMk/>
            <pc:sldMk cId="3286636786" sldId="2147467948"/>
            <ac:spMk id="3" creationId="{7E2766CE-8FAA-BC4E-AC07-EC84484BD5F1}"/>
          </ac:spMkLst>
        </pc:spChg>
        <pc:spChg chg="mod">
          <ac:chgData name="Lott, Bryony" userId="80814329-d06a-4b0e-a458-fa71f2968649" providerId="ADAL" clId="{5F90C371-6792-4C2F-AA04-DBBCA39445BE}" dt="2020-07-09T11:23:54.510" v="29" actId="113"/>
          <ac:spMkLst>
            <pc:docMk/>
            <pc:sldMk cId="3286636786" sldId="2147467948"/>
            <ac:spMk id="4" creationId="{531D8FA8-7DAC-8140-A691-B9D7763B2F26}"/>
          </ac:spMkLst>
        </pc:spChg>
      </pc:sldChg>
    </pc:docChg>
  </pc:docChgLst>
  <pc:docChgLst>
    <pc:chgData name="Lott, Bryony" userId="80814329-d06a-4b0e-a458-fa71f2968649" providerId="ADAL" clId="{FF15B1FF-7C10-417E-A066-5CA0B7E56293}"/>
    <pc:docChg chg="undo custSel mod addSld delSld modSld sldOrd">
      <pc:chgData name="Lott, Bryony" userId="80814329-d06a-4b0e-a458-fa71f2968649" providerId="ADAL" clId="{FF15B1FF-7C10-417E-A066-5CA0B7E56293}" dt="2020-07-06T15:56:18.707" v="790" actId="2696"/>
      <pc:docMkLst>
        <pc:docMk/>
      </pc:docMkLst>
      <pc:sldChg chg="del">
        <pc:chgData name="Lott, Bryony" userId="80814329-d06a-4b0e-a458-fa71f2968649" providerId="ADAL" clId="{FF15B1FF-7C10-417E-A066-5CA0B7E56293}" dt="2020-07-02T17:19:20.138" v="789" actId="2696"/>
        <pc:sldMkLst>
          <pc:docMk/>
          <pc:sldMk cId="70643581" sldId="2147467884"/>
        </pc:sldMkLst>
      </pc:sldChg>
      <pc:sldChg chg="modSp mod">
        <pc:chgData name="Lott, Bryony" userId="80814329-d06a-4b0e-a458-fa71f2968649" providerId="ADAL" clId="{FF15B1FF-7C10-417E-A066-5CA0B7E56293}" dt="2020-07-02T16:54:35.825" v="461" actId="20577"/>
        <pc:sldMkLst>
          <pc:docMk/>
          <pc:sldMk cId="1427856303" sldId="2147467888"/>
        </pc:sldMkLst>
        <pc:spChg chg="mod">
          <ac:chgData name="Lott, Bryony" userId="80814329-d06a-4b0e-a458-fa71f2968649" providerId="ADAL" clId="{FF15B1FF-7C10-417E-A066-5CA0B7E56293}" dt="2020-07-02T16:54:35.825" v="461" actId="20577"/>
          <ac:spMkLst>
            <pc:docMk/>
            <pc:sldMk cId="1427856303" sldId="2147467888"/>
            <ac:spMk id="5" creationId="{849FA36A-A67F-45B3-B5B4-FF9273114F5C}"/>
          </ac:spMkLst>
        </pc:spChg>
        <pc:spChg chg="mod">
          <ac:chgData name="Lott, Bryony" userId="80814329-d06a-4b0e-a458-fa71f2968649" providerId="ADAL" clId="{FF15B1FF-7C10-417E-A066-5CA0B7E56293}" dt="2020-07-02T16:53:45.171" v="457" actId="20577"/>
          <ac:spMkLst>
            <pc:docMk/>
            <pc:sldMk cId="1427856303" sldId="2147467888"/>
            <ac:spMk id="6" creationId="{03832D4B-320A-43B2-96EF-C3BBCBF57261}"/>
          </ac:spMkLst>
        </pc:spChg>
      </pc:sldChg>
      <pc:sldChg chg="modSp mod">
        <pc:chgData name="Lott, Bryony" userId="80814329-d06a-4b0e-a458-fa71f2968649" providerId="ADAL" clId="{FF15B1FF-7C10-417E-A066-5CA0B7E56293}" dt="2020-07-02T16:23:12.012" v="103" actId="113"/>
        <pc:sldMkLst>
          <pc:docMk/>
          <pc:sldMk cId="3396489426" sldId="2147467891"/>
        </pc:sldMkLst>
        <pc:spChg chg="mod">
          <ac:chgData name="Lott, Bryony" userId="80814329-d06a-4b0e-a458-fa71f2968649" providerId="ADAL" clId="{FF15B1FF-7C10-417E-A066-5CA0B7E56293}" dt="2020-07-02T16:23:12.012" v="103" actId="113"/>
          <ac:spMkLst>
            <pc:docMk/>
            <pc:sldMk cId="3396489426" sldId="2147467891"/>
            <ac:spMk id="5" creationId="{BF23F995-6ECB-441E-8251-52066647D6F6}"/>
          </ac:spMkLst>
        </pc:spChg>
      </pc:sldChg>
      <pc:sldChg chg="addSp modSp mod">
        <pc:chgData name="Lott, Bryony" userId="80814329-d06a-4b0e-a458-fa71f2968649" providerId="ADAL" clId="{FF15B1FF-7C10-417E-A066-5CA0B7E56293}" dt="2020-07-02T16:44:25.167" v="269" actId="113"/>
        <pc:sldMkLst>
          <pc:docMk/>
          <pc:sldMk cId="3415354365" sldId="2147467893"/>
        </pc:sldMkLst>
        <pc:spChg chg="add mod">
          <ac:chgData name="Lott, Bryony" userId="80814329-d06a-4b0e-a458-fa71f2968649" providerId="ADAL" clId="{FF15B1FF-7C10-417E-A066-5CA0B7E56293}" dt="2020-07-02T16:44:25.167" v="269" actId="113"/>
          <ac:spMkLst>
            <pc:docMk/>
            <pc:sldMk cId="3415354365" sldId="2147467893"/>
            <ac:spMk id="2" creationId="{AFA71934-1DE2-4005-B14C-F5169C2BD989}"/>
          </ac:spMkLst>
        </pc:spChg>
      </pc:sldChg>
      <pc:sldChg chg="modSp mod">
        <pc:chgData name="Lott, Bryony" userId="80814329-d06a-4b0e-a458-fa71f2968649" providerId="ADAL" clId="{FF15B1FF-7C10-417E-A066-5CA0B7E56293}" dt="2020-07-02T16:47:50.957" v="270" actId="255"/>
        <pc:sldMkLst>
          <pc:docMk/>
          <pc:sldMk cId="803562005" sldId="2147467901"/>
        </pc:sldMkLst>
        <pc:spChg chg="mod">
          <ac:chgData name="Lott, Bryony" userId="80814329-d06a-4b0e-a458-fa71f2968649" providerId="ADAL" clId="{FF15B1FF-7C10-417E-A066-5CA0B7E56293}" dt="2020-07-02T16:47:50.957" v="270" actId="255"/>
          <ac:spMkLst>
            <pc:docMk/>
            <pc:sldMk cId="803562005" sldId="2147467901"/>
            <ac:spMk id="9" creationId="{E7C2E086-C960-43CF-8F3F-B865B5796792}"/>
          </ac:spMkLst>
        </pc:spChg>
      </pc:sldChg>
      <pc:sldChg chg="modSp mod">
        <pc:chgData name="Lott, Bryony" userId="80814329-d06a-4b0e-a458-fa71f2968649" providerId="ADAL" clId="{FF15B1FF-7C10-417E-A066-5CA0B7E56293}" dt="2020-07-02T16:48:04.898" v="271" actId="255"/>
        <pc:sldMkLst>
          <pc:docMk/>
          <pc:sldMk cId="998385491" sldId="2147467907"/>
        </pc:sldMkLst>
        <pc:spChg chg="mod">
          <ac:chgData name="Lott, Bryony" userId="80814329-d06a-4b0e-a458-fa71f2968649" providerId="ADAL" clId="{FF15B1FF-7C10-417E-A066-5CA0B7E56293}" dt="2020-07-02T16:48:04.898" v="271" actId="255"/>
          <ac:spMkLst>
            <pc:docMk/>
            <pc:sldMk cId="998385491" sldId="2147467907"/>
            <ac:spMk id="2" creationId="{A347E22A-D5D6-488C-BA9B-8F254111A082}"/>
          </ac:spMkLst>
        </pc:spChg>
      </pc:sldChg>
      <pc:sldChg chg="delSp modSp mod">
        <pc:chgData name="Lott, Bryony" userId="80814329-d06a-4b0e-a458-fa71f2968649" providerId="ADAL" clId="{FF15B1FF-7C10-417E-A066-5CA0B7E56293}" dt="2020-07-02T16:55:33.898" v="467" actId="1076"/>
        <pc:sldMkLst>
          <pc:docMk/>
          <pc:sldMk cId="2929216099" sldId="2147467913"/>
        </pc:sldMkLst>
        <pc:spChg chg="mod">
          <ac:chgData name="Lott, Bryony" userId="80814329-d06a-4b0e-a458-fa71f2968649" providerId="ADAL" clId="{FF15B1FF-7C10-417E-A066-5CA0B7E56293}" dt="2020-07-02T16:55:33.898" v="467" actId="1076"/>
          <ac:spMkLst>
            <pc:docMk/>
            <pc:sldMk cId="2929216099" sldId="2147467913"/>
            <ac:spMk id="2" creationId="{5EA98684-2D1B-45DF-9779-22A40CA5CDA7}"/>
          </ac:spMkLst>
        </pc:spChg>
        <pc:spChg chg="mod">
          <ac:chgData name="Lott, Bryony" userId="80814329-d06a-4b0e-a458-fa71f2968649" providerId="ADAL" clId="{FF15B1FF-7C10-417E-A066-5CA0B7E56293}" dt="2020-07-02T16:55:33.898" v="467" actId="1076"/>
          <ac:spMkLst>
            <pc:docMk/>
            <pc:sldMk cId="2929216099" sldId="2147467913"/>
            <ac:spMk id="6" creationId="{910F6BD8-4A8B-4833-82A3-D90D0B2DB0C9}"/>
          </ac:spMkLst>
        </pc:spChg>
        <pc:spChg chg="del">
          <ac:chgData name="Lott, Bryony" userId="80814329-d06a-4b0e-a458-fa71f2968649" providerId="ADAL" clId="{FF15B1FF-7C10-417E-A066-5CA0B7E56293}" dt="2020-07-02T16:55:14.328" v="466" actId="478"/>
          <ac:spMkLst>
            <pc:docMk/>
            <pc:sldMk cId="2929216099" sldId="2147467913"/>
            <ac:spMk id="17" creationId="{504D5576-B147-4AA7-A433-68F03F6BCD97}"/>
          </ac:spMkLst>
        </pc:spChg>
        <pc:spChg chg="mod">
          <ac:chgData name="Lott, Bryony" userId="80814329-d06a-4b0e-a458-fa71f2968649" providerId="ADAL" clId="{FF15B1FF-7C10-417E-A066-5CA0B7E56293}" dt="2020-07-02T16:55:33.898" v="467" actId="1076"/>
          <ac:spMkLst>
            <pc:docMk/>
            <pc:sldMk cId="2929216099" sldId="2147467913"/>
            <ac:spMk id="18" creationId="{967AAAD7-4CB3-4C43-8816-15E2E14F57B0}"/>
          </ac:spMkLst>
        </pc:spChg>
        <pc:spChg chg="mod">
          <ac:chgData name="Lott, Bryony" userId="80814329-d06a-4b0e-a458-fa71f2968649" providerId="ADAL" clId="{FF15B1FF-7C10-417E-A066-5CA0B7E56293}" dt="2020-07-02T16:55:33.898" v="467" actId="1076"/>
          <ac:spMkLst>
            <pc:docMk/>
            <pc:sldMk cId="2929216099" sldId="2147467913"/>
            <ac:spMk id="19" creationId="{22A88022-5F9E-4774-8BF5-EF332EB84C44}"/>
          </ac:spMkLst>
        </pc:spChg>
        <pc:picChg chg="mod">
          <ac:chgData name="Lott, Bryony" userId="80814329-d06a-4b0e-a458-fa71f2968649" providerId="ADAL" clId="{FF15B1FF-7C10-417E-A066-5CA0B7E56293}" dt="2020-07-02T16:55:33.898" v="467" actId="1076"/>
          <ac:picMkLst>
            <pc:docMk/>
            <pc:sldMk cId="2929216099" sldId="2147467913"/>
            <ac:picMk id="14" creationId="{D66AEB5E-4234-49F5-95BE-AD77CC6EC18B}"/>
          </ac:picMkLst>
        </pc:picChg>
        <pc:picChg chg="mod">
          <ac:chgData name="Lott, Bryony" userId="80814329-d06a-4b0e-a458-fa71f2968649" providerId="ADAL" clId="{FF15B1FF-7C10-417E-A066-5CA0B7E56293}" dt="2020-07-02T16:55:33.898" v="467" actId="1076"/>
          <ac:picMkLst>
            <pc:docMk/>
            <pc:sldMk cId="2929216099" sldId="2147467913"/>
            <ac:picMk id="16" creationId="{DAD4C199-39A0-4474-A601-DC9CC9DA6460}"/>
          </ac:picMkLst>
        </pc:picChg>
      </pc:sldChg>
      <pc:sldChg chg="modSp mod">
        <pc:chgData name="Lott, Bryony" userId="80814329-d06a-4b0e-a458-fa71f2968649" providerId="ADAL" clId="{FF15B1FF-7C10-417E-A066-5CA0B7E56293}" dt="2020-07-02T16:25:10.201" v="105" actId="20577"/>
        <pc:sldMkLst>
          <pc:docMk/>
          <pc:sldMk cId="412746174" sldId="2147467921"/>
        </pc:sldMkLst>
        <pc:spChg chg="mod">
          <ac:chgData name="Lott, Bryony" userId="80814329-d06a-4b0e-a458-fa71f2968649" providerId="ADAL" clId="{FF15B1FF-7C10-417E-A066-5CA0B7E56293}" dt="2020-07-02T16:25:10.201" v="105" actId="20577"/>
          <ac:spMkLst>
            <pc:docMk/>
            <pc:sldMk cId="412746174" sldId="2147467921"/>
            <ac:spMk id="2" creationId="{192DE5B9-07FE-4C3A-98EA-28E9D93CC8DF}"/>
          </ac:spMkLst>
        </pc:spChg>
      </pc:sldChg>
      <pc:sldChg chg="delSp modSp mod">
        <pc:chgData name="Lott, Bryony" userId="80814329-d06a-4b0e-a458-fa71f2968649" providerId="ADAL" clId="{FF15B1FF-7C10-417E-A066-5CA0B7E56293}" dt="2020-07-02T16:58:46.568" v="510" actId="20577"/>
        <pc:sldMkLst>
          <pc:docMk/>
          <pc:sldMk cId="854373998" sldId="2147467923"/>
        </pc:sldMkLst>
        <pc:spChg chg="mod">
          <ac:chgData name="Lott, Bryony" userId="80814329-d06a-4b0e-a458-fa71f2968649" providerId="ADAL" clId="{FF15B1FF-7C10-417E-A066-5CA0B7E56293}" dt="2020-07-02T16:58:46.568" v="510" actId="20577"/>
          <ac:spMkLst>
            <pc:docMk/>
            <pc:sldMk cId="854373998" sldId="2147467923"/>
            <ac:spMk id="2" creationId="{5EA98684-2D1B-45DF-9779-22A40CA5CDA7}"/>
          </ac:spMkLst>
        </pc:spChg>
        <pc:spChg chg="mod">
          <ac:chgData name="Lott, Bryony" userId="80814329-d06a-4b0e-a458-fa71f2968649" providerId="ADAL" clId="{FF15B1FF-7C10-417E-A066-5CA0B7E56293}" dt="2020-07-02T16:56:03.379" v="469" actId="1076"/>
          <ac:spMkLst>
            <pc:docMk/>
            <pc:sldMk cId="854373998" sldId="2147467923"/>
            <ac:spMk id="6" creationId="{910F6BD8-4A8B-4833-82A3-D90D0B2DB0C9}"/>
          </ac:spMkLst>
        </pc:spChg>
        <pc:spChg chg="del">
          <ac:chgData name="Lott, Bryony" userId="80814329-d06a-4b0e-a458-fa71f2968649" providerId="ADAL" clId="{FF15B1FF-7C10-417E-A066-5CA0B7E56293}" dt="2020-07-02T16:55:46.553" v="468" actId="478"/>
          <ac:spMkLst>
            <pc:docMk/>
            <pc:sldMk cId="854373998" sldId="2147467923"/>
            <ac:spMk id="17" creationId="{504D5576-B147-4AA7-A433-68F03F6BCD97}"/>
          </ac:spMkLst>
        </pc:spChg>
        <pc:spChg chg="mod">
          <ac:chgData name="Lott, Bryony" userId="80814329-d06a-4b0e-a458-fa71f2968649" providerId="ADAL" clId="{FF15B1FF-7C10-417E-A066-5CA0B7E56293}" dt="2020-07-02T16:56:03.379" v="469" actId="1076"/>
          <ac:spMkLst>
            <pc:docMk/>
            <pc:sldMk cId="854373998" sldId="2147467923"/>
            <ac:spMk id="18" creationId="{967AAAD7-4CB3-4C43-8816-15E2E14F57B0}"/>
          </ac:spMkLst>
        </pc:spChg>
        <pc:spChg chg="mod">
          <ac:chgData name="Lott, Bryony" userId="80814329-d06a-4b0e-a458-fa71f2968649" providerId="ADAL" clId="{FF15B1FF-7C10-417E-A066-5CA0B7E56293}" dt="2020-07-02T16:56:03.379" v="469" actId="1076"/>
          <ac:spMkLst>
            <pc:docMk/>
            <pc:sldMk cId="854373998" sldId="2147467923"/>
            <ac:spMk id="19" creationId="{22A88022-5F9E-4774-8BF5-EF332EB84C44}"/>
          </ac:spMkLst>
        </pc:spChg>
        <pc:picChg chg="mod">
          <ac:chgData name="Lott, Bryony" userId="80814329-d06a-4b0e-a458-fa71f2968649" providerId="ADAL" clId="{FF15B1FF-7C10-417E-A066-5CA0B7E56293}" dt="2020-07-02T16:56:03.379" v="469" actId="1076"/>
          <ac:picMkLst>
            <pc:docMk/>
            <pc:sldMk cId="854373998" sldId="2147467923"/>
            <ac:picMk id="14" creationId="{D66AEB5E-4234-49F5-95BE-AD77CC6EC18B}"/>
          </ac:picMkLst>
        </pc:picChg>
        <pc:picChg chg="mod">
          <ac:chgData name="Lott, Bryony" userId="80814329-d06a-4b0e-a458-fa71f2968649" providerId="ADAL" clId="{FF15B1FF-7C10-417E-A066-5CA0B7E56293}" dt="2020-07-02T16:56:03.379" v="469" actId="1076"/>
          <ac:picMkLst>
            <pc:docMk/>
            <pc:sldMk cId="854373998" sldId="2147467923"/>
            <ac:picMk id="16" creationId="{DAD4C199-39A0-4474-A601-DC9CC9DA6460}"/>
          </ac:picMkLst>
        </pc:picChg>
      </pc:sldChg>
      <pc:sldChg chg="modSp mod">
        <pc:chgData name="Lott, Bryony" userId="80814329-d06a-4b0e-a458-fa71f2968649" providerId="ADAL" clId="{FF15B1FF-7C10-417E-A066-5CA0B7E56293}" dt="2020-07-02T16:59:24.278" v="529" actId="20577"/>
        <pc:sldMkLst>
          <pc:docMk/>
          <pc:sldMk cId="4004325023" sldId="2147467926"/>
        </pc:sldMkLst>
        <pc:spChg chg="mod">
          <ac:chgData name="Lott, Bryony" userId="80814329-d06a-4b0e-a458-fa71f2968649" providerId="ADAL" clId="{FF15B1FF-7C10-417E-A066-5CA0B7E56293}" dt="2020-07-02T16:59:24.278" v="529" actId="20577"/>
          <ac:spMkLst>
            <pc:docMk/>
            <pc:sldMk cId="4004325023" sldId="2147467926"/>
            <ac:spMk id="2" creationId="{7EDC968C-FC16-4292-9FA0-D990C488D060}"/>
          </ac:spMkLst>
        </pc:spChg>
      </pc:sldChg>
      <pc:sldChg chg="modSp add mod ord">
        <pc:chgData name="Lott, Bryony" userId="80814329-d06a-4b0e-a458-fa71f2968649" providerId="ADAL" clId="{FF15B1FF-7C10-417E-A066-5CA0B7E56293}" dt="2020-07-02T16:54:40.707" v="465" actId="20577"/>
        <pc:sldMkLst>
          <pc:docMk/>
          <pc:sldMk cId="485517288" sldId="2147467931"/>
        </pc:sldMkLst>
        <pc:spChg chg="mod">
          <ac:chgData name="Lott, Bryony" userId="80814329-d06a-4b0e-a458-fa71f2968649" providerId="ADAL" clId="{FF15B1FF-7C10-417E-A066-5CA0B7E56293}" dt="2020-07-02T16:54:40.707" v="465" actId="20577"/>
          <ac:spMkLst>
            <pc:docMk/>
            <pc:sldMk cId="485517288" sldId="2147467931"/>
            <ac:spMk id="5" creationId="{849FA36A-A67F-45B3-B5B4-FF9273114F5C}"/>
          </ac:spMkLst>
        </pc:spChg>
        <pc:spChg chg="mod">
          <ac:chgData name="Lott, Bryony" userId="80814329-d06a-4b0e-a458-fa71f2968649" providerId="ADAL" clId="{FF15B1FF-7C10-417E-A066-5CA0B7E56293}" dt="2020-07-02T16:53:04.734" v="454" actId="20577"/>
          <ac:spMkLst>
            <pc:docMk/>
            <pc:sldMk cId="485517288" sldId="2147467931"/>
            <ac:spMk id="6" creationId="{03832D4B-320A-43B2-96EF-C3BBCBF57261}"/>
          </ac:spMkLst>
        </pc:spChg>
      </pc:sldChg>
      <pc:sldChg chg="addSp delSp modSp new mod modClrScheme chgLayout">
        <pc:chgData name="Lott, Bryony" userId="80814329-d06a-4b0e-a458-fa71f2968649" providerId="ADAL" clId="{FF15B1FF-7C10-417E-A066-5CA0B7E56293}" dt="2020-07-02T17:06:41.241" v="662" actId="1076"/>
        <pc:sldMkLst>
          <pc:docMk/>
          <pc:sldMk cId="3306355425" sldId="2147467932"/>
        </pc:sldMkLst>
        <pc:spChg chg="del">
          <ac:chgData name="Lott, Bryony" userId="80814329-d06a-4b0e-a458-fa71f2968649" providerId="ADAL" clId="{FF15B1FF-7C10-417E-A066-5CA0B7E56293}" dt="2020-07-02T17:02:10.145" v="531" actId="700"/>
          <ac:spMkLst>
            <pc:docMk/>
            <pc:sldMk cId="3306355425" sldId="2147467932"/>
            <ac:spMk id="2" creationId="{F8DDB489-B0E4-4965-9F5D-FC8334BF164A}"/>
          </ac:spMkLst>
        </pc:spChg>
        <pc:spChg chg="del mod ord">
          <ac:chgData name="Lott, Bryony" userId="80814329-d06a-4b0e-a458-fa71f2968649" providerId="ADAL" clId="{FF15B1FF-7C10-417E-A066-5CA0B7E56293}" dt="2020-07-02T17:02:10.145" v="531" actId="700"/>
          <ac:spMkLst>
            <pc:docMk/>
            <pc:sldMk cId="3306355425" sldId="2147467932"/>
            <ac:spMk id="3" creationId="{5715CBA5-3C5A-4D1C-BA60-ECAC2F28D1ED}"/>
          </ac:spMkLst>
        </pc:spChg>
        <pc:spChg chg="del mod ord">
          <ac:chgData name="Lott, Bryony" userId="80814329-d06a-4b0e-a458-fa71f2968649" providerId="ADAL" clId="{FF15B1FF-7C10-417E-A066-5CA0B7E56293}" dt="2020-07-02T17:02:10.145" v="531" actId="700"/>
          <ac:spMkLst>
            <pc:docMk/>
            <pc:sldMk cId="3306355425" sldId="2147467932"/>
            <ac:spMk id="4" creationId="{462375BD-7E32-4386-A629-0F099244F419}"/>
          </ac:spMkLst>
        </pc:spChg>
        <pc:spChg chg="del mod ord">
          <ac:chgData name="Lott, Bryony" userId="80814329-d06a-4b0e-a458-fa71f2968649" providerId="ADAL" clId="{FF15B1FF-7C10-417E-A066-5CA0B7E56293}" dt="2020-07-02T17:02:10.145" v="531" actId="700"/>
          <ac:spMkLst>
            <pc:docMk/>
            <pc:sldMk cId="3306355425" sldId="2147467932"/>
            <ac:spMk id="5" creationId="{886ECC56-64C7-4A3F-AE5A-66CAB30B77F9}"/>
          </ac:spMkLst>
        </pc:spChg>
        <pc:spChg chg="add del mod ord">
          <ac:chgData name="Lott, Bryony" userId="80814329-d06a-4b0e-a458-fa71f2968649" providerId="ADAL" clId="{FF15B1FF-7C10-417E-A066-5CA0B7E56293}" dt="2020-07-02T17:02:36.577" v="536" actId="26606"/>
          <ac:spMkLst>
            <pc:docMk/>
            <pc:sldMk cId="3306355425" sldId="2147467932"/>
            <ac:spMk id="6" creationId="{502C5C6B-8505-4104-9778-467FEFEA2761}"/>
          </ac:spMkLst>
        </pc:spChg>
        <pc:spChg chg="add del mod ord">
          <ac:chgData name="Lott, Bryony" userId="80814329-d06a-4b0e-a458-fa71f2968649" providerId="ADAL" clId="{FF15B1FF-7C10-417E-A066-5CA0B7E56293}" dt="2020-07-02T17:02:22.333" v="535" actId="478"/>
          <ac:spMkLst>
            <pc:docMk/>
            <pc:sldMk cId="3306355425" sldId="2147467932"/>
            <ac:spMk id="7" creationId="{9C8AD015-8874-4338-9852-3562502FCDF4}"/>
          </ac:spMkLst>
        </pc:spChg>
        <pc:spChg chg="add del mod ord">
          <ac:chgData name="Lott, Bryony" userId="80814329-d06a-4b0e-a458-fa71f2968649" providerId="ADAL" clId="{FF15B1FF-7C10-417E-A066-5CA0B7E56293}" dt="2020-07-02T17:02:36.577" v="536" actId="26606"/>
          <ac:spMkLst>
            <pc:docMk/>
            <pc:sldMk cId="3306355425" sldId="2147467932"/>
            <ac:spMk id="8" creationId="{C6780E97-EDDD-466F-BD9D-E16AE808A2F9}"/>
          </ac:spMkLst>
        </pc:spChg>
        <pc:spChg chg="add mod">
          <ac:chgData name="Lott, Bryony" userId="80814329-d06a-4b0e-a458-fa71f2968649" providerId="ADAL" clId="{FF15B1FF-7C10-417E-A066-5CA0B7E56293}" dt="2020-07-02T17:04:58.935" v="654" actId="20577"/>
          <ac:spMkLst>
            <pc:docMk/>
            <pc:sldMk cId="3306355425" sldId="2147467932"/>
            <ac:spMk id="71" creationId="{D79D19F8-820D-414B-82A4-BD437FD9FB51}"/>
          </ac:spMkLst>
        </pc:spChg>
        <pc:spChg chg="add mod">
          <ac:chgData name="Lott, Bryony" userId="80814329-d06a-4b0e-a458-fa71f2968649" providerId="ADAL" clId="{FF15B1FF-7C10-417E-A066-5CA0B7E56293}" dt="2020-07-02T17:03:20.413" v="538" actId="20577"/>
          <ac:spMkLst>
            <pc:docMk/>
            <pc:sldMk cId="3306355425" sldId="2147467932"/>
            <ac:spMk id="73" creationId="{0DE8622B-BD66-489C-965E-20776D93C03B}"/>
          </ac:spMkLst>
        </pc:spChg>
        <pc:picChg chg="add mod">
          <ac:chgData name="Lott, Bryony" userId="80814329-d06a-4b0e-a458-fa71f2968649" providerId="ADAL" clId="{FF15B1FF-7C10-417E-A066-5CA0B7E56293}" dt="2020-07-02T17:06:41.241" v="662" actId="1076"/>
          <ac:picMkLst>
            <pc:docMk/>
            <pc:sldMk cId="3306355425" sldId="2147467932"/>
            <ac:picMk id="1026" creationId="{36133AF1-0CDD-487B-B6F0-058A240DA356}"/>
          </ac:picMkLst>
        </pc:picChg>
      </pc:sldChg>
      <pc:sldChg chg="addSp delSp modSp add del mod modClrScheme chgLayout">
        <pc:chgData name="Lott, Bryony" userId="80814329-d06a-4b0e-a458-fa71f2968649" providerId="ADAL" clId="{FF15B1FF-7C10-417E-A066-5CA0B7E56293}" dt="2020-07-06T15:56:18.707" v="790" actId="2696"/>
        <pc:sldMkLst>
          <pc:docMk/>
          <pc:sldMk cId="3908126914" sldId="2147467933"/>
        </pc:sldMkLst>
        <pc:spChg chg="mod ord">
          <ac:chgData name="Lott, Bryony" userId="80814329-d06a-4b0e-a458-fa71f2968649" providerId="ADAL" clId="{FF15B1FF-7C10-417E-A066-5CA0B7E56293}" dt="2020-07-02T17:18:56.355" v="774" actId="20577"/>
          <ac:spMkLst>
            <pc:docMk/>
            <pc:sldMk cId="3908126914" sldId="2147467933"/>
            <ac:spMk id="2" creationId="{1D3A75CA-04A2-4276-B15E-9BE1511EEA26}"/>
          </ac:spMkLst>
        </pc:spChg>
        <pc:spChg chg="del mod ord">
          <ac:chgData name="Lott, Bryony" userId="80814329-d06a-4b0e-a458-fa71f2968649" providerId="ADAL" clId="{FF15B1FF-7C10-417E-A066-5CA0B7E56293}" dt="2020-07-02T17:17:09.755" v="713" actId="478"/>
          <ac:spMkLst>
            <pc:docMk/>
            <pc:sldMk cId="3908126914" sldId="2147467933"/>
            <ac:spMk id="3" creationId="{6AF90F99-8D09-4896-87EB-E4100F15D7B4}"/>
          </ac:spMkLst>
        </pc:spChg>
        <pc:spChg chg="add del mod ord">
          <ac:chgData name="Lott, Bryony" userId="80814329-d06a-4b0e-a458-fa71f2968649" providerId="ADAL" clId="{FF15B1FF-7C10-417E-A066-5CA0B7E56293}" dt="2020-07-02T17:10:06.797" v="665" actId="26606"/>
          <ac:spMkLst>
            <pc:docMk/>
            <pc:sldMk cId="3908126914" sldId="2147467933"/>
            <ac:spMk id="4" creationId="{9BE3923D-D4C8-41FC-B407-2D92A5579B96}"/>
          </ac:spMkLst>
        </pc:spChg>
        <pc:spChg chg="add del mod ord">
          <ac:chgData name="Lott, Bryony" userId="80814329-d06a-4b0e-a458-fa71f2968649" providerId="ADAL" clId="{FF15B1FF-7C10-417E-A066-5CA0B7E56293}" dt="2020-07-02T17:10:06.797" v="665" actId="26606"/>
          <ac:spMkLst>
            <pc:docMk/>
            <pc:sldMk cId="3908126914" sldId="2147467933"/>
            <ac:spMk id="5" creationId="{B35C7DF2-CDA1-41B9-B037-387982D6BE36}"/>
          </ac:spMkLst>
        </pc:spChg>
        <pc:spChg chg="mod ord">
          <ac:chgData name="Lott, Bryony" userId="80814329-d06a-4b0e-a458-fa71f2968649" providerId="ADAL" clId="{FF15B1FF-7C10-417E-A066-5CA0B7E56293}" dt="2020-07-02T17:19:10.745" v="788" actId="20577"/>
          <ac:spMkLst>
            <pc:docMk/>
            <pc:sldMk cId="3908126914" sldId="2147467933"/>
            <ac:spMk id="8" creationId="{958C400E-5B1E-4B9B-B02F-D93C0D5227A1}"/>
          </ac:spMkLst>
        </pc:spChg>
        <pc:spChg chg="add del mod">
          <ac:chgData name="Lott, Bryony" userId="80814329-d06a-4b0e-a458-fa71f2968649" providerId="ADAL" clId="{FF15B1FF-7C10-417E-A066-5CA0B7E56293}" dt="2020-07-02T17:17:13.305" v="714" actId="478"/>
          <ac:spMkLst>
            <pc:docMk/>
            <pc:sldMk cId="3908126914" sldId="2147467933"/>
            <ac:spMk id="12" creationId="{A33B0C18-AE54-438A-B6DA-DA093D2160C1}"/>
          </ac:spMkLst>
        </pc:spChg>
        <pc:picChg chg="mod">
          <ac:chgData name="Lott, Bryony" userId="80814329-d06a-4b0e-a458-fa71f2968649" providerId="ADAL" clId="{FF15B1FF-7C10-417E-A066-5CA0B7E56293}" dt="2020-07-02T17:17:41.457" v="730" actId="1076"/>
          <ac:picMkLst>
            <pc:docMk/>
            <pc:sldMk cId="3908126914" sldId="2147467933"/>
            <ac:picMk id="7" creationId="{57C64463-12FA-488A-86BA-2A1DD52DD6A1}"/>
          </ac:picMkLst>
        </pc:picChg>
        <pc:picChg chg="add mod">
          <ac:chgData name="Lott, Bryony" userId="80814329-d06a-4b0e-a458-fa71f2968649" providerId="ADAL" clId="{FF15B1FF-7C10-417E-A066-5CA0B7E56293}" dt="2020-07-02T17:12:32.852" v="678" actId="1076"/>
          <ac:picMkLst>
            <pc:docMk/>
            <pc:sldMk cId="3908126914" sldId="2147467933"/>
            <ac:picMk id="9" creationId="{6E219708-F89D-40C0-A871-3A5A37EF6007}"/>
          </ac:picMkLst>
        </pc:picChg>
        <pc:picChg chg="add del mod">
          <ac:chgData name="Lott, Bryony" userId="80814329-d06a-4b0e-a458-fa71f2968649" providerId="ADAL" clId="{FF15B1FF-7C10-417E-A066-5CA0B7E56293}" dt="2020-07-02T17:14:33.248" v="693" actId="478"/>
          <ac:picMkLst>
            <pc:docMk/>
            <pc:sldMk cId="3908126914" sldId="2147467933"/>
            <ac:picMk id="11" creationId="{750AC9C9-2D5B-4550-932D-471ECC468805}"/>
          </ac:picMkLst>
        </pc:picChg>
        <pc:picChg chg="add del mod">
          <ac:chgData name="Lott, Bryony" userId="80814329-d06a-4b0e-a458-fa71f2968649" providerId="ADAL" clId="{FF15B1FF-7C10-417E-A066-5CA0B7E56293}" dt="2020-07-02T17:11:35.343" v="673" actId="478"/>
          <ac:picMkLst>
            <pc:docMk/>
            <pc:sldMk cId="3908126914" sldId="2147467933"/>
            <ac:picMk id="2050" creationId="{ACEED5C2-1F4F-4913-BDE2-AE9ACB2A01A1}"/>
          </ac:picMkLst>
        </pc:picChg>
        <pc:picChg chg="add mod">
          <ac:chgData name="Lott, Bryony" userId="80814329-d06a-4b0e-a458-fa71f2968649" providerId="ADAL" clId="{FF15B1FF-7C10-417E-A066-5CA0B7E56293}" dt="2020-07-02T17:15:45.157" v="705" actId="1076"/>
          <ac:picMkLst>
            <pc:docMk/>
            <pc:sldMk cId="3908126914" sldId="2147467933"/>
            <ac:picMk id="2052" creationId="{C157D674-D6EF-43B5-B685-0503195999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24958-7E58-4753-ADB6-1933633B06DF}" type="datetimeFigureOut">
              <a:rPr lang="en-GB" smtClean="0"/>
              <a:t>10/07/2020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99313-91CC-4348-BF99-CD05E96FE77F}" type="slidenum">
              <a:rPr lang="en-GB" smtClean="0"/>
              <a:t>‹#›</a:t>
            </a:fld>
            <a:endParaRPr lang="en-GB"/>
          </a:p>
        </p:txBody>
      </p:sp>
    </p:spTree>
    <p:extLst>
      <p:ext uri="{BB962C8B-B14F-4D97-AF65-F5344CB8AC3E}">
        <p14:creationId xmlns:p14="http://schemas.microsoft.com/office/powerpoint/2010/main" val="169085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99313-91CC-4348-BF99-CD05E96FE77F}" type="slidenum">
              <a:rPr lang="en-GB" smtClean="0"/>
              <a:t>3</a:t>
            </a:fld>
            <a:endParaRPr lang="en-GB"/>
          </a:p>
        </p:txBody>
      </p:sp>
    </p:spTree>
    <p:extLst>
      <p:ext uri="{BB962C8B-B14F-4D97-AF65-F5344CB8AC3E}">
        <p14:creationId xmlns:p14="http://schemas.microsoft.com/office/powerpoint/2010/main" val="22594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45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39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81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Royal Cornwall Hospitals NHS Trust Annual Report 2018/19</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8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07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76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88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267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1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6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0024425-DDD9-614A-9663-A90EB8B52669}" type="slidenum">
              <a:rPr lang="en-US" smtClean="0"/>
              <a:t>4</a:t>
            </a:fld>
            <a:endParaRPr lang="en-US"/>
          </a:p>
        </p:txBody>
      </p:sp>
    </p:spTree>
    <p:extLst>
      <p:ext uri="{BB962C8B-B14F-4D97-AF65-F5344CB8AC3E}">
        <p14:creationId xmlns:p14="http://schemas.microsoft.com/office/powerpoint/2010/main" val="11133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dirty="0">
                <a:effectLst/>
                <a:latin typeface="Calibri" panose="020F0502020204030204" pitchFamily="34" charset="0"/>
              </a:rPr>
              <a:t>I would really like to thank you Ian and Luke for sharing your experiences, it’s great to hear your stories.</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What I picked out is that both Trusts had to stop Elective services as a result of the pandemic, and so helping free up staff to focus on RTT management is critical. We know this has been happening up and down the country - Hospitals could end up dealing with the backlog of those suspended services for the next 6 – 12 months. So the use of clinical speech recognition for me is something that we must adopt at scale.</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As Eric Topol mentions in his review that was published in February 2019 and I keep referring to it. Topol came up with the phrase 'The gift of time'. There has never been a time more in need than now and so its great to hear from Ian &amp; Luke and how they are giving back the gift of time to their clinicians and frontline staff.</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I really liked that Luke and his Trust are taking their teams on a journey – realising that adoption and use will continuously evolve but using this opportunity to help accelerate digital transformation – ‘business better than usual’ is a nice way that Luke put it.</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I also liked how Ian at Royal Cornwall mentioned that Nuance masterclasses were delivered using MS Teams, and then Ian mentioned their vision is to embed clinical speech recognition across primary and secondary care in Cornwall. A great forward-thinking vision.</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So – coming back to the Microsoft &amp; Nuance partnership – this was announced in October last year and Nuance's speech recognition solutions are hosted on Microsoft Azure.</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If we consider one of the digital ambitions set out in the long-term plan ' Empower clinicians and reduce the administrative burden' then this is exactly what the Microsoft and Nuance partnership aims to do.</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In my experience - I do believe that NHS colleagues are heading in the right direction in terms of digital transformation - and both Luke and Ian's respective stories show this is happening...and we are seeing rapid uptake of technology in health globally.</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Since March, more than 1,600 instances of COVID-19 bots based on our service have gone live impacting more than 31 million people across 23 countries as health organisations have been using this service to create COVID-19 self-assessment tools to reduce some of the strain on their emergency hotlines.</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Here in England we have seen Microsoft Teams usage in health alone rise to at 500 - 600,000 daily active users across the NHS. A fantastic achievement.</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Last month we announced the Microsoft Cloud for Healthcare, which is the first industry-specific cloud offering that brings together existing capabilities and is developing future capabilities to accelerate health transformation into the future. Of course this is only achieved by working with our customers and our partners to develop the ecosystem, of which Nuance is a part of.</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But to reiterate an earlier point - we are all on a journey. An important journey to transform healthcare.</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Looking to the future - its a brilliant time for digital technologies in healthcare and I'm really excited about the partnership with Nuance. I've seen how the technology is evolving and it will be a game-changer... and without stealing Simon's thunder - will let him talk about the advancements that Nuance &amp; Microsoft are working on together.</a:t>
            </a:r>
          </a:p>
          <a:p>
            <a:pPr marL="0" marR="0">
              <a:spcBef>
                <a:spcPts val="0"/>
              </a:spcBef>
              <a:spcAft>
                <a:spcPts val="0"/>
              </a:spcAft>
            </a:pPr>
            <a:r>
              <a:rPr lang="en-GB" sz="1800" dirty="0">
                <a:effectLst/>
                <a:latin typeface="Calibri" panose="020F0502020204030204" pitchFamily="34" charset="0"/>
              </a:rPr>
              <a:t> </a:t>
            </a:r>
          </a:p>
          <a:p>
            <a:pPr marL="0" marR="0">
              <a:spcBef>
                <a:spcPts val="0"/>
              </a:spcBef>
              <a:spcAft>
                <a:spcPts val="0"/>
              </a:spcAft>
            </a:pPr>
            <a:r>
              <a:rPr lang="en-GB" sz="1800" dirty="0">
                <a:effectLst/>
                <a:latin typeface="Calibri" panose="020F0502020204030204" pitchFamily="34" charset="0"/>
              </a:rPr>
              <a:t>Thank-you.</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833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Arial"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380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024425-DDD9-614A-9663-A90EB8B526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3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‘Clinical Documentation Challenge’ - research </a:t>
            </a:r>
            <a:r>
              <a:rPr lang="en-US" sz="1200" dirty="0">
                <a:latin typeface="+mn-lt"/>
              </a:rPr>
              <a:t>undertaken with 3,000 healthcare professionals from across the United Kingdom, Germany and the </a:t>
            </a:r>
            <a:r>
              <a:rPr lang="en-US" sz="1200" dirty="0"/>
              <a:t>United States</a:t>
            </a:r>
            <a:r>
              <a:rPr lang="en-US" sz="1200" dirty="0">
                <a:latin typeface="+mn-lt"/>
              </a:rPr>
              <a:t>. (Research commissioned by Nuance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latin typeface="+mn-lt"/>
              </a:rPr>
              <a:t>and carried out by specialist research company, </a:t>
            </a:r>
            <a:r>
              <a:rPr lang="en-US" sz="1200" dirty="0" err="1">
                <a:latin typeface="+mn-lt"/>
              </a:rPr>
              <a:t>Ignetica</a:t>
            </a:r>
            <a:r>
              <a:rPr lang="en-US" sz="1200" dirty="0">
                <a:latin typeface="+mn-lt"/>
              </a:rPr>
              <a:t>.)</a:t>
            </a:r>
          </a:p>
        </p:txBody>
      </p:sp>
      <p:sp>
        <p:nvSpPr>
          <p:cNvPr id="56323" name="Slide Number Placeholder 3"/>
          <p:cNvSpPr>
            <a:spLocks noGrp="1"/>
          </p:cNvSpPr>
          <p:nvPr>
            <p:ph type="sldNum" sz="quarter" idx="5"/>
          </p:nvPr>
        </p:nvSpPr>
        <p:spPr bwMode="auto">
          <a:ln>
            <a:miter lim="800000"/>
            <a:headEnd/>
            <a:tailEnd/>
          </a:ln>
        </p:spPr>
        <p:txBody>
          <a:bodyPr numCol="1"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52BEF61-A1D2-48ED-AFF4-3B50518E4C99}" type="slidenum">
              <a:rPr kumimoji="0" lang="en-US" sz="1200" b="0" i="0" u="none" strike="noStrike" kern="1200" cap="none" spc="0" normalizeH="0" baseline="0" noProof="0">
                <a:ln>
                  <a:noFill/>
                </a:ln>
                <a:solidFill>
                  <a:prstClr val="black"/>
                </a:solidFill>
                <a:effectLst/>
                <a:uLnTx/>
                <a:uFillTx/>
                <a:latin typeface="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8181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99313-91CC-4348-BF99-CD05E96FE77F}" type="slidenum">
              <a:rPr lang="en-GB" smtClean="0"/>
              <a:t>6</a:t>
            </a:fld>
            <a:endParaRPr lang="en-GB"/>
          </a:p>
        </p:txBody>
      </p:sp>
    </p:spTree>
    <p:extLst>
      <p:ext uri="{BB962C8B-B14F-4D97-AF65-F5344CB8AC3E}">
        <p14:creationId xmlns:p14="http://schemas.microsoft.com/office/powerpoint/2010/main" val="136001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99313-91CC-4348-BF99-CD05E96FE77F}" type="slidenum">
              <a:rPr lang="en-GB" smtClean="0"/>
              <a:t>7</a:t>
            </a:fld>
            <a:endParaRPr lang="en-GB"/>
          </a:p>
        </p:txBody>
      </p:sp>
    </p:spTree>
    <p:extLst>
      <p:ext uri="{BB962C8B-B14F-4D97-AF65-F5344CB8AC3E}">
        <p14:creationId xmlns:p14="http://schemas.microsoft.com/office/powerpoint/2010/main" val="39385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Calderdale</a:t>
            </a:r>
            <a:r>
              <a:rPr lang="en-US" dirty="0"/>
              <a:t> and Huddersfield NHS Foundation Trust, Annual Report and Accounts 2018/19</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40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12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40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99313-91CC-4348-BF99-CD05E96FE7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350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tif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hysici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13E9D3-7423-694A-97BE-8A3FA02CA1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06"/>
          <a:stretch/>
        </p:blipFill>
        <p:spPr>
          <a:xfrm>
            <a:off x="4355075" y="0"/>
            <a:ext cx="7836925" cy="6858000"/>
          </a:xfrm>
          <a:prstGeom prst="rect">
            <a:avLst/>
          </a:prstGeom>
        </p:spPr>
      </p:pic>
      <p:pic>
        <p:nvPicPr>
          <p:cNvPr id="8" name="Picture 7">
            <a:extLst>
              <a:ext uri="{FF2B5EF4-FFF2-40B4-BE49-F238E27FC236}">
                <a16:creationId xmlns:a16="http://schemas.microsoft.com/office/drawing/2014/main" id="{4FBD25C1-ADA4-264D-BBA1-26C245F20C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03231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Radiologist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0CA09-C844-5A46-A248-F7476E59DCB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63829" y="0"/>
            <a:ext cx="7328171" cy="6858000"/>
          </a:xfrm>
          <a:prstGeom prst="rect">
            <a:avLst/>
          </a:prstGeom>
        </p:spPr>
      </p:pic>
      <p:pic>
        <p:nvPicPr>
          <p:cNvPr id="17" name="Picture 16">
            <a:extLst>
              <a:ext uri="{FF2B5EF4-FFF2-40B4-BE49-F238E27FC236}">
                <a16:creationId xmlns:a16="http://schemas.microsoft.com/office/drawing/2014/main" id="{DABE2F3E-2656-CE4A-A106-2A4040133C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4256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Radiologist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21157" y="-1"/>
            <a:ext cx="7470843" cy="6858001"/>
          </a:xfrm>
          <a:prstGeom prst="rect">
            <a:avLst/>
          </a:prstGeom>
        </p:spPr>
      </p:pic>
      <p:pic>
        <p:nvPicPr>
          <p:cNvPr id="17" name="Picture 16">
            <a:extLst>
              <a:ext uri="{FF2B5EF4-FFF2-40B4-BE49-F238E27FC236}">
                <a16:creationId xmlns:a16="http://schemas.microsoft.com/office/drawing/2014/main" id="{DABE2F3E-2656-CE4A-A106-2A4040133C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4059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Blue">
    <p:spTree>
      <p:nvGrpSpPr>
        <p:cNvPr id="1" name=""/>
        <p:cNvGrpSpPr/>
        <p:nvPr/>
      </p:nvGrpSpPr>
      <p:grpSpPr>
        <a:xfrm>
          <a:off x="0" y="0"/>
          <a:ext cx="0" cy="0"/>
          <a:chOff x="0" y="0"/>
          <a:chExt cx="0" cy="0"/>
        </a:xfrm>
      </p:grpSpPr>
      <p:sp>
        <p:nvSpPr>
          <p:cNvPr id="13" name="Rectangle 12"/>
          <p:cNvSpPr/>
          <p:nvPr userDrawn="1"/>
        </p:nvSpPr>
        <p:spPr bwMode="gray">
          <a:xfrm>
            <a:off x="0" y="1915584"/>
            <a:ext cx="12192000" cy="3553883"/>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7"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chemeClr val="bg2"/>
                </a:solidFill>
                <a:latin typeface="Arial"/>
                <a:cs typeface="Arial"/>
              </a:rPr>
              <a:t>© </a:t>
            </a:r>
            <a:r>
              <a:rPr lang="en-US" sz="867" spc="0" dirty="0">
                <a:solidFill>
                  <a:schemeClr val="bg2"/>
                </a:solidFill>
                <a:latin typeface="Arial"/>
                <a:cs typeface="Arial"/>
              </a:rPr>
              <a:t>2020 </a:t>
            </a:r>
            <a:r>
              <a:rPr lang="en-US" sz="867" spc="67" dirty="0">
                <a:solidFill>
                  <a:schemeClr val="bg2"/>
                </a:solidFill>
                <a:latin typeface="Arial"/>
                <a:cs typeface="Arial"/>
              </a:rPr>
              <a:t>Nuance Communications, Inc. All rights reserved.</a:t>
            </a:r>
            <a:endParaRPr lang="en-US" sz="867" b="1" spc="67" dirty="0">
              <a:solidFill>
                <a:schemeClr val="bg2"/>
              </a:solidFill>
              <a:latin typeface="Arial"/>
              <a:cs typeface="Arial"/>
            </a:endParaRPr>
          </a:p>
        </p:txBody>
      </p:sp>
      <p:sp>
        <p:nvSpPr>
          <p:cNvPr id="19" name="Rectangle 18"/>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20" name="Text Placeholder 2"/>
          <p:cNvSpPr>
            <a:spLocks noGrp="1"/>
          </p:cNvSpPr>
          <p:nvPr>
            <p:ph type="body" sz="quarter" idx="10" hasCustomPrompt="1"/>
          </p:nvPr>
        </p:nvSpPr>
        <p:spPr>
          <a:xfrm>
            <a:off x="2298366" y="2619023"/>
            <a:ext cx="7342717" cy="1534103"/>
          </a:xfrm>
        </p:spPr>
        <p:txBody>
          <a:bodyPr anchor="b">
            <a:noAutofit/>
          </a:bodyPr>
          <a:lstStyle>
            <a:lvl1pPr marL="0" indent="0">
              <a:lnSpc>
                <a:spcPct val="90000"/>
              </a:lnSpc>
              <a:spcBef>
                <a:spcPts val="0"/>
              </a:spcBef>
              <a:buNone/>
              <a:defRPr sz="4800" b="1" baseline="0">
                <a:solidFill>
                  <a:srgbClr val="F3F4F4"/>
                </a:solidFill>
              </a:defRPr>
            </a:lvl1pPr>
          </a:lstStyle>
          <a:p>
            <a:r>
              <a:rPr lang="en-US" dirty="0"/>
              <a:t>Click to add title</a:t>
            </a:r>
            <a:endParaRPr lang="en-US" dirty="0">
              <a:solidFill>
                <a:srgbClr val="0AF5E3"/>
              </a:solidFill>
            </a:endParaRPr>
          </a:p>
        </p:txBody>
      </p:sp>
      <p:sp>
        <p:nvSpPr>
          <p:cNvPr id="21" name="Text Placeholder 2"/>
          <p:cNvSpPr>
            <a:spLocks noGrp="1"/>
          </p:cNvSpPr>
          <p:nvPr>
            <p:ph type="body" sz="quarter" idx="11"/>
          </p:nvPr>
        </p:nvSpPr>
        <p:spPr>
          <a:xfrm>
            <a:off x="2298365" y="4135633"/>
            <a:ext cx="4011083" cy="730249"/>
          </a:xfrm>
        </p:spPr>
        <p:txBody>
          <a:bodyPr>
            <a:noAutofit/>
          </a:bodyPr>
          <a:lstStyle>
            <a:lvl1pPr marL="0" indent="0">
              <a:buNone/>
              <a:defRPr sz="1600" baseline="0">
                <a:solidFill>
                  <a:srgbClr val="FFFFFF"/>
                </a:solidFill>
              </a:defRPr>
            </a:lvl1pPr>
          </a:lstStyle>
          <a:p>
            <a:pPr lvl="0"/>
            <a:r>
              <a:rPr lang="en-US"/>
              <a:t>Click to edit Master text styles</a:t>
            </a:r>
          </a:p>
        </p:txBody>
      </p:sp>
      <p:pic>
        <p:nvPicPr>
          <p:cNvPr id="8" name="Picture 7" descr="NuanceLogo_Horz_r51 g51 b5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3893" y="832069"/>
            <a:ext cx="1924951" cy="398015"/>
          </a:xfrm>
          <a:prstGeom prst="rect">
            <a:avLst/>
          </a:prstGeom>
        </p:spPr>
      </p:pic>
    </p:spTree>
    <p:extLst>
      <p:ext uri="{BB962C8B-B14F-4D97-AF65-F5344CB8AC3E}">
        <p14:creationId xmlns:p14="http://schemas.microsoft.com/office/powerpoint/2010/main" val="68095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 L.Blue">
    <p:spTree>
      <p:nvGrpSpPr>
        <p:cNvPr id="1" name=""/>
        <p:cNvGrpSpPr/>
        <p:nvPr/>
      </p:nvGrpSpPr>
      <p:grpSpPr>
        <a:xfrm>
          <a:off x="0" y="0"/>
          <a:ext cx="0" cy="0"/>
          <a:chOff x="0" y="0"/>
          <a:chExt cx="0" cy="0"/>
        </a:xfrm>
      </p:grpSpPr>
      <p:sp>
        <p:nvSpPr>
          <p:cNvPr id="13" name="Rectangle 12"/>
          <p:cNvSpPr/>
          <p:nvPr userDrawn="1"/>
        </p:nvSpPr>
        <p:spPr bwMode="gray">
          <a:xfrm>
            <a:off x="0" y="1915584"/>
            <a:ext cx="12192000" cy="3553883"/>
          </a:xfrm>
          <a:prstGeom prst="rect">
            <a:avLst/>
          </a:prstGeom>
          <a:solidFill>
            <a:srgbClr val="2DC6D6"/>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pic>
        <p:nvPicPr>
          <p:cNvPr id="16" name="Picture 15" descr="NuanceLogo_Horz_r51 g51 b5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3893" y="832069"/>
            <a:ext cx="1924951" cy="398015"/>
          </a:xfrm>
          <a:prstGeom prst="rect">
            <a:avLst/>
          </a:prstGeom>
        </p:spPr>
      </p:pic>
      <p:sp>
        <p:nvSpPr>
          <p:cNvPr id="10" name="Rectangle 9"/>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1"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chemeClr val="bg2"/>
                </a:solidFill>
                <a:latin typeface="Arial"/>
                <a:cs typeface="Arial"/>
              </a:rPr>
              <a:t>© </a:t>
            </a:r>
            <a:r>
              <a:rPr lang="en-US" sz="867" spc="0" dirty="0">
                <a:solidFill>
                  <a:schemeClr val="bg2"/>
                </a:solidFill>
                <a:latin typeface="Arial"/>
                <a:cs typeface="Arial"/>
              </a:rPr>
              <a:t>2020 </a:t>
            </a:r>
            <a:r>
              <a:rPr lang="en-US" sz="867" spc="67" dirty="0">
                <a:solidFill>
                  <a:schemeClr val="bg2"/>
                </a:solidFill>
                <a:latin typeface="Arial"/>
                <a:cs typeface="Arial"/>
              </a:rPr>
              <a:t>Nuance Communications, Inc. All rights reserved.</a:t>
            </a:r>
            <a:endParaRPr lang="en-US" sz="867" b="1" spc="67" dirty="0">
              <a:solidFill>
                <a:schemeClr val="bg2"/>
              </a:solidFill>
              <a:latin typeface="Arial"/>
              <a:cs typeface="Arial"/>
            </a:endParaRPr>
          </a:p>
        </p:txBody>
      </p:sp>
      <p:sp>
        <p:nvSpPr>
          <p:cNvPr id="18" name="Text Placeholder 2"/>
          <p:cNvSpPr>
            <a:spLocks noGrp="1"/>
          </p:cNvSpPr>
          <p:nvPr>
            <p:ph type="body" sz="quarter" idx="10" hasCustomPrompt="1"/>
          </p:nvPr>
        </p:nvSpPr>
        <p:spPr>
          <a:xfrm>
            <a:off x="2298366" y="2619023"/>
            <a:ext cx="7342717" cy="1534103"/>
          </a:xfrm>
        </p:spPr>
        <p:txBody>
          <a:bodyPr anchor="b">
            <a:noAutofit/>
          </a:bodyPr>
          <a:lstStyle>
            <a:lvl1pPr marL="0" indent="0">
              <a:lnSpc>
                <a:spcPct val="90000"/>
              </a:lnSpc>
              <a:spcBef>
                <a:spcPts val="0"/>
              </a:spcBef>
              <a:buNone/>
              <a:defRPr sz="4800" b="1" baseline="0">
                <a:solidFill>
                  <a:srgbClr val="F3F4F4"/>
                </a:solidFill>
              </a:defRPr>
            </a:lvl1pPr>
          </a:lstStyle>
          <a:p>
            <a:r>
              <a:rPr lang="en-US" dirty="0"/>
              <a:t>Click to add title</a:t>
            </a:r>
            <a:endParaRPr lang="en-US" dirty="0">
              <a:solidFill>
                <a:srgbClr val="0AF5E3"/>
              </a:solidFill>
            </a:endParaRPr>
          </a:p>
        </p:txBody>
      </p:sp>
      <p:sp>
        <p:nvSpPr>
          <p:cNvPr id="19" name="Text Placeholder 2"/>
          <p:cNvSpPr>
            <a:spLocks noGrp="1"/>
          </p:cNvSpPr>
          <p:nvPr>
            <p:ph type="body" sz="quarter" idx="11"/>
          </p:nvPr>
        </p:nvSpPr>
        <p:spPr>
          <a:xfrm>
            <a:off x="2298365" y="4135633"/>
            <a:ext cx="4011083" cy="730249"/>
          </a:xfrm>
        </p:spPr>
        <p:txBody>
          <a:bodyPr>
            <a:noAutofit/>
          </a:bodyPr>
          <a:lstStyle>
            <a:lvl1pPr marL="0" indent="0">
              <a:buNone/>
              <a:defRPr sz="1600"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3062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Blue">
    <p:bg>
      <p:bgPr>
        <a:solidFill>
          <a:srgbClr val="1A6B96"/>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767643" y="0"/>
            <a:ext cx="10657564" cy="208411"/>
          </a:xfrm>
          <a:prstGeom prst="rect">
            <a:avLst/>
          </a:prstGeom>
          <a:solidFill>
            <a:schemeClr val="accent2"/>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marL="0" algn="l" defTabSz="1085824" rtl="0" eaLnBrk="0" fontAlgn="base" latinLnBrk="0" hangingPunct="0">
              <a:lnSpc>
                <a:spcPct val="90000"/>
              </a:lnSpc>
              <a:spcBef>
                <a:spcPct val="0"/>
              </a:spcBef>
              <a:spcAft>
                <a:spcPct val="0"/>
              </a:spcAft>
            </a:pPr>
            <a:endParaRPr lang="en-US" sz="3200" dirty="0">
              <a:solidFill>
                <a:srgbClr val="0AF5E3"/>
              </a:solidFill>
              <a:effectLst/>
              <a:latin typeface="Arial"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12"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rgbClr val="FFFFFF"/>
                </a:solidFill>
                <a:latin typeface="Arial"/>
                <a:cs typeface="Arial"/>
              </a:rPr>
              <a:t>© 2020</a:t>
            </a:r>
            <a:r>
              <a:rPr lang="en-US" sz="867" spc="0" baseline="0" dirty="0">
                <a:solidFill>
                  <a:srgbClr val="FFFFFF"/>
                </a:solidFill>
                <a:latin typeface="Arial"/>
                <a:cs typeface="Arial"/>
              </a:rPr>
              <a:t> </a:t>
            </a:r>
            <a:r>
              <a:rPr lang="en-US" sz="867" spc="0" dirty="0">
                <a:solidFill>
                  <a:srgbClr val="FFFFFF"/>
                </a:solidFill>
                <a:latin typeface="Arial"/>
                <a:cs typeface="Arial"/>
              </a:rPr>
              <a:t>Nuance Communications, Inc. All rights reserved.</a:t>
            </a:r>
            <a:r>
              <a:rPr lang="en-US" sz="867" spc="0" baseline="0" dirty="0">
                <a:solidFill>
                  <a:srgbClr val="FFFFFF"/>
                </a:solidFill>
                <a:latin typeface="Arial"/>
                <a:cs typeface="Arial"/>
              </a:rPr>
              <a:t>  </a:t>
            </a:r>
            <a:r>
              <a:rPr lang="en-US" sz="867" b="1" spc="0" baseline="0" dirty="0">
                <a:solidFill>
                  <a:srgbClr val="FFFFFF"/>
                </a:solidFill>
                <a:latin typeface="Arial"/>
                <a:cs typeface="Arial"/>
              </a:rPr>
              <a:t> </a:t>
            </a:r>
            <a:fld id="{E660F83B-9819-8D4C-B1F4-31B13C551FB0}" type="slidenum">
              <a:rPr lang="en-US" sz="867" b="1" spc="0" smtClean="0">
                <a:solidFill>
                  <a:srgbClr val="FFFFFF"/>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rgbClr val="FFFFFF"/>
              </a:solidFill>
              <a:latin typeface="Arial"/>
              <a:cs typeface="Arial"/>
            </a:endParaRPr>
          </a:p>
        </p:txBody>
      </p:sp>
      <p:sp>
        <p:nvSpPr>
          <p:cNvPr id="7" name="Title 3"/>
          <p:cNvSpPr>
            <a:spLocks noGrp="1"/>
          </p:cNvSpPr>
          <p:nvPr>
            <p:ph type="title" hasCustomPrompt="1"/>
          </p:nvPr>
        </p:nvSpPr>
        <p:spPr>
          <a:xfrm>
            <a:off x="775547" y="403599"/>
            <a:ext cx="9166436" cy="5461684"/>
          </a:xfrm>
        </p:spPr>
        <p:txBody>
          <a:bodyPr>
            <a:normAutofit/>
          </a:bodyPr>
          <a:lstStyle>
            <a:lvl1pPr>
              <a:defRPr>
                <a:solidFill>
                  <a:schemeClr val="bg1"/>
                </a:solidFill>
              </a:defRPr>
            </a:lvl1pPr>
          </a:lstStyle>
          <a:p>
            <a:r>
              <a:rPr lang="en-US" dirty="0"/>
              <a:t>Click to add text</a:t>
            </a:r>
          </a:p>
        </p:txBody>
      </p:sp>
    </p:spTree>
    <p:extLst>
      <p:ext uri="{BB962C8B-B14F-4D97-AF65-F5344CB8AC3E}">
        <p14:creationId xmlns:p14="http://schemas.microsoft.com/office/powerpoint/2010/main" val="359315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L.Blue">
    <p:bg>
      <p:bgPr>
        <a:solidFill>
          <a:srgbClr val="2DC6D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9"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3" name="Rectangle 12"/>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3"/>
          <p:cNvSpPr>
            <a:spLocks noGrp="1"/>
          </p:cNvSpPr>
          <p:nvPr>
            <p:ph type="title" hasCustomPrompt="1"/>
          </p:nvPr>
        </p:nvSpPr>
        <p:spPr>
          <a:xfrm>
            <a:off x="775547" y="403599"/>
            <a:ext cx="9166436" cy="5461684"/>
          </a:xfrm>
        </p:spPr>
        <p:txBody>
          <a:bodyPr>
            <a:normAutofit/>
          </a:bodyPr>
          <a:lstStyle>
            <a:lvl1pPr>
              <a:defRPr>
                <a:solidFill>
                  <a:schemeClr val="bg1"/>
                </a:solidFill>
              </a:defRPr>
            </a:lvl1pPr>
          </a:lstStyle>
          <a:p>
            <a:r>
              <a:rPr lang="en-US" dirty="0"/>
              <a:t>Click to add text</a:t>
            </a:r>
          </a:p>
        </p:txBody>
      </p:sp>
    </p:spTree>
    <p:extLst>
      <p:ext uri="{BB962C8B-B14F-4D97-AF65-F5344CB8AC3E}">
        <p14:creationId xmlns:p14="http://schemas.microsoft.com/office/powerpoint/2010/main" val="3382317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White">
    <p:spTree>
      <p:nvGrpSpPr>
        <p:cNvPr id="1" name=""/>
        <p:cNvGrpSpPr/>
        <p:nvPr/>
      </p:nvGrpSpPr>
      <p:grpSpPr>
        <a:xfrm>
          <a:off x="0" y="0"/>
          <a:ext cx="0" cy="0"/>
          <a:chOff x="0" y="0"/>
          <a:chExt cx="0" cy="0"/>
        </a:xfrm>
      </p:grpSpPr>
      <p:pic>
        <p:nvPicPr>
          <p:cNvPr id="8" name="Picture 7" descr="NuanceLogo_Horz_r51 g51 b5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 y="6265457"/>
            <a:ext cx="1279043" cy="264463"/>
          </a:xfrm>
          <a:prstGeom prst="rect">
            <a:avLst/>
          </a:prstGeom>
        </p:spPr>
      </p:pic>
      <p:sp>
        <p:nvSpPr>
          <p:cNvPr id="10"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rgbClr val="C4CACA"/>
                </a:solidFill>
                <a:latin typeface="Arial"/>
                <a:cs typeface="Arial"/>
              </a:rPr>
              <a:t>© </a:t>
            </a:r>
            <a:r>
              <a:rPr lang="en-US" sz="867" spc="0" dirty="0">
                <a:solidFill>
                  <a:schemeClr val="bg2"/>
                </a:solidFill>
                <a:latin typeface="Arial"/>
                <a:cs typeface="Arial"/>
              </a:rPr>
              <a:t>2020</a:t>
            </a:r>
            <a:r>
              <a:rPr lang="en-US" sz="867" spc="0" baseline="0" dirty="0">
                <a:solidFill>
                  <a:srgbClr val="C4CACA"/>
                </a:solidFill>
                <a:latin typeface="Arial"/>
                <a:cs typeface="Arial"/>
              </a:rPr>
              <a:t> </a:t>
            </a:r>
            <a:r>
              <a:rPr lang="en-US" sz="867" spc="0" dirty="0">
                <a:solidFill>
                  <a:srgbClr val="C4CACA"/>
                </a:solidFill>
                <a:latin typeface="Arial"/>
                <a:cs typeface="Arial"/>
              </a:rPr>
              <a:t>Nuance Communications, Inc. All rights reserved.</a:t>
            </a:r>
            <a:r>
              <a:rPr lang="en-US" sz="867" spc="0" baseline="0" dirty="0">
                <a:solidFill>
                  <a:srgbClr val="C4CACA"/>
                </a:solidFill>
                <a:latin typeface="Arial"/>
                <a:cs typeface="Arial"/>
              </a:rPr>
              <a:t>  </a:t>
            </a:r>
            <a:r>
              <a:rPr lang="en-US" sz="867" b="1" spc="0" baseline="0" dirty="0">
                <a:solidFill>
                  <a:srgbClr val="C4CACA"/>
                </a:solidFill>
                <a:latin typeface="Arial"/>
                <a:cs typeface="Arial"/>
              </a:rPr>
              <a:t> </a:t>
            </a:r>
            <a:fld id="{E660F83B-9819-8D4C-B1F4-31B13C551FB0}" type="slidenum">
              <a:rPr lang="en-US" sz="867" b="1" spc="0" smtClean="0">
                <a:solidFill>
                  <a:srgbClr val="C4CACA"/>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rgbClr val="C4CACA"/>
              </a:solidFill>
              <a:latin typeface="Arial"/>
              <a:cs typeface="Arial"/>
            </a:endParaRPr>
          </a:p>
        </p:txBody>
      </p:sp>
      <p:sp>
        <p:nvSpPr>
          <p:cNvPr id="11" name="Rectangle 10"/>
          <p:cNvSpPr/>
          <p:nvPr userDrawn="1"/>
        </p:nvSpPr>
        <p:spPr bwMode="gray">
          <a:xfrm>
            <a:off x="767643" y="0"/>
            <a:ext cx="10657564" cy="208411"/>
          </a:xfrm>
          <a:prstGeom prst="rect">
            <a:avLst/>
          </a:prstGeom>
          <a:solidFill>
            <a:srgbClr val="1A6B96"/>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6" name="Title 3"/>
          <p:cNvSpPr>
            <a:spLocks noGrp="1"/>
          </p:cNvSpPr>
          <p:nvPr>
            <p:ph type="title" hasCustomPrompt="1"/>
          </p:nvPr>
        </p:nvSpPr>
        <p:spPr>
          <a:xfrm>
            <a:off x="775547" y="403599"/>
            <a:ext cx="9166436" cy="5461684"/>
          </a:xfrm>
        </p:spPr>
        <p:txBody>
          <a:bodyPr>
            <a:normAutofit/>
          </a:bodyPr>
          <a:lstStyle>
            <a:lvl1pPr>
              <a:defRPr>
                <a:solidFill>
                  <a:schemeClr val="tx1"/>
                </a:solidFill>
              </a:defRPr>
            </a:lvl1pPr>
          </a:lstStyle>
          <a:p>
            <a:r>
              <a:rPr lang="en-US" dirty="0"/>
              <a:t>Click to add text</a:t>
            </a:r>
          </a:p>
        </p:txBody>
      </p:sp>
    </p:spTree>
    <p:extLst>
      <p:ext uri="{BB962C8B-B14F-4D97-AF65-F5344CB8AC3E}">
        <p14:creationId xmlns:p14="http://schemas.microsoft.com/office/powerpoint/2010/main" val="17861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Blue">
    <p:bg>
      <p:bgPr>
        <a:solidFill>
          <a:srgbClr val="1A6B9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79824" y="403434"/>
            <a:ext cx="9162161" cy="3744284"/>
          </a:xfrm>
        </p:spPr>
        <p:txBody>
          <a:bodyPr>
            <a:noAutofit/>
          </a:bodyPr>
          <a:lstStyle>
            <a:lvl1pPr marL="230712" indent="-230712">
              <a:lnSpc>
                <a:spcPct val="90000"/>
              </a:lnSpc>
              <a:tabLst/>
              <a:defRPr sz="4267" b="0" spc="0">
                <a:solidFill>
                  <a:srgbClr val="FFFFFF"/>
                </a:solidFill>
              </a:defRPr>
            </a:lvl1pPr>
          </a:lstStyle>
          <a:p>
            <a:r>
              <a:rPr lang="en-US" dirty="0"/>
              <a:t>“Use this slide if you have a quote so the quotation marks will not disrupt text alignment”</a:t>
            </a:r>
          </a:p>
        </p:txBody>
      </p:sp>
      <p:sp>
        <p:nvSpPr>
          <p:cNvPr id="8" name="Text Placeholder 1"/>
          <p:cNvSpPr>
            <a:spLocks noGrp="1"/>
          </p:cNvSpPr>
          <p:nvPr>
            <p:ph type="body" sz="quarter" idx="12" hasCustomPrompt="1"/>
          </p:nvPr>
        </p:nvSpPr>
        <p:spPr>
          <a:xfrm>
            <a:off x="779824" y="4489050"/>
            <a:ext cx="9162160" cy="1054389"/>
          </a:xfrm>
        </p:spPr>
        <p:txBody>
          <a:bodyPr>
            <a:noAutofit/>
          </a:bodyPr>
          <a:lstStyle>
            <a:lvl1pPr marL="0" indent="0">
              <a:lnSpc>
                <a:spcPct val="100000"/>
              </a:lnSpc>
              <a:spcBef>
                <a:spcPts val="0"/>
              </a:spcBef>
              <a:buNone/>
              <a:defRPr sz="2133" spc="0" baseline="0">
                <a:solidFill>
                  <a:srgbClr val="FFFFFF"/>
                </a:solidFill>
              </a:defRPr>
            </a:lvl1pPr>
          </a:lstStyle>
          <a:p>
            <a:pPr lvl="0">
              <a:lnSpc>
                <a:spcPct val="100000"/>
              </a:lnSpc>
              <a:spcBef>
                <a:spcPts val="0"/>
              </a:spcBef>
            </a:pPr>
            <a:r>
              <a:rPr lang="en-US" sz="2133" kern="2100" dirty="0">
                <a:solidFill>
                  <a:srgbClr val="FFFFFF"/>
                </a:solidFill>
                <a:ea typeface="Arial Hebrew Scholar" charset="-79"/>
                <a:cs typeface="Arial Hebrew Scholar" charset="-79"/>
              </a:rPr>
              <a:t>Quote name here</a:t>
            </a:r>
          </a:p>
          <a:p>
            <a:pPr lvl="0">
              <a:lnSpc>
                <a:spcPct val="100000"/>
              </a:lnSpc>
              <a:spcBef>
                <a:spcPts val="0"/>
              </a:spcBef>
            </a:pPr>
            <a:r>
              <a:rPr lang="en-US" sz="2133" b="0" kern="2100" dirty="0">
                <a:solidFill>
                  <a:srgbClr val="2DC6D6"/>
                </a:solidFill>
                <a:ea typeface="Arial Hebrew Scholar" charset="-79"/>
                <a:cs typeface="Arial Hebrew Scholar" charset="-79"/>
              </a:rPr>
              <a:t>Title here</a:t>
            </a:r>
          </a:p>
          <a:p>
            <a:pPr lvl="0"/>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13"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 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4" name="Rectangle 13"/>
          <p:cNvSpPr/>
          <p:nvPr userDrawn="1"/>
        </p:nvSpPr>
        <p:spPr bwMode="gray">
          <a:xfrm>
            <a:off x="767643" y="0"/>
            <a:ext cx="10657564" cy="208411"/>
          </a:xfrm>
          <a:prstGeom prst="rect">
            <a:avLst/>
          </a:prstGeom>
          <a:solidFill>
            <a:schemeClr val="accent2"/>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marL="0" algn="l" defTabSz="1085824" rtl="0" eaLnBrk="0" fontAlgn="base" latinLnBrk="0" hangingPunct="0">
              <a:lnSpc>
                <a:spcPct val="90000"/>
              </a:lnSpc>
              <a:spcBef>
                <a:spcPct val="0"/>
              </a:spcBef>
              <a:spcAft>
                <a:spcPct val="0"/>
              </a:spcAft>
            </a:pPr>
            <a:endParaRPr lang="en-US" sz="3200" dirty="0">
              <a:solidFill>
                <a:srgbClr val="0AF5E3"/>
              </a:solidFill>
              <a:effectLst/>
              <a:latin typeface="Arial" charset="0"/>
            </a:endParaRPr>
          </a:p>
        </p:txBody>
      </p:sp>
    </p:spTree>
    <p:extLst>
      <p:ext uri="{BB962C8B-B14F-4D97-AF65-F5344CB8AC3E}">
        <p14:creationId xmlns:p14="http://schemas.microsoft.com/office/powerpoint/2010/main" val="1881368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Slide L.Blue">
    <p:bg>
      <p:bgPr>
        <a:solidFill>
          <a:srgbClr val="2DC6D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13"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 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6" name="Rectangle 15"/>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1"/>
          <p:cNvSpPr>
            <a:spLocks noGrp="1"/>
          </p:cNvSpPr>
          <p:nvPr>
            <p:ph type="title" hasCustomPrompt="1"/>
          </p:nvPr>
        </p:nvSpPr>
        <p:spPr>
          <a:xfrm>
            <a:off x="779824" y="403434"/>
            <a:ext cx="9162161" cy="3744284"/>
          </a:xfrm>
        </p:spPr>
        <p:txBody>
          <a:bodyPr>
            <a:noAutofit/>
          </a:bodyPr>
          <a:lstStyle>
            <a:lvl1pPr marL="230712" indent="-230712">
              <a:lnSpc>
                <a:spcPct val="90000"/>
              </a:lnSpc>
              <a:tabLst/>
              <a:defRPr sz="4267" b="0" spc="0">
                <a:solidFill>
                  <a:srgbClr val="FFFFFF"/>
                </a:solidFill>
              </a:defRPr>
            </a:lvl1pPr>
          </a:lstStyle>
          <a:p>
            <a:r>
              <a:rPr lang="en-US" dirty="0"/>
              <a:t>“Use this slide if you have a quote so the quotation marks will not disrupt text alignment”</a:t>
            </a:r>
          </a:p>
        </p:txBody>
      </p:sp>
      <p:sp>
        <p:nvSpPr>
          <p:cNvPr id="11" name="Text Placeholder 1"/>
          <p:cNvSpPr>
            <a:spLocks noGrp="1"/>
          </p:cNvSpPr>
          <p:nvPr>
            <p:ph type="body" sz="quarter" idx="12" hasCustomPrompt="1"/>
          </p:nvPr>
        </p:nvSpPr>
        <p:spPr>
          <a:xfrm>
            <a:off x="779824" y="4489050"/>
            <a:ext cx="9162160" cy="1054389"/>
          </a:xfrm>
        </p:spPr>
        <p:txBody>
          <a:bodyPr>
            <a:noAutofit/>
          </a:bodyPr>
          <a:lstStyle>
            <a:lvl1pPr marL="0" indent="0">
              <a:lnSpc>
                <a:spcPct val="100000"/>
              </a:lnSpc>
              <a:spcBef>
                <a:spcPts val="0"/>
              </a:spcBef>
              <a:buNone/>
              <a:defRPr sz="2133" spc="0" baseline="0">
                <a:solidFill>
                  <a:srgbClr val="FFFFFF"/>
                </a:solidFill>
              </a:defRPr>
            </a:lvl1pPr>
          </a:lstStyle>
          <a:p>
            <a:pPr lvl="0">
              <a:lnSpc>
                <a:spcPct val="100000"/>
              </a:lnSpc>
              <a:spcBef>
                <a:spcPts val="0"/>
              </a:spcBef>
            </a:pPr>
            <a:r>
              <a:rPr lang="en-US" sz="2133" kern="2100" dirty="0">
                <a:solidFill>
                  <a:srgbClr val="FFFFFF"/>
                </a:solidFill>
                <a:ea typeface="Arial Hebrew Scholar" charset="-79"/>
                <a:cs typeface="Arial Hebrew Scholar" charset="-79"/>
              </a:rPr>
              <a:t>Quote name here</a:t>
            </a:r>
          </a:p>
          <a:p>
            <a:pPr lvl="0">
              <a:lnSpc>
                <a:spcPct val="100000"/>
              </a:lnSpc>
              <a:spcBef>
                <a:spcPts val="0"/>
              </a:spcBef>
            </a:pPr>
            <a:r>
              <a:rPr lang="en-US" sz="2133" b="0" kern="2100" dirty="0">
                <a:solidFill>
                  <a:schemeClr val="accent1"/>
                </a:solidFill>
                <a:ea typeface="Arial Hebrew Scholar" charset="-79"/>
                <a:cs typeface="Arial Hebrew Scholar" charset="-79"/>
              </a:rPr>
              <a:t>Title here</a:t>
            </a:r>
          </a:p>
        </p:txBody>
      </p:sp>
    </p:spTree>
    <p:extLst>
      <p:ext uri="{BB962C8B-B14F-4D97-AF65-F5344CB8AC3E}">
        <p14:creationId xmlns:p14="http://schemas.microsoft.com/office/powerpoint/2010/main" val="317604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7"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rmAutofit/>
          </a:bodyPr>
          <a:lstStyle>
            <a:lvl1pPr>
              <a:defRPr/>
            </a:lvl1pPr>
          </a:lstStyle>
          <a:p>
            <a:r>
              <a:rPr lang="en-US" dirty="0"/>
              <a:t>Click to add text</a:t>
            </a:r>
          </a:p>
        </p:txBody>
      </p:sp>
      <p:sp>
        <p:nvSpPr>
          <p:cNvPr id="8"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217182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atient and Physicia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9B7E7C-E38A-2D4F-A78F-7EAA702424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13538" y="0"/>
            <a:ext cx="6978463" cy="6858000"/>
          </a:xfrm>
          <a:prstGeom prst="rect">
            <a:avLst/>
          </a:prstGeom>
        </p:spPr>
      </p:pic>
      <p:pic>
        <p:nvPicPr>
          <p:cNvPr id="15" name="Picture 14">
            <a:extLst>
              <a:ext uri="{FF2B5EF4-FFF2-40B4-BE49-F238E27FC236}">
                <a16:creationId xmlns:a16="http://schemas.microsoft.com/office/drawing/2014/main" id="{50223DF7-E387-3842-AC15-023D8DDCD6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61184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title + Body Head + Body">
    <p:spTree>
      <p:nvGrpSpPr>
        <p:cNvPr id="1" name=""/>
        <p:cNvGrpSpPr/>
        <p:nvPr/>
      </p:nvGrpSpPr>
      <p:grpSpPr>
        <a:xfrm>
          <a:off x="0" y="0"/>
          <a:ext cx="0" cy="0"/>
          <a:chOff x="0" y="0"/>
          <a:chExt cx="0" cy="0"/>
        </a:xfrm>
      </p:grpSpPr>
      <p:sp>
        <p:nvSpPr>
          <p:cNvPr id="6" name="Content Placeholder 4"/>
          <p:cNvSpPr>
            <a:spLocks noGrp="1"/>
          </p:cNvSpPr>
          <p:nvPr>
            <p:ph sz="quarter" idx="15" hasCustomPrompt="1"/>
          </p:nvPr>
        </p:nvSpPr>
        <p:spPr>
          <a:xfrm>
            <a:off x="779220" y="1742722"/>
            <a:ext cx="10643605" cy="445379"/>
          </a:xfrm>
        </p:spPr>
        <p:txBody>
          <a:bodyPr>
            <a:noAutofit/>
          </a:bodyPr>
          <a:lstStyle>
            <a:lvl1pPr marL="0" indent="0">
              <a:buNone/>
              <a:defRPr b="1">
                <a:solidFill>
                  <a:srgbClr val="2DC6D6"/>
                </a:solidFill>
              </a:defRPr>
            </a:lvl1pPr>
          </a:lstStyle>
          <a:p>
            <a:pPr marL="0" indent="0">
              <a:buNone/>
            </a:pPr>
            <a:r>
              <a:rPr lang="en-US" dirty="0"/>
              <a:t>Title of body head</a:t>
            </a:r>
          </a:p>
          <a:p>
            <a:pPr lvl="5"/>
            <a:endParaRPr lang="en-US" dirty="0"/>
          </a:p>
        </p:txBody>
      </p:sp>
      <p:sp>
        <p:nvSpPr>
          <p:cNvPr id="11"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3"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144867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Title Placeholder 6"/>
          <p:cNvSpPr>
            <a:spLocks noGrp="1"/>
          </p:cNvSpPr>
          <p:nvPr>
            <p:ph type="title" hasCustomPrompt="1"/>
          </p:nvPr>
        </p:nvSpPr>
        <p:spPr>
          <a:xfrm>
            <a:off x="762002" y="403601"/>
            <a:ext cx="10661649" cy="1289732"/>
          </a:xfrm>
          <a:prstGeom prst="rect">
            <a:avLst/>
          </a:prstGeom>
        </p:spPr>
        <p:txBody>
          <a:bodyPr vert="horz" lIns="0" tIns="45720" rIns="91440" bIns="45720" rtlCol="0" anchor="t" anchorCtr="0">
            <a:noAutofit/>
          </a:bodyPr>
          <a:lstStyle>
            <a:lvl1pPr>
              <a:defRPr/>
            </a:lvl1pPr>
          </a:lstStyle>
          <a:p>
            <a:r>
              <a:rPr lang="en-US" dirty="0"/>
              <a:t>Click to add text</a:t>
            </a:r>
          </a:p>
        </p:txBody>
      </p:sp>
    </p:spTree>
    <p:extLst>
      <p:ext uri="{BB962C8B-B14F-4D97-AF65-F5344CB8AC3E}">
        <p14:creationId xmlns:p14="http://schemas.microsoft.com/office/powerpoint/2010/main" val="326873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Split Content">
    <p:spTree>
      <p:nvGrpSpPr>
        <p:cNvPr id="1" name=""/>
        <p:cNvGrpSpPr/>
        <p:nvPr/>
      </p:nvGrpSpPr>
      <p:grpSpPr>
        <a:xfrm>
          <a:off x="0" y="0"/>
          <a:ext cx="0" cy="0"/>
          <a:chOff x="0" y="0"/>
          <a:chExt cx="0" cy="0"/>
        </a:xfrm>
      </p:grpSpPr>
      <p:sp>
        <p:nvSpPr>
          <p:cNvPr id="7"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Title Placeholder 6"/>
          <p:cNvSpPr>
            <a:spLocks noGrp="1"/>
          </p:cNvSpPr>
          <p:nvPr>
            <p:ph type="title" hasCustomPrompt="1"/>
          </p:nvPr>
        </p:nvSpPr>
        <p:spPr>
          <a:xfrm>
            <a:off x="762002" y="403601"/>
            <a:ext cx="10661649" cy="1289732"/>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9"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1810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title + Split Content">
    <p:spTree>
      <p:nvGrpSpPr>
        <p:cNvPr id="1" name=""/>
        <p:cNvGrpSpPr/>
        <p:nvPr/>
      </p:nvGrpSpPr>
      <p:grpSpPr>
        <a:xfrm>
          <a:off x="0" y="0"/>
          <a:ext cx="0" cy="0"/>
          <a:chOff x="0" y="0"/>
          <a:chExt cx="0" cy="0"/>
        </a:xfrm>
      </p:grpSpPr>
      <p:sp>
        <p:nvSpPr>
          <p:cNvPr id="10"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9"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124497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Subtitle + Body Head + Split Content">
    <p:spTree>
      <p:nvGrpSpPr>
        <p:cNvPr id="1" name=""/>
        <p:cNvGrpSpPr/>
        <p:nvPr/>
      </p:nvGrpSpPr>
      <p:grpSpPr>
        <a:xfrm>
          <a:off x="0" y="0"/>
          <a:ext cx="0" cy="0"/>
          <a:chOff x="0" y="0"/>
          <a:chExt cx="0" cy="0"/>
        </a:xfrm>
      </p:grpSpPr>
      <p:sp>
        <p:nvSpPr>
          <p:cNvPr id="10"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1"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
        <p:nvSpPr>
          <p:cNvPr id="17" name="Content Placeholder 4"/>
          <p:cNvSpPr>
            <a:spLocks noGrp="1"/>
          </p:cNvSpPr>
          <p:nvPr>
            <p:ph sz="quarter" idx="15" hasCustomPrompt="1"/>
          </p:nvPr>
        </p:nvSpPr>
        <p:spPr>
          <a:xfrm>
            <a:off x="779220" y="1742722"/>
            <a:ext cx="10643605" cy="445379"/>
          </a:xfrm>
        </p:spPr>
        <p:txBody>
          <a:bodyPr>
            <a:noAutofit/>
          </a:bodyPr>
          <a:lstStyle>
            <a:lvl1pPr marL="0" indent="0">
              <a:buNone/>
              <a:defRPr b="1">
                <a:solidFill>
                  <a:srgbClr val="2DC6D6"/>
                </a:solidFill>
              </a:defRPr>
            </a:lvl1pPr>
            <a:lvl6pPr marL="3047924" indent="0">
              <a:buNone/>
              <a:defRPr/>
            </a:lvl6pPr>
          </a:lstStyle>
          <a:p>
            <a:pPr marL="0" indent="0">
              <a:buNone/>
            </a:pPr>
            <a:r>
              <a:rPr lang="en-US" dirty="0"/>
              <a:t>Click to add text</a:t>
            </a:r>
          </a:p>
        </p:txBody>
      </p:sp>
    </p:spTree>
    <p:extLst>
      <p:ext uri="{BB962C8B-B14F-4D97-AF65-F5344CB8AC3E}">
        <p14:creationId xmlns:p14="http://schemas.microsoft.com/office/powerpoint/2010/main" val="128244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Header">
    <p:spTree>
      <p:nvGrpSpPr>
        <p:cNvPr id="1" name=""/>
        <p:cNvGrpSpPr/>
        <p:nvPr/>
      </p:nvGrpSpPr>
      <p:grpSpPr>
        <a:xfrm>
          <a:off x="0" y="0"/>
          <a:ext cx="0" cy="0"/>
          <a:chOff x="0" y="0"/>
          <a:chExt cx="0" cy="0"/>
        </a:xfrm>
      </p:grpSpPr>
      <p:sp>
        <p:nvSpPr>
          <p:cNvPr id="7" name="Content Placeholder 4"/>
          <p:cNvSpPr>
            <a:spLocks noGrp="1"/>
          </p:cNvSpPr>
          <p:nvPr>
            <p:ph sz="quarter" idx="11" hasCustomPrompt="1"/>
          </p:nvPr>
        </p:nvSpPr>
        <p:spPr>
          <a:xfrm>
            <a:off x="779826" y="2262600"/>
            <a:ext cx="10643825" cy="3600689"/>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Title Placeholder 6"/>
          <p:cNvSpPr>
            <a:spLocks noGrp="1"/>
          </p:cNvSpPr>
          <p:nvPr>
            <p:ph type="title" hasCustomPrompt="1"/>
          </p:nvPr>
        </p:nvSpPr>
        <p:spPr>
          <a:xfrm>
            <a:off x="762002" y="403602"/>
            <a:ext cx="10661649" cy="1343205"/>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2" name="Text Placeholder 2"/>
          <p:cNvSpPr>
            <a:spLocks noGrp="1"/>
          </p:cNvSpPr>
          <p:nvPr>
            <p:ph type="body" sz="quarter" idx="13" hasCustomPrompt="1"/>
          </p:nvPr>
        </p:nvSpPr>
        <p:spPr>
          <a:xfrm>
            <a:off x="766234" y="1585927"/>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371044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 Photo Split">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6208185" y="2270591"/>
            <a:ext cx="5215467" cy="359469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11"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2" name="Content Placeholder 4"/>
          <p:cNvSpPr>
            <a:spLocks noGrp="1"/>
          </p:cNvSpPr>
          <p:nvPr>
            <p:ph sz="quarter" idx="11" hasCustomPrompt="1"/>
          </p:nvPr>
        </p:nvSpPr>
        <p:spPr>
          <a:xfrm>
            <a:off x="779827" y="2137831"/>
            <a:ext cx="4444107" cy="3712168"/>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4"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2249474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Copy + Photo Split">
    <p:spTree>
      <p:nvGrpSpPr>
        <p:cNvPr id="1" name=""/>
        <p:cNvGrpSpPr/>
        <p:nvPr/>
      </p:nvGrpSpPr>
      <p:grpSpPr>
        <a:xfrm>
          <a:off x="0" y="0"/>
          <a:ext cx="0" cy="0"/>
          <a:chOff x="0" y="0"/>
          <a:chExt cx="0" cy="0"/>
        </a:xfrm>
      </p:grpSpPr>
      <p:sp>
        <p:nvSpPr>
          <p:cNvPr id="14" name="Picture Placeholder 2"/>
          <p:cNvSpPr>
            <a:spLocks noGrp="1"/>
          </p:cNvSpPr>
          <p:nvPr>
            <p:ph type="pic" idx="13"/>
          </p:nvPr>
        </p:nvSpPr>
        <p:spPr>
          <a:xfrm>
            <a:off x="6208185" y="2270591"/>
            <a:ext cx="5215467" cy="359469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15"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8" name="Content Placeholder 4"/>
          <p:cNvSpPr>
            <a:spLocks noGrp="1"/>
          </p:cNvSpPr>
          <p:nvPr>
            <p:ph sz="quarter" idx="11" hasCustomPrompt="1"/>
          </p:nvPr>
        </p:nvSpPr>
        <p:spPr>
          <a:xfrm>
            <a:off x="779827" y="2137831"/>
            <a:ext cx="4444107" cy="3712168"/>
          </a:xfrm>
        </p:spPr>
        <p:txBody>
          <a:bodyPr>
            <a:noAutofit/>
          </a:bodyPr>
          <a:lstStyle>
            <a:lvl1pPr marL="0" indent="0">
              <a:buFont typeface="Lucida Grande"/>
              <a:buNone/>
              <a:defRPr spc="0"/>
            </a:lvl1pPr>
            <a:lvl2pPr marL="609585" indent="0">
              <a:buFont typeface="Lucida Grande"/>
              <a:buNone/>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p:txBody>
      </p:sp>
      <p:sp>
        <p:nvSpPr>
          <p:cNvPr id="9" name="Text Placeholder 2"/>
          <p:cNvSpPr>
            <a:spLocks noGrp="1"/>
          </p:cNvSpPr>
          <p:nvPr>
            <p:ph type="body" sz="quarter" idx="14"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1821438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title + Full Photo">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779824" y="2266951"/>
            <a:ext cx="10643827" cy="359833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8"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9" name="Text Placeholder 2"/>
          <p:cNvSpPr>
            <a:spLocks noGrp="1"/>
          </p:cNvSpPr>
          <p:nvPr>
            <p:ph type="body" sz="quarter" idx="14"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372769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Body + Notes R">
    <p:spTree>
      <p:nvGrpSpPr>
        <p:cNvPr id="1" name=""/>
        <p:cNvGrpSpPr/>
        <p:nvPr/>
      </p:nvGrpSpPr>
      <p:grpSpPr>
        <a:xfrm>
          <a:off x="0" y="0"/>
          <a:ext cx="0" cy="0"/>
          <a:chOff x="0" y="0"/>
          <a:chExt cx="0" cy="0"/>
        </a:xfrm>
      </p:grpSpPr>
      <p:sp>
        <p:nvSpPr>
          <p:cNvPr id="6" name="Content Placeholder 6"/>
          <p:cNvSpPr>
            <a:spLocks noGrp="1"/>
          </p:cNvSpPr>
          <p:nvPr>
            <p:ph sz="quarter" idx="12" hasCustomPrompt="1"/>
          </p:nvPr>
        </p:nvSpPr>
        <p:spPr>
          <a:xfrm>
            <a:off x="8914017" y="2128534"/>
            <a:ext cx="2507307" cy="3736751"/>
          </a:xfrm>
        </p:spPr>
        <p:txBody>
          <a:bodyPr>
            <a:noAutofit/>
          </a:bodyPr>
          <a:lstStyle>
            <a:lvl1pPr marL="0" indent="0">
              <a:buNone/>
              <a:defRPr sz="1467" b="0">
                <a:solidFill>
                  <a:srgbClr val="1A6B96"/>
                </a:solidFill>
              </a:defRPr>
            </a:lvl1pPr>
          </a:lstStyle>
          <a:p>
            <a:pPr lvl="0"/>
            <a:r>
              <a:rPr lang="en-US" dirty="0"/>
              <a:t>Click to add text</a:t>
            </a:r>
          </a:p>
        </p:txBody>
      </p:sp>
      <p:cxnSp>
        <p:nvCxnSpPr>
          <p:cNvPr id="7" name="Straight Connector 6"/>
          <p:cNvCxnSpPr/>
          <p:nvPr userDrawn="1"/>
        </p:nvCxnSpPr>
        <p:spPr>
          <a:xfrm>
            <a:off x="8914017" y="2121536"/>
            <a:ext cx="2507307" cy="0"/>
          </a:xfrm>
          <a:prstGeom prst="line">
            <a:avLst/>
          </a:prstGeom>
          <a:ln w="6350" cmpd="sng">
            <a:solidFill>
              <a:srgbClr val="1A6B96"/>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4" name="Content Placeholder 4"/>
          <p:cNvSpPr>
            <a:spLocks noGrp="1"/>
          </p:cNvSpPr>
          <p:nvPr>
            <p:ph sz="quarter" idx="14" hasCustomPrompt="1"/>
          </p:nvPr>
        </p:nvSpPr>
        <p:spPr>
          <a:xfrm>
            <a:off x="779826" y="2137831"/>
            <a:ext cx="7811612"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223922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atient and Physicia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EFD6C-F947-A64E-A453-DFC4C04E69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96178" y="0"/>
            <a:ext cx="7495823" cy="6858000"/>
          </a:xfrm>
          <a:prstGeom prst="rect">
            <a:avLst/>
          </a:prstGeom>
        </p:spPr>
      </p:pic>
      <p:pic>
        <p:nvPicPr>
          <p:cNvPr id="15" name="Picture 14">
            <a:extLst>
              <a:ext uri="{FF2B5EF4-FFF2-40B4-BE49-F238E27FC236}">
                <a16:creationId xmlns:a16="http://schemas.microsoft.com/office/drawing/2014/main" id="{1157DF04-E3E4-5047-BE2C-C45E2C7D18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63433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Body + Notes L">
    <p:spTree>
      <p:nvGrpSpPr>
        <p:cNvPr id="1" name=""/>
        <p:cNvGrpSpPr/>
        <p:nvPr/>
      </p:nvGrpSpPr>
      <p:grpSpPr>
        <a:xfrm>
          <a:off x="0" y="0"/>
          <a:ext cx="0" cy="0"/>
          <a:chOff x="0" y="0"/>
          <a:chExt cx="0" cy="0"/>
        </a:xfrm>
      </p:grpSpPr>
      <p:sp>
        <p:nvSpPr>
          <p:cNvPr id="11" name="Content Placeholder 6"/>
          <p:cNvSpPr>
            <a:spLocks noGrp="1"/>
          </p:cNvSpPr>
          <p:nvPr>
            <p:ph sz="quarter" idx="12" hasCustomPrompt="1"/>
          </p:nvPr>
        </p:nvSpPr>
        <p:spPr>
          <a:xfrm>
            <a:off x="762000" y="2128534"/>
            <a:ext cx="2507307" cy="3736751"/>
          </a:xfrm>
        </p:spPr>
        <p:txBody>
          <a:bodyPr>
            <a:noAutofit/>
          </a:bodyPr>
          <a:lstStyle>
            <a:lvl1pPr marL="0" indent="0">
              <a:buNone/>
              <a:defRPr sz="1467" b="0">
                <a:solidFill>
                  <a:srgbClr val="1A6B96"/>
                </a:solidFill>
              </a:defRPr>
            </a:lvl1pPr>
          </a:lstStyle>
          <a:p>
            <a:pPr lvl="0"/>
            <a:r>
              <a:rPr lang="en-US" dirty="0"/>
              <a:t>Click to add text</a:t>
            </a:r>
          </a:p>
        </p:txBody>
      </p:sp>
      <p:cxnSp>
        <p:nvCxnSpPr>
          <p:cNvPr id="12" name="Straight Connector 11"/>
          <p:cNvCxnSpPr/>
          <p:nvPr userDrawn="1"/>
        </p:nvCxnSpPr>
        <p:spPr>
          <a:xfrm>
            <a:off x="762000" y="2121536"/>
            <a:ext cx="2507307" cy="0"/>
          </a:xfrm>
          <a:prstGeom prst="line">
            <a:avLst/>
          </a:prstGeom>
          <a:ln w="6350" cmpd="sng">
            <a:solidFill>
              <a:srgbClr val="1A6B96"/>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16" name="Content Placeholder 4"/>
          <p:cNvSpPr>
            <a:spLocks noGrp="1"/>
          </p:cNvSpPr>
          <p:nvPr>
            <p:ph sz="quarter" idx="14" hasCustomPrompt="1"/>
          </p:nvPr>
        </p:nvSpPr>
        <p:spPr>
          <a:xfrm>
            <a:off x="3613931" y="2137831"/>
            <a:ext cx="7811612"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3020988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Subtitle Only">
    <p:spTree>
      <p:nvGrpSpPr>
        <p:cNvPr id="1" name=""/>
        <p:cNvGrpSpPr/>
        <p:nvPr/>
      </p:nvGrpSpPr>
      <p:grpSpPr>
        <a:xfrm>
          <a:off x="0" y="0"/>
          <a:ext cx="0" cy="0"/>
          <a:chOff x="0" y="0"/>
          <a:chExt cx="0" cy="0"/>
        </a:xfrm>
      </p:grpSpPr>
      <p:sp>
        <p:nvSpPr>
          <p:cNvPr id="7" name="Title Placeholder 6"/>
          <p:cNvSpPr>
            <a:spLocks noGrp="1"/>
          </p:cNvSpPr>
          <p:nvPr>
            <p:ph type="title" hasCustomPrompt="1"/>
          </p:nvPr>
        </p:nvSpPr>
        <p:spPr>
          <a:xfrm>
            <a:off x="762002" y="403601"/>
            <a:ext cx="10661649" cy="719348"/>
          </a:xfrm>
          <a:prstGeom prst="rect">
            <a:avLst/>
          </a:prstGeom>
        </p:spPr>
        <p:txBody>
          <a:bodyPr vert="horz" lIns="0" tIns="45720" rIns="91440" bIns="45720" rtlCol="0" anchor="t" anchorCtr="0">
            <a:noAutofit/>
          </a:bodyPr>
          <a:lstStyle>
            <a:lvl1pPr>
              <a:defRPr/>
            </a:lvl1pPr>
          </a:lstStyle>
          <a:p>
            <a:r>
              <a:rPr lang="en-US" dirty="0"/>
              <a:t>Click to add text</a:t>
            </a:r>
          </a:p>
        </p:txBody>
      </p:sp>
      <p:sp>
        <p:nvSpPr>
          <p:cNvPr id="8" name="Text Placeholder 2"/>
          <p:cNvSpPr>
            <a:spLocks noGrp="1"/>
          </p:cNvSpPr>
          <p:nvPr>
            <p:ph type="body" sz="quarter" idx="13" hasCustomPrompt="1"/>
          </p:nvPr>
        </p:nvSpPr>
        <p:spPr>
          <a:xfrm>
            <a:off x="766234" y="997735"/>
            <a:ext cx="10659311" cy="463880"/>
          </a:xfrm>
        </p:spPr>
        <p:txBody>
          <a:bodyPr/>
          <a:lstStyle>
            <a:lvl1pPr marL="0" indent="0">
              <a:buNone/>
              <a:defRPr sz="2667" baseline="0"/>
            </a:lvl1pPr>
          </a:lstStyle>
          <a:p>
            <a:pPr lvl="0"/>
            <a:r>
              <a:rPr lang="en-US" dirty="0"/>
              <a:t>Click to add text</a:t>
            </a:r>
          </a:p>
        </p:txBody>
      </p:sp>
    </p:spTree>
    <p:extLst>
      <p:ext uri="{BB962C8B-B14F-4D97-AF65-F5344CB8AC3E}">
        <p14:creationId xmlns:p14="http://schemas.microsoft.com/office/powerpoint/2010/main" val="104452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08892B-28A7-41B4-8F26-62C4DE896147}"/>
              </a:ext>
            </a:extLst>
          </p:cNvPr>
          <p:cNvSpPr/>
          <p:nvPr userDrawn="1"/>
        </p:nvSpPr>
        <p:spPr>
          <a:xfrm flipH="1">
            <a:off x="7181850" y="0"/>
            <a:ext cx="5010151"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A5F90AF5-8D10-49B7-BCA6-B5597BB0C390}"/>
              </a:ext>
            </a:extLst>
          </p:cNvPr>
          <p:cNvSpPr/>
          <p:nvPr userDrawn="1"/>
        </p:nvSpPr>
        <p:spPr bwMode="gray">
          <a:xfrm>
            <a:off x="767643" y="1"/>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797" eaLnBrk="0" fontAlgn="base" hangingPunct="0">
              <a:lnSpc>
                <a:spcPct val="90000"/>
              </a:lnSpc>
              <a:spcBef>
                <a:spcPct val="0"/>
              </a:spcBef>
              <a:spcAft>
                <a:spcPct val="0"/>
              </a:spcAft>
            </a:pPr>
            <a:endParaRPr lang="en-US" sz="3200" dirty="0">
              <a:solidFill>
                <a:srgbClr val="0AF5E3"/>
              </a:solidFill>
              <a:latin typeface="Arial" charset="0"/>
            </a:endParaRPr>
          </a:p>
        </p:txBody>
      </p:sp>
      <p:sp>
        <p:nvSpPr>
          <p:cNvPr id="3" name="Text Placeholder 2"/>
          <p:cNvSpPr>
            <a:spLocks noGrp="1"/>
          </p:cNvSpPr>
          <p:nvPr>
            <p:ph type="body" sz="quarter" idx="12" hasCustomPrompt="1"/>
          </p:nvPr>
        </p:nvSpPr>
        <p:spPr>
          <a:xfrm>
            <a:off x="804334" y="1545166"/>
            <a:ext cx="5941484" cy="1922780"/>
          </a:xfrm>
        </p:spPr>
        <p:txBody>
          <a:bodyPr/>
          <a:lstStyle>
            <a:lvl1pPr marL="0" indent="0">
              <a:buNone/>
              <a:defRPr sz="3200" b="1"/>
            </a:lvl1pPr>
          </a:lstStyle>
          <a:p>
            <a:pPr lvl="0"/>
            <a:r>
              <a:rPr lang="en-US" dirty="0"/>
              <a:t>Click to add text</a:t>
            </a:r>
          </a:p>
        </p:txBody>
      </p:sp>
      <p:sp>
        <p:nvSpPr>
          <p:cNvPr id="12" name="Text Placeholder 11"/>
          <p:cNvSpPr>
            <a:spLocks noGrp="1"/>
          </p:cNvSpPr>
          <p:nvPr>
            <p:ph type="body" sz="quarter" idx="13" hasCustomPrompt="1"/>
          </p:nvPr>
        </p:nvSpPr>
        <p:spPr>
          <a:xfrm>
            <a:off x="804333" y="3847253"/>
            <a:ext cx="5941484" cy="2153920"/>
          </a:xfrm>
        </p:spPr>
        <p:txBody>
          <a:bodyPr/>
          <a:lstStyle>
            <a:lvl1pPr marL="0" marR="0" indent="0" algn="l" defTabSz="609585" rtl="0" eaLnBrk="1" fontAlgn="auto" latinLnBrk="0" hangingPunct="1">
              <a:lnSpc>
                <a:spcPct val="100000"/>
              </a:lnSpc>
              <a:spcBef>
                <a:spcPts val="0"/>
              </a:spcBef>
              <a:spcAft>
                <a:spcPts val="0"/>
              </a:spcAft>
              <a:buClr>
                <a:schemeClr val="tx1"/>
              </a:buClr>
              <a:buSzTx/>
              <a:buFont typeface="Lucida Grande"/>
              <a:buNone/>
              <a:tabLst/>
              <a:defRPr sz="1600">
                <a:solidFill>
                  <a:schemeClr val="accent1"/>
                </a:solidFill>
              </a:defRPr>
            </a:lvl1pPr>
          </a:lstStyle>
          <a:p>
            <a:pPr lvl="0"/>
            <a:r>
              <a:rPr lang="en-US" dirty="0"/>
              <a:t>Click to add text</a:t>
            </a:r>
          </a:p>
        </p:txBody>
      </p:sp>
      <p:sp>
        <p:nvSpPr>
          <p:cNvPr id="14" name="Text Placeholder 13"/>
          <p:cNvSpPr>
            <a:spLocks noGrp="1"/>
          </p:cNvSpPr>
          <p:nvPr>
            <p:ph type="body" sz="quarter" idx="14" hasCustomPrompt="1"/>
          </p:nvPr>
        </p:nvSpPr>
        <p:spPr>
          <a:xfrm>
            <a:off x="7545494" y="569386"/>
            <a:ext cx="3880273" cy="5431789"/>
          </a:xfrm>
        </p:spPr>
        <p:txBody>
          <a:bodyPr/>
          <a:lstStyle>
            <a:lvl1pPr marL="0" indent="0">
              <a:buFont typeface="Arial" charset="0"/>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Click to add text</a:t>
            </a:r>
          </a:p>
        </p:txBody>
      </p:sp>
    </p:spTree>
    <p:extLst>
      <p:ext uri="{BB962C8B-B14F-4D97-AF65-F5344CB8AC3E}">
        <p14:creationId xmlns:p14="http://schemas.microsoft.com/office/powerpoint/2010/main" val="10299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lide 1">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8"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2014</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4" name="Rectangle 3">
            <a:extLst>
              <a:ext uri="{FF2B5EF4-FFF2-40B4-BE49-F238E27FC236}">
                <a16:creationId xmlns:a16="http://schemas.microsoft.com/office/drawing/2014/main" id="{00EBDD9C-1F9D-F848-9721-C4CB0E2C4755}"/>
              </a:ext>
            </a:extLst>
          </p:cNvPr>
          <p:cNvSpPr/>
          <p:nvPr userDrawn="1"/>
        </p:nvSpPr>
        <p:spPr bwMode="gray">
          <a:xfrm>
            <a:off x="767643" y="1"/>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797" eaLnBrk="0" fontAlgn="base" hangingPunct="0">
              <a:lnSpc>
                <a:spcPct val="90000"/>
              </a:lnSpc>
              <a:spcBef>
                <a:spcPct val="0"/>
              </a:spcBef>
              <a:spcAft>
                <a:spcPct val="0"/>
              </a:spcAft>
            </a:pPr>
            <a:endParaRPr lang="en-US" sz="3200" dirty="0">
              <a:solidFill>
                <a:srgbClr val="0AF5E3"/>
              </a:solidFill>
              <a:latin typeface="Arial" charset="0"/>
            </a:endParaRPr>
          </a:p>
        </p:txBody>
      </p:sp>
    </p:spTree>
    <p:extLst>
      <p:ext uri="{BB962C8B-B14F-4D97-AF65-F5344CB8AC3E}">
        <p14:creationId xmlns:p14="http://schemas.microsoft.com/office/powerpoint/2010/main" val="1004860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lide 2">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8"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2014</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Tree>
    <p:extLst>
      <p:ext uri="{BB962C8B-B14F-4D97-AF65-F5344CB8AC3E}">
        <p14:creationId xmlns:p14="http://schemas.microsoft.com/office/powerpoint/2010/main" val="3430582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p:cNvSpPr/>
          <p:nvPr userDrawn="1"/>
        </p:nvSpPr>
        <p:spPr bwMode="gray">
          <a:xfrm>
            <a:off x="0" y="1915584"/>
            <a:ext cx="12192000" cy="3553883"/>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marL="0" algn="l" defTabSz="1085824" rtl="0" eaLnBrk="0" fontAlgn="base" latinLnBrk="0" hangingPunct="0">
              <a:lnSpc>
                <a:spcPct val="90000"/>
              </a:lnSpc>
              <a:spcBef>
                <a:spcPct val="0"/>
              </a:spcBef>
              <a:spcAft>
                <a:spcPct val="0"/>
              </a:spcAft>
            </a:pPr>
            <a:endParaRPr lang="en-US" sz="3200" dirty="0">
              <a:solidFill>
                <a:srgbClr val="0AF5E3"/>
              </a:solidFill>
              <a:effectLst/>
              <a:latin typeface="Arial" charset="0"/>
            </a:endParaRPr>
          </a:p>
        </p:txBody>
      </p:sp>
      <p:sp>
        <p:nvSpPr>
          <p:cNvPr id="17"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chemeClr val="bg2"/>
                </a:solidFill>
                <a:latin typeface="Arial"/>
                <a:cs typeface="Arial"/>
              </a:rPr>
              <a:t>© </a:t>
            </a:r>
            <a:r>
              <a:rPr lang="en-US" sz="867" spc="0" dirty="0">
                <a:solidFill>
                  <a:schemeClr val="bg2"/>
                </a:solidFill>
                <a:latin typeface="Arial"/>
                <a:cs typeface="Arial"/>
              </a:rPr>
              <a:t>2020 </a:t>
            </a:r>
            <a:r>
              <a:rPr lang="en-US" sz="867" spc="67" dirty="0">
                <a:solidFill>
                  <a:schemeClr val="bg2"/>
                </a:solidFill>
                <a:latin typeface="Arial"/>
                <a:cs typeface="Arial"/>
              </a:rPr>
              <a:t>Nuance Communications, Inc. All rights reserved.</a:t>
            </a:r>
            <a:endParaRPr lang="en-US" sz="867" b="1" spc="67" dirty="0">
              <a:solidFill>
                <a:schemeClr val="bg2"/>
              </a:solidFill>
              <a:latin typeface="Arial"/>
              <a:cs typeface="Arial"/>
            </a:endParaRPr>
          </a:p>
        </p:txBody>
      </p:sp>
      <p:sp>
        <p:nvSpPr>
          <p:cNvPr id="19" name="Rectangle 18"/>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pic>
        <p:nvPicPr>
          <p:cNvPr id="18" name="Picture 17" descr="NuanceLogo_Horz_r51 g51 b5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3893" y="832069"/>
            <a:ext cx="1924951" cy="398015"/>
          </a:xfrm>
          <a:prstGeom prst="rect">
            <a:avLst/>
          </a:prstGeom>
        </p:spPr>
      </p:pic>
      <p:sp>
        <p:nvSpPr>
          <p:cNvPr id="4" name="Rectangle 3">
            <a:extLst>
              <a:ext uri="{FF2B5EF4-FFF2-40B4-BE49-F238E27FC236}">
                <a16:creationId xmlns:a16="http://schemas.microsoft.com/office/drawing/2014/main" id="{1F80D045-EC4B-A84A-A4B2-80637CB9CCC8}"/>
              </a:ext>
            </a:extLst>
          </p:cNvPr>
          <p:cNvSpPr/>
          <p:nvPr userDrawn="1"/>
        </p:nvSpPr>
        <p:spPr>
          <a:xfrm>
            <a:off x="2171525" y="3306403"/>
            <a:ext cx="3440365" cy="830997"/>
          </a:xfrm>
          <a:prstGeom prst="rect">
            <a:avLst/>
          </a:prstGeom>
        </p:spPr>
        <p:txBody>
          <a:bodyPr wrap="none">
            <a:spAutoFit/>
          </a:bodyPr>
          <a:lstStyle/>
          <a:p>
            <a:r>
              <a:rPr lang="en-US" sz="4800" b="1" dirty="0">
                <a:solidFill>
                  <a:schemeClr val="bg1"/>
                </a:solidFill>
              </a:rPr>
              <a:t>Thank you.</a:t>
            </a:r>
          </a:p>
        </p:txBody>
      </p:sp>
    </p:spTree>
    <p:extLst>
      <p:ext uri="{BB962C8B-B14F-4D97-AF65-F5344CB8AC3E}">
        <p14:creationId xmlns:p14="http://schemas.microsoft.com/office/powerpoint/2010/main" val="392391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Text Placeholder 4"/>
          <p:cNvSpPr>
            <a:spLocks noGrp="1"/>
          </p:cNvSpPr>
          <p:nvPr>
            <p:ph type="body" sz="quarter" idx="10"/>
          </p:nvPr>
        </p:nvSpPr>
        <p:spPr>
          <a:xfrm>
            <a:off x="762002" y="2249954"/>
            <a:ext cx="5718431" cy="2053167"/>
          </a:xfrm>
        </p:spPr>
        <p:txBody>
          <a:bodyPr/>
          <a:lstStyle>
            <a:lvl1pPr>
              <a:defRPr sz="1467"/>
            </a:lvl1pPr>
            <a:lvl2pPr>
              <a:defRPr sz="1467"/>
            </a:lvl2pPr>
            <a:lvl3pPr>
              <a:defRPr sz="1467"/>
            </a:lvl3pPr>
            <a:lvl4pPr>
              <a:defRPr sz="1467"/>
            </a:lvl4pPr>
            <a:lvl5pPr>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9753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ST - Default">
    <p:spTree>
      <p:nvGrpSpPr>
        <p:cNvPr id="1" name=""/>
        <p:cNvGrpSpPr/>
        <p:nvPr/>
      </p:nvGrpSpPr>
      <p:grpSpPr>
        <a:xfrm>
          <a:off x="0" y="0"/>
          <a:ext cx="0" cy="0"/>
          <a:chOff x="0" y="0"/>
          <a:chExt cx="0" cy="0"/>
        </a:xfrm>
      </p:grpSpPr>
      <p:sp>
        <p:nvSpPr>
          <p:cNvPr id="2" name="Title 1"/>
          <p:cNvSpPr>
            <a:spLocks noGrp="1"/>
          </p:cNvSpPr>
          <p:nvPr>
            <p:ph type="title"/>
          </p:nvPr>
        </p:nvSpPr>
        <p:spPr>
          <a:xfrm>
            <a:off x="478806" y="504444"/>
            <a:ext cx="11234389" cy="780155"/>
          </a:xfrm>
        </p:spPr>
        <p:txBody>
          <a:bodyPr/>
          <a:lstStyle>
            <a:lvl1pPr>
              <a:defRPr sz="3733"/>
            </a:lvl1pPr>
          </a:lstStyle>
          <a:p>
            <a:r>
              <a:rPr lang="en-US"/>
              <a:t>Click to edit Master title style</a:t>
            </a:r>
          </a:p>
        </p:txBody>
      </p:sp>
      <p:sp>
        <p:nvSpPr>
          <p:cNvPr id="5" name="Content Placeholder 4"/>
          <p:cNvSpPr>
            <a:spLocks noGrp="1"/>
          </p:cNvSpPr>
          <p:nvPr>
            <p:ph sz="quarter" idx="11"/>
          </p:nvPr>
        </p:nvSpPr>
        <p:spPr>
          <a:xfrm>
            <a:off x="478805" y="1366343"/>
            <a:ext cx="11234391" cy="4580535"/>
          </a:xfrm>
        </p:spPr>
        <p:txBody>
          <a:bodyPr>
            <a:normAutofit/>
          </a:bodyPr>
          <a:lstStyle>
            <a:lvl1pPr>
              <a:lnSpc>
                <a:spcPct val="100000"/>
              </a:lnSpc>
              <a:spcBef>
                <a:spcPts val="400"/>
              </a:spcBef>
              <a:spcAft>
                <a:spcPts val="400"/>
              </a:spcAft>
              <a:buSzPct val="100000"/>
              <a:defRPr sz="2667"/>
            </a:lvl1pPr>
            <a:lvl2pPr>
              <a:lnSpc>
                <a:spcPct val="100000"/>
              </a:lnSpc>
              <a:spcBef>
                <a:spcPts val="400"/>
              </a:spcBef>
              <a:spcAft>
                <a:spcPts val="400"/>
              </a:spcAft>
              <a:defRPr sz="2400"/>
            </a:lvl2pPr>
            <a:lvl3pPr>
              <a:lnSpc>
                <a:spcPct val="100000"/>
              </a:lnSpc>
              <a:spcBef>
                <a:spcPts val="400"/>
              </a:spcBef>
              <a:spcAft>
                <a:spcPts val="400"/>
              </a:spcAft>
              <a:defRPr sz="2133"/>
            </a:lvl3pPr>
            <a:lvl4pPr>
              <a:lnSpc>
                <a:spcPct val="100000"/>
              </a:lnSpc>
              <a:spcBef>
                <a:spcPts val="400"/>
              </a:spcBef>
              <a:spcAft>
                <a:spcPts val="400"/>
              </a:spcAft>
              <a:defRPr sz="1467"/>
            </a:lvl4pPr>
            <a:lvl5pPr>
              <a:lnSpc>
                <a:spcPct val="100000"/>
              </a:lnSpc>
              <a:spcBef>
                <a:spcPts val="400"/>
              </a:spcBef>
              <a:spcAft>
                <a:spcPts val="400"/>
              </a:spcAft>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001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White">
    <p:bg>
      <p:bgPr>
        <a:solidFill>
          <a:schemeClr val="bg1"/>
        </a:solidFill>
        <a:effectLst/>
      </p:bgPr>
    </p:bg>
    <p:spTree>
      <p:nvGrpSpPr>
        <p:cNvPr id="1" name=""/>
        <p:cNvGrpSpPr/>
        <p:nvPr/>
      </p:nvGrpSpPr>
      <p:grpSpPr>
        <a:xfrm>
          <a:off x="0" y="0"/>
          <a:ext cx="0" cy="0"/>
          <a:chOff x="0" y="0"/>
          <a:chExt cx="0" cy="0"/>
        </a:xfrm>
      </p:grpSpPr>
      <p:pic>
        <p:nvPicPr>
          <p:cNvPr id="8" name="Picture 7" descr="NuanceLogo_Horz_r51 g51 b51.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0" y="6265457"/>
            <a:ext cx="1279043" cy="264463"/>
          </a:xfrm>
          <a:prstGeom prst="rect">
            <a:avLst/>
          </a:prstGeom>
        </p:spPr>
      </p:pic>
      <p:sp>
        <p:nvSpPr>
          <p:cNvPr id="10"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2"/>
                </a:solidFill>
                <a:latin typeface="Arial"/>
                <a:cs typeface="Arial"/>
              </a:rPr>
              <a:t>© 2020</a:t>
            </a:r>
            <a:r>
              <a:rPr lang="en-US" sz="867" spc="0" baseline="0" dirty="0">
                <a:solidFill>
                  <a:schemeClr val="bg2"/>
                </a:solidFill>
                <a:latin typeface="Arial"/>
                <a:cs typeface="Arial"/>
              </a:rPr>
              <a:t> </a:t>
            </a:r>
            <a:r>
              <a:rPr lang="en-US" sz="867" spc="0" dirty="0">
                <a:solidFill>
                  <a:schemeClr val="bg2"/>
                </a:solidFill>
                <a:latin typeface="Arial"/>
                <a:cs typeface="Arial"/>
              </a:rPr>
              <a:t>Nuance Communications, Inc. All rights reserved.</a:t>
            </a:r>
            <a:r>
              <a:rPr lang="en-US" sz="867" spc="0" baseline="0" dirty="0">
                <a:solidFill>
                  <a:schemeClr val="bg2"/>
                </a:solidFill>
                <a:latin typeface="Arial"/>
                <a:cs typeface="Arial"/>
              </a:rPr>
              <a:t>  </a:t>
            </a:r>
            <a:r>
              <a:rPr lang="en-US" sz="867" b="1" spc="0" baseline="0" dirty="0">
                <a:solidFill>
                  <a:schemeClr val="bg2"/>
                </a:solidFill>
                <a:latin typeface="Arial"/>
                <a:cs typeface="Arial"/>
              </a:rPr>
              <a:t> </a:t>
            </a:r>
            <a:fld id="{E660F83B-9819-8D4C-B1F4-31B13C551FB0}" type="slidenum">
              <a:rPr lang="en-US" sz="867" b="1" spc="0" smtClean="0">
                <a:solidFill>
                  <a:schemeClr val="bg2"/>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2"/>
              </a:solidFill>
              <a:latin typeface="Arial"/>
              <a:cs typeface="Arial"/>
            </a:endParaRPr>
          </a:p>
        </p:txBody>
      </p:sp>
      <p:sp>
        <p:nvSpPr>
          <p:cNvPr id="6" name="Title 3"/>
          <p:cNvSpPr>
            <a:spLocks noGrp="1"/>
          </p:cNvSpPr>
          <p:nvPr>
            <p:ph type="title"/>
          </p:nvPr>
        </p:nvSpPr>
        <p:spPr>
          <a:xfrm>
            <a:off x="775547" y="403599"/>
            <a:ext cx="9166436" cy="5461684"/>
          </a:xfrm>
        </p:spPr>
        <p:txBody>
          <a:bodyPr>
            <a:normAutofit/>
          </a:bodyPr>
          <a:lstStyle>
            <a:lvl1pPr>
              <a:defRPr>
                <a:solidFill>
                  <a:schemeClr val="tx1"/>
                </a:solidFill>
              </a:defRPr>
            </a:lvl1pPr>
          </a:lstStyle>
          <a:p>
            <a:r>
              <a:rPr lang="en-US" dirty="0"/>
              <a:t>Click to edit master title style</a:t>
            </a:r>
          </a:p>
        </p:txBody>
      </p:sp>
      <p:sp>
        <p:nvSpPr>
          <p:cNvPr id="7" name="Rectangle 6">
            <a:extLst>
              <a:ext uri="{FF2B5EF4-FFF2-40B4-BE49-F238E27FC236}">
                <a16:creationId xmlns:a16="http://schemas.microsoft.com/office/drawing/2014/main" id="{8318BEEC-303D-4F47-863D-B92FDEEBAF02}"/>
              </a:ext>
            </a:extLst>
          </p:cNvPr>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Tree>
    <p:extLst>
      <p:ext uri="{BB962C8B-B14F-4D97-AF65-F5344CB8AC3E}">
        <p14:creationId xmlns:p14="http://schemas.microsoft.com/office/powerpoint/2010/main" val="3656810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ransition Slide L.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9"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3" name="Rectangle 12"/>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3"/>
          <p:cNvSpPr>
            <a:spLocks noGrp="1"/>
          </p:cNvSpPr>
          <p:nvPr>
            <p:ph type="title"/>
          </p:nvPr>
        </p:nvSpPr>
        <p:spPr>
          <a:xfrm>
            <a:off x="775547" y="403599"/>
            <a:ext cx="9166436" cy="5461684"/>
          </a:xfrm>
        </p:spPr>
        <p:txBody>
          <a:bodyP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9814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ysician and Mobile Devi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95D4CF-9784-5947-B833-CA97D6B0BA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47489" y="0"/>
            <a:ext cx="6744511" cy="6858000"/>
          </a:xfrm>
          <a:prstGeom prst="rect">
            <a:avLst/>
          </a:prstGeom>
        </p:spPr>
      </p:pic>
      <p:pic>
        <p:nvPicPr>
          <p:cNvPr id="17" name="Picture 16">
            <a:extLst>
              <a:ext uri="{FF2B5EF4-FFF2-40B4-BE49-F238E27FC236}">
                <a16:creationId xmlns:a16="http://schemas.microsoft.com/office/drawing/2014/main" id="{8F829DC5-FB44-164E-8E15-A99D9555AC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288"/>
            <a:ext cx="12192000" cy="6854712"/>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23656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L.Blu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9"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3" name="Rectangle 12"/>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3"/>
          <p:cNvSpPr>
            <a:spLocks noGrp="1"/>
          </p:cNvSpPr>
          <p:nvPr>
            <p:ph type="title"/>
          </p:nvPr>
        </p:nvSpPr>
        <p:spPr>
          <a:xfrm>
            <a:off x="775547" y="403599"/>
            <a:ext cx="9166436" cy="5461684"/>
          </a:xfrm>
        </p:spPr>
        <p:txBody>
          <a:bodyP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3660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L.Blue">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9"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a:t>
            </a:r>
            <a:r>
              <a:rPr lang="en-US" sz="867" spc="0" baseline="0" dirty="0">
                <a:solidFill>
                  <a:schemeClr val="bg1"/>
                </a:solidFill>
                <a:latin typeface="Arial"/>
                <a:cs typeface="Arial"/>
              </a:rPr>
              <a:t> </a:t>
            </a:r>
            <a:r>
              <a:rPr lang="en-US" sz="867" spc="0" dirty="0">
                <a:solidFill>
                  <a:schemeClr val="bg1"/>
                </a:solidFill>
                <a:latin typeface="Arial"/>
                <a:cs typeface="Arial"/>
              </a:rPr>
              <a:t>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3" name="Rectangle 12"/>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3"/>
          <p:cNvSpPr>
            <a:spLocks noGrp="1"/>
          </p:cNvSpPr>
          <p:nvPr>
            <p:ph type="title"/>
          </p:nvPr>
        </p:nvSpPr>
        <p:spPr>
          <a:xfrm>
            <a:off x="775547" y="403599"/>
            <a:ext cx="9166436" cy="5461684"/>
          </a:xfrm>
        </p:spPr>
        <p:txBody>
          <a:bodyP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0478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Body Bullets">
    <p:spTree>
      <p:nvGrpSpPr>
        <p:cNvPr id="1" name=""/>
        <p:cNvGrpSpPr/>
        <p:nvPr/>
      </p:nvGrpSpPr>
      <p:grpSpPr>
        <a:xfrm>
          <a:off x="0" y="0"/>
          <a:ext cx="0" cy="0"/>
          <a:chOff x="0" y="0"/>
          <a:chExt cx="0" cy="0"/>
        </a:xfrm>
      </p:grpSpPr>
      <p:sp>
        <p:nvSpPr>
          <p:cNvPr id="11"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4" name="Title Placeholder 6"/>
          <p:cNvSpPr>
            <a:spLocks noGrp="1"/>
          </p:cNvSpPr>
          <p:nvPr>
            <p:ph type="title"/>
          </p:nvPr>
        </p:nvSpPr>
        <p:spPr>
          <a:xfrm>
            <a:off x="762002" y="403601"/>
            <a:ext cx="10661649" cy="1289732"/>
          </a:xfrm>
          <a:prstGeom prst="rect">
            <a:avLst/>
          </a:prstGeom>
        </p:spPr>
        <p:txBody>
          <a:bodyPr vert="horz" lIns="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4132038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Subtitle + Body">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7"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rmAutofit/>
          </a:bodyPr>
          <a:lstStyle/>
          <a:p>
            <a:r>
              <a:rPr lang="en-US" dirty="0"/>
              <a:t>Click to edit master title style</a:t>
            </a:r>
          </a:p>
        </p:txBody>
      </p:sp>
      <p:sp>
        <p:nvSpPr>
          <p:cNvPr id="8"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3040779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Subtitle + Body Head + Body">
    <p:spTree>
      <p:nvGrpSpPr>
        <p:cNvPr id="1" name=""/>
        <p:cNvGrpSpPr/>
        <p:nvPr/>
      </p:nvGrpSpPr>
      <p:grpSpPr>
        <a:xfrm>
          <a:off x="0" y="0"/>
          <a:ext cx="0" cy="0"/>
          <a:chOff x="0" y="0"/>
          <a:chExt cx="0" cy="0"/>
        </a:xfrm>
      </p:grpSpPr>
      <p:sp>
        <p:nvSpPr>
          <p:cNvPr id="6" name="Content Placeholder 4"/>
          <p:cNvSpPr>
            <a:spLocks noGrp="1"/>
          </p:cNvSpPr>
          <p:nvPr>
            <p:ph sz="quarter" idx="15" hasCustomPrompt="1"/>
          </p:nvPr>
        </p:nvSpPr>
        <p:spPr>
          <a:xfrm>
            <a:off x="779220" y="1742722"/>
            <a:ext cx="10643605" cy="445379"/>
          </a:xfrm>
        </p:spPr>
        <p:txBody>
          <a:bodyPr>
            <a:noAutofit/>
          </a:bodyPr>
          <a:lstStyle>
            <a:lvl1pPr marL="0" indent="0">
              <a:buNone/>
              <a:defRPr b="1">
                <a:solidFill>
                  <a:srgbClr val="7030A0"/>
                </a:solidFill>
              </a:defRPr>
            </a:lvl1pPr>
          </a:lstStyle>
          <a:p>
            <a:pPr marL="0" indent="0">
              <a:buNone/>
            </a:pPr>
            <a:r>
              <a:rPr lang="en-US" dirty="0"/>
              <a:t>Title of body head</a:t>
            </a:r>
          </a:p>
          <a:p>
            <a:pPr lvl="5"/>
            <a:endParaRPr lang="en-US" dirty="0"/>
          </a:p>
        </p:txBody>
      </p:sp>
      <p:sp>
        <p:nvSpPr>
          <p:cNvPr id="11"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13" name="Content Placeholder 4"/>
          <p:cNvSpPr>
            <a:spLocks noGrp="1"/>
          </p:cNvSpPr>
          <p:nvPr>
            <p:ph sz="quarter" idx="11" hasCustomPrompt="1"/>
          </p:nvPr>
        </p:nvSpPr>
        <p:spPr>
          <a:xfrm>
            <a:off x="779826" y="2137831"/>
            <a:ext cx="10643825"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1428660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Split Content">
    <p:spTree>
      <p:nvGrpSpPr>
        <p:cNvPr id="1" name=""/>
        <p:cNvGrpSpPr/>
        <p:nvPr/>
      </p:nvGrpSpPr>
      <p:grpSpPr>
        <a:xfrm>
          <a:off x="0" y="0"/>
          <a:ext cx="0" cy="0"/>
          <a:chOff x="0" y="0"/>
          <a:chExt cx="0" cy="0"/>
        </a:xfrm>
      </p:grpSpPr>
      <p:sp>
        <p:nvSpPr>
          <p:cNvPr id="7"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5" name="Title Placeholder 6"/>
          <p:cNvSpPr>
            <a:spLocks noGrp="1"/>
          </p:cNvSpPr>
          <p:nvPr>
            <p:ph type="title"/>
          </p:nvPr>
        </p:nvSpPr>
        <p:spPr>
          <a:xfrm>
            <a:off x="762002" y="403601"/>
            <a:ext cx="10661649" cy="1289732"/>
          </a:xfrm>
          <a:prstGeom prst="rect">
            <a:avLst/>
          </a:prstGeom>
        </p:spPr>
        <p:txBody>
          <a:bodyPr vert="horz" lIns="0" tIns="45720" rIns="91440" bIns="45720" rtlCol="0" anchor="t" anchorCtr="0">
            <a:noAutofit/>
          </a:bodyPr>
          <a:lstStyle/>
          <a:p>
            <a:r>
              <a:rPr lang="en-US" dirty="0"/>
              <a:t>Click to edit master title style</a:t>
            </a:r>
          </a:p>
        </p:txBody>
      </p:sp>
      <p:sp>
        <p:nvSpPr>
          <p:cNvPr id="9"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27184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Subtitle + Split Content">
    <p:spTree>
      <p:nvGrpSpPr>
        <p:cNvPr id="1" name=""/>
        <p:cNvGrpSpPr/>
        <p:nvPr/>
      </p:nvGrpSpPr>
      <p:grpSpPr>
        <a:xfrm>
          <a:off x="0" y="0"/>
          <a:ext cx="0" cy="0"/>
          <a:chOff x="0" y="0"/>
          <a:chExt cx="0" cy="0"/>
        </a:xfrm>
      </p:grpSpPr>
      <p:sp>
        <p:nvSpPr>
          <p:cNvPr id="10"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5"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9"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339056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Subtitle + Body Head + Split Content">
    <p:spTree>
      <p:nvGrpSpPr>
        <p:cNvPr id="1" name=""/>
        <p:cNvGrpSpPr/>
        <p:nvPr/>
      </p:nvGrpSpPr>
      <p:grpSpPr>
        <a:xfrm>
          <a:off x="0" y="0"/>
          <a:ext cx="0" cy="0"/>
          <a:chOff x="0" y="0"/>
          <a:chExt cx="0" cy="0"/>
        </a:xfrm>
      </p:grpSpPr>
      <p:sp>
        <p:nvSpPr>
          <p:cNvPr id="10" name="Content Placeholder 4"/>
          <p:cNvSpPr>
            <a:spLocks noGrp="1"/>
          </p:cNvSpPr>
          <p:nvPr>
            <p:ph sz="quarter" idx="14" hasCustomPrompt="1"/>
          </p:nvPr>
        </p:nvSpPr>
        <p:spPr>
          <a:xfrm>
            <a:off x="6321370" y="2137831"/>
            <a:ext cx="5102281" cy="3727453"/>
          </a:xfrm>
        </p:spPr>
        <p:txBody>
          <a:bodyPr>
            <a:noAutofit/>
          </a:bodyPr>
          <a:lstStyle>
            <a:lvl1pPr marL="380990" indent="-380990">
              <a:buFont typeface="Lucida Grande"/>
              <a:buChar char="–"/>
              <a:defRPr/>
            </a:lvl1pPr>
            <a:lvl2pPr marL="990575" indent="-380990">
              <a:buFont typeface="Lucida Grande"/>
              <a:buChar char="–"/>
              <a:defRPr/>
            </a:lvl2pPr>
            <a:lvl3pPr marL="1523962" indent="-304792">
              <a:buFont typeface="Lucida Grande"/>
              <a:buChar char="–"/>
              <a:defRPr/>
            </a:lvl3pPr>
            <a:lvl4pPr marL="2133547" indent="-304792">
              <a:buFont typeface="Lucida Grande"/>
              <a:buChar char="–"/>
              <a:defRPr/>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5"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11" name="Content Placeholder 4"/>
          <p:cNvSpPr>
            <a:spLocks noGrp="1"/>
          </p:cNvSpPr>
          <p:nvPr>
            <p:ph sz="quarter" idx="11" hasCustomPrompt="1"/>
          </p:nvPr>
        </p:nvSpPr>
        <p:spPr>
          <a:xfrm>
            <a:off x="779827" y="2137831"/>
            <a:ext cx="5102280"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
        <p:nvSpPr>
          <p:cNvPr id="17" name="Content Placeholder 4"/>
          <p:cNvSpPr>
            <a:spLocks noGrp="1"/>
          </p:cNvSpPr>
          <p:nvPr>
            <p:ph sz="quarter" idx="15" hasCustomPrompt="1"/>
          </p:nvPr>
        </p:nvSpPr>
        <p:spPr>
          <a:xfrm>
            <a:off x="779220" y="1742722"/>
            <a:ext cx="10643605" cy="445379"/>
          </a:xfrm>
        </p:spPr>
        <p:txBody>
          <a:bodyPr>
            <a:noAutofit/>
          </a:bodyPr>
          <a:lstStyle>
            <a:lvl1pPr marL="0" indent="0">
              <a:buNone/>
              <a:defRPr b="1">
                <a:solidFill>
                  <a:srgbClr val="7030A0"/>
                </a:solidFill>
              </a:defRPr>
            </a:lvl1pPr>
          </a:lstStyle>
          <a:p>
            <a:pPr marL="0" indent="0">
              <a:buNone/>
            </a:pPr>
            <a:r>
              <a:rPr lang="en-US" dirty="0"/>
              <a:t>Title of body head</a:t>
            </a:r>
          </a:p>
          <a:p>
            <a:pPr lvl="5"/>
            <a:endParaRPr lang="en-US" dirty="0"/>
          </a:p>
        </p:txBody>
      </p:sp>
    </p:spTree>
    <p:extLst>
      <p:ext uri="{BB962C8B-B14F-4D97-AF65-F5344CB8AC3E}">
        <p14:creationId xmlns:p14="http://schemas.microsoft.com/office/powerpoint/2010/main" val="1021835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Line Header">
    <p:spTree>
      <p:nvGrpSpPr>
        <p:cNvPr id="1" name=""/>
        <p:cNvGrpSpPr/>
        <p:nvPr/>
      </p:nvGrpSpPr>
      <p:grpSpPr>
        <a:xfrm>
          <a:off x="0" y="0"/>
          <a:ext cx="0" cy="0"/>
          <a:chOff x="0" y="0"/>
          <a:chExt cx="0" cy="0"/>
        </a:xfrm>
      </p:grpSpPr>
      <p:sp>
        <p:nvSpPr>
          <p:cNvPr id="7" name="Content Placeholder 4"/>
          <p:cNvSpPr>
            <a:spLocks noGrp="1"/>
          </p:cNvSpPr>
          <p:nvPr>
            <p:ph sz="quarter" idx="11" hasCustomPrompt="1"/>
          </p:nvPr>
        </p:nvSpPr>
        <p:spPr>
          <a:xfrm>
            <a:off x="779826" y="2262600"/>
            <a:ext cx="10643825" cy="3600689"/>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0" name="Title Placeholder 6"/>
          <p:cNvSpPr>
            <a:spLocks noGrp="1"/>
          </p:cNvSpPr>
          <p:nvPr>
            <p:ph type="title" hasCustomPrompt="1"/>
          </p:nvPr>
        </p:nvSpPr>
        <p:spPr>
          <a:xfrm>
            <a:off x="762002" y="403602"/>
            <a:ext cx="10661649" cy="1343205"/>
          </a:xfrm>
          <a:prstGeom prst="rect">
            <a:avLst/>
          </a:prstGeom>
        </p:spPr>
        <p:txBody>
          <a:bodyPr vert="horz" lIns="0" tIns="45720" rIns="91440" bIns="45720" rtlCol="0" anchor="t" anchorCtr="0">
            <a:noAutofit/>
          </a:bodyPr>
          <a:lstStyle/>
          <a:p>
            <a:r>
              <a:rPr lang="en-US" dirty="0"/>
              <a:t>Click to edit master title style when the headline needs to be split into two lines</a:t>
            </a:r>
          </a:p>
        </p:txBody>
      </p:sp>
      <p:sp>
        <p:nvSpPr>
          <p:cNvPr id="12" name="Text Placeholder 2"/>
          <p:cNvSpPr>
            <a:spLocks noGrp="1"/>
          </p:cNvSpPr>
          <p:nvPr>
            <p:ph type="body" sz="quarter" idx="13"/>
          </p:nvPr>
        </p:nvSpPr>
        <p:spPr>
          <a:xfrm>
            <a:off x="766234" y="1585927"/>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49719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 Photo Split">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6208185" y="2270591"/>
            <a:ext cx="5215467" cy="359469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11"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12" name="Content Placeholder 4"/>
          <p:cNvSpPr>
            <a:spLocks noGrp="1"/>
          </p:cNvSpPr>
          <p:nvPr>
            <p:ph sz="quarter" idx="11" hasCustomPrompt="1"/>
          </p:nvPr>
        </p:nvSpPr>
        <p:spPr>
          <a:xfrm>
            <a:off x="779827" y="2137831"/>
            <a:ext cx="4444107" cy="3712168"/>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4"/>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120278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Nurse and Mobile Devic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BC0560-5B22-C949-AC04-19DADAB866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307883" y="0"/>
            <a:ext cx="6884541" cy="6858000"/>
          </a:xfrm>
          <a:prstGeom prst="rect">
            <a:avLst/>
          </a:prstGeom>
        </p:spPr>
      </p:pic>
      <p:pic>
        <p:nvPicPr>
          <p:cNvPr id="17" name="Picture 16">
            <a:extLst>
              <a:ext uri="{FF2B5EF4-FFF2-40B4-BE49-F238E27FC236}">
                <a16:creationId xmlns:a16="http://schemas.microsoft.com/office/drawing/2014/main" id="{8F829DC5-FB44-164E-8E15-A99D9555AC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17376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py + Photo Split">
    <p:spTree>
      <p:nvGrpSpPr>
        <p:cNvPr id="1" name=""/>
        <p:cNvGrpSpPr/>
        <p:nvPr/>
      </p:nvGrpSpPr>
      <p:grpSpPr>
        <a:xfrm>
          <a:off x="0" y="0"/>
          <a:ext cx="0" cy="0"/>
          <a:chOff x="0" y="0"/>
          <a:chExt cx="0" cy="0"/>
        </a:xfrm>
      </p:grpSpPr>
      <p:sp>
        <p:nvSpPr>
          <p:cNvPr id="14" name="Picture Placeholder 2"/>
          <p:cNvSpPr>
            <a:spLocks noGrp="1"/>
          </p:cNvSpPr>
          <p:nvPr>
            <p:ph type="pic" idx="13"/>
          </p:nvPr>
        </p:nvSpPr>
        <p:spPr>
          <a:xfrm>
            <a:off x="6208185" y="2270591"/>
            <a:ext cx="5215467" cy="359469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15"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8" name="Content Placeholder 4"/>
          <p:cNvSpPr>
            <a:spLocks noGrp="1"/>
          </p:cNvSpPr>
          <p:nvPr>
            <p:ph sz="quarter" idx="11" hasCustomPrompt="1"/>
          </p:nvPr>
        </p:nvSpPr>
        <p:spPr>
          <a:xfrm>
            <a:off x="779827" y="2137831"/>
            <a:ext cx="4444107" cy="3712168"/>
          </a:xfrm>
        </p:spPr>
        <p:txBody>
          <a:bodyPr>
            <a:noAutofit/>
          </a:bodyPr>
          <a:lstStyle>
            <a:lvl1pPr marL="0" indent="0">
              <a:buFont typeface="Lucida Grande"/>
              <a:buNone/>
              <a:defRPr spc="0"/>
            </a:lvl1pPr>
            <a:lvl2pPr marL="609585" indent="0">
              <a:buFont typeface="Lucida Grande"/>
              <a:buNone/>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p:txBody>
      </p:sp>
      <p:sp>
        <p:nvSpPr>
          <p:cNvPr id="9" name="Text Placeholder 2"/>
          <p:cNvSpPr>
            <a:spLocks noGrp="1"/>
          </p:cNvSpPr>
          <p:nvPr>
            <p:ph type="body" sz="quarter" idx="14"/>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4111538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 Subtitle + Full Photo">
    <p:spTree>
      <p:nvGrpSpPr>
        <p:cNvPr id="1" name=""/>
        <p:cNvGrpSpPr/>
        <p:nvPr/>
      </p:nvGrpSpPr>
      <p:grpSpPr>
        <a:xfrm>
          <a:off x="0" y="0"/>
          <a:ext cx="0" cy="0"/>
          <a:chOff x="0" y="0"/>
          <a:chExt cx="0" cy="0"/>
        </a:xfrm>
      </p:grpSpPr>
      <p:sp>
        <p:nvSpPr>
          <p:cNvPr id="11" name="Picture Placeholder 2"/>
          <p:cNvSpPr>
            <a:spLocks noGrp="1"/>
          </p:cNvSpPr>
          <p:nvPr>
            <p:ph type="pic" idx="13"/>
          </p:nvPr>
        </p:nvSpPr>
        <p:spPr>
          <a:xfrm>
            <a:off x="779824" y="2266951"/>
            <a:ext cx="10643827" cy="3598333"/>
          </a:xfrm>
        </p:spPr>
        <p:txBody>
          <a:bodyPr tIns="457200">
            <a:noAutofit/>
          </a:bodyPr>
          <a:lstStyle>
            <a:lvl1pPr marL="0" indent="0" algn="ctr">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8"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9" name="Text Placeholder 2"/>
          <p:cNvSpPr>
            <a:spLocks noGrp="1"/>
          </p:cNvSpPr>
          <p:nvPr>
            <p:ph type="body" sz="quarter" idx="14"/>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2844559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 Body + Notes R">
    <p:spTree>
      <p:nvGrpSpPr>
        <p:cNvPr id="1" name=""/>
        <p:cNvGrpSpPr/>
        <p:nvPr/>
      </p:nvGrpSpPr>
      <p:grpSpPr>
        <a:xfrm>
          <a:off x="0" y="0"/>
          <a:ext cx="0" cy="0"/>
          <a:chOff x="0" y="0"/>
          <a:chExt cx="0" cy="0"/>
        </a:xfrm>
      </p:grpSpPr>
      <p:sp>
        <p:nvSpPr>
          <p:cNvPr id="6" name="Content Placeholder 6"/>
          <p:cNvSpPr>
            <a:spLocks noGrp="1"/>
          </p:cNvSpPr>
          <p:nvPr>
            <p:ph sz="quarter" idx="12" hasCustomPrompt="1"/>
          </p:nvPr>
        </p:nvSpPr>
        <p:spPr>
          <a:xfrm>
            <a:off x="8914017" y="2128534"/>
            <a:ext cx="2507307" cy="3736751"/>
          </a:xfrm>
        </p:spPr>
        <p:txBody>
          <a:bodyPr>
            <a:noAutofit/>
          </a:bodyPr>
          <a:lstStyle>
            <a:lvl1pPr marL="0" indent="0">
              <a:buNone/>
              <a:defRPr sz="1467" b="0">
                <a:solidFill>
                  <a:srgbClr val="1A6B96"/>
                </a:solidFill>
              </a:defRPr>
            </a:lvl1pPr>
          </a:lstStyle>
          <a:p>
            <a:pPr lvl="0"/>
            <a:r>
              <a:rPr lang="en-US" dirty="0"/>
              <a:t>Click to edit notes text styles</a:t>
            </a:r>
          </a:p>
        </p:txBody>
      </p:sp>
      <p:cxnSp>
        <p:nvCxnSpPr>
          <p:cNvPr id="7" name="Straight Connector 6"/>
          <p:cNvCxnSpPr/>
          <p:nvPr userDrawn="1"/>
        </p:nvCxnSpPr>
        <p:spPr>
          <a:xfrm>
            <a:off x="8914017" y="2121536"/>
            <a:ext cx="2507307" cy="0"/>
          </a:xfrm>
          <a:prstGeom prst="line">
            <a:avLst/>
          </a:prstGeom>
          <a:ln w="6350" cmpd="sng">
            <a:solidFill>
              <a:srgbClr val="1A6B96"/>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14" name="Content Placeholder 4"/>
          <p:cNvSpPr>
            <a:spLocks noGrp="1"/>
          </p:cNvSpPr>
          <p:nvPr>
            <p:ph sz="quarter" idx="14" hasCustomPrompt="1"/>
          </p:nvPr>
        </p:nvSpPr>
        <p:spPr>
          <a:xfrm>
            <a:off x="779826" y="2137831"/>
            <a:ext cx="7811612"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5"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2104955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 Body + Notes L">
    <p:spTree>
      <p:nvGrpSpPr>
        <p:cNvPr id="1" name=""/>
        <p:cNvGrpSpPr/>
        <p:nvPr/>
      </p:nvGrpSpPr>
      <p:grpSpPr>
        <a:xfrm>
          <a:off x="0" y="0"/>
          <a:ext cx="0" cy="0"/>
          <a:chOff x="0" y="0"/>
          <a:chExt cx="0" cy="0"/>
        </a:xfrm>
      </p:grpSpPr>
      <p:sp>
        <p:nvSpPr>
          <p:cNvPr id="11" name="Content Placeholder 6"/>
          <p:cNvSpPr>
            <a:spLocks noGrp="1"/>
          </p:cNvSpPr>
          <p:nvPr>
            <p:ph sz="quarter" idx="12" hasCustomPrompt="1"/>
          </p:nvPr>
        </p:nvSpPr>
        <p:spPr>
          <a:xfrm>
            <a:off x="762000" y="2128534"/>
            <a:ext cx="2507307" cy="3736751"/>
          </a:xfrm>
        </p:spPr>
        <p:txBody>
          <a:bodyPr>
            <a:noAutofit/>
          </a:bodyPr>
          <a:lstStyle>
            <a:lvl1pPr marL="0" indent="0">
              <a:buNone/>
              <a:defRPr sz="1467" b="0">
                <a:solidFill>
                  <a:srgbClr val="1A6B96"/>
                </a:solidFill>
              </a:defRPr>
            </a:lvl1pPr>
          </a:lstStyle>
          <a:p>
            <a:pPr lvl="0"/>
            <a:r>
              <a:rPr lang="en-US" dirty="0"/>
              <a:t>Click to edit notes text styles</a:t>
            </a:r>
          </a:p>
        </p:txBody>
      </p:sp>
      <p:cxnSp>
        <p:nvCxnSpPr>
          <p:cNvPr id="12" name="Straight Connector 11"/>
          <p:cNvCxnSpPr/>
          <p:nvPr userDrawn="1"/>
        </p:nvCxnSpPr>
        <p:spPr>
          <a:xfrm>
            <a:off x="762000" y="2121536"/>
            <a:ext cx="2507307" cy="0"/>
          </a:xfrm>
          <a:prstGeom prst="line">
            <a:avLst/>
          </a:prstGeom>
          <a:ln w="6350" cmpd="sng">
            <a:solidFill>
              <a:srgbClr val="1A6B96"/>
            </a:solidFill>
          </a:ln>
          <a:effectLst/>
        </p:spPr>
        <p:style>
          <a:lnRef idx="2">
            <a:schemeClr val="accent1"/>
          </a:lnRef>
          <a:fillRef idx="0">
            <a:schemeClr val="accent1"/>
          </a:fillRef>
          <a:effectRef idx="1">
            <a:schemeClr val="accent1"/>
          </a:effectRef>
          <a:fontRef idx="minor">
            <a:schemeClr val="tx1"/>
          </a:fontRef>
        </p:style>
      </p:cxnSp>
      <p:sp>
        <p:nvSpPr>
          <p:cNvPr id="15"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16" name="Content Placeholder 4"/>
          <p:cNvSpPr>
            <a:spLocks noGrp="1"/>
          </p:cNvSpPr>
          <p:nvPr>
            <p:ph sz="quarter" idx="14" hasCustomPrompt="1"/>
          </p:nvPr>
        </p:nvSpPr>
        <p:spPr>
          <a:xfrm>
            <a:off x="3613931" y="2137831"/>
            <a:ext cx="7811612" cy="3727453"/>
          </a:xfrm>
        </p:spPr>
        <p:txBody>
          <a:bodyPr>
            <a:noAutofit/>
          </a:bodyPr>
          <a:lstStyle>
            <a:lvl1pPr marL="380990" indent="-380990">
              <a:buFont typeface="Lucida Grande"/>
              <a:buChar char="–"/>
              <a:defRPr spc="0"/>
            </a:lvl1pPr>
            <a:lvl2pPr marL="990575" indent="-380990">
              <a:buFont typeface="Lucida Grande"/>
              <a:buChar char="–"/>
              <a:defRPr sz="2133" spc="0"/>
            </a:lvl2pPr>
            <a:lvl3pPr marL="1523962" indent="-304792">
              <a:buFont typeface="Lucida Grande"/>
              <a:buChar char="–"/>
              <a:defRPr spc="0"/>
            </a:lvl3pPr>
            <a:lvl4pPr marL="2133547" indent="-304792">
              <a:buFont typeface="Lucida Grande"/>
              <a:buChar char="–"/>
              <a:defRPr spc="0"/>
            </a:lvl4p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1882001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 Subtitle Only">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762002" y="403601"/>
            <a:ext cx="10661649" cy="719348"/>
          </a:xfrm>
          <a:prstGeom prst="rect">
            <a:avLst/>
          </a:prstGeom>
        </p:spPr>
        <p:txBody>
          <a:bodyPr vert="horz" lIns="0" tIns="45720" rIns="91440" bIns="45720" rtlCol="0" anchor="t" anchorCtr="0">
            <a:noAutofit/>
          </a:bodyPr>
          <a:lstStyle/>
          <a:p>
            <a:r>
              <a:rPr lang="en-US" dirty="0"/>
              <a:t>Click to edit master title style</a:t>
            </a:r>
          </a:p>
        </p:txBody>
      </p:sp>
      <p:sp>
        <p:nvSpPr>
          <p:cNvPr id="8" name="Text Placeholder 2"/>
          <p:cNvSpPr>
            <a:spLocks noGrp="1"/>
          </p:cNvSpPr>
          <p:nvPr>
            <p:ph type="body" sz="quarter" idx="13"/>
          </p:nvPr>
        </p:nvSpPr>
        <p:spPr>
          <a:xfrm>
            <a:off x="766234" y="997735"/>
            <a:ext cx="10659311" cy="463880"/>
          </a:xfrm>
        </p:spPr>
        <p:txBody>
          <a:bodyPr/>
          <a:lstStyle>
            <a:lvl1pPr marL="0" indent="0">
              <a:buNone/>
              <a:defRPr sz="2667" baseline="0"/>
            </a:lvl1pPr>
          </a:lstStyle>
          <a:p>
            <a:pPr lvl="0"/>
            <a:endParaRPr lang="en-US" dirty="0"/>
          </a:p>
        </p:txBody>
      </p:sp>
    </p:spTree>
    <p:extLst>
      <p:ext uri="{BB962C8B-B14F-4D97-AF65-F5344CB8AC3E}">
        <p14:creationId xmlns:p14="http://schemas.microsoft.com/office/powerpoint/2010/main" val="2505646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837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ull Bleed Photo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176F7E-623A-4645-8C3A-DA21911760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484701C-BDF0-46E5-9980-A287BB7486E6}"/>
              </a:ext>
            </a:extLst>
          </p:cNvPr>
          <p:cNvSpPr/>
          <p:nvPr userDrawn="1"/>
        </p:nvSpPr>
        <p:spPr>
          <a:xfrm>
            <a:off x="0" y="0"/>
            <a:ext cx="9083040" cy="6858000"/>
          </a:xfrm>
          <a:prstGeom prst="rect">
            <a:avLst/>
          </a:prstGeom>
          <a:gradFill flip="none" rotWithShape="1">
            <a:gsLst>
              <a:gs pos="81000">
                <a:schemeClr val="bg1"/>
              </a:gs>
              <a:gs pos="0">
                <a:schemeClr val="bg1">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effectLst/>
            </a:endParaRPr>
          </a:p>
        </p:txBody>
      </p:sp>
      <p:pic>
        <p:nvPicPr>
          <p:cNvPr id="9" name="Picture 8" descr="NuanceLogo_Horz_r51 g51 b51.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0" y="6265457"/>
            <a:ext cx="1279043" cy="264463"/>
          </a:xfrm>
          <a:prstGeom prst="rect">
            <a:avLst/>
          </a:prstGeom>
        </p:spPr>
      </p:pic>
      <p:sp>
        <p:nvSpPr>
          <p:cNvPr id="10"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2">
                    <a:lumMod val="40000"/>
                    <a:lumOff val="60000"/>
                  </a:schemeClr>
                </a:solidFill>
                <a:latin typeface="Arial"/>
                <a:cs typeface="Arial"/>
              </a:rPr>
              <a:t>© 2020 Nuance Communications, Inc. All rights reserved.</a:t>
            </a:r>
            <a:r>
              <a:rPr lang="en-US" sz="867" spc="0" baseline="0" dirty="0">
                <a:solidFill>
                  <a:schemeClr val="bg2">
                    <a:lumMod val="40000"/>
                    <a:lumOff val="60000"/>
                  </a:schemeClr>
                </a:solidFill>
                <a:latin typeface="Arial"/>
                <a:cs typeface="Arial"/>
              </a:rPr>
              <a:t>  </a:t>
            </a:r>
            <a:r>
              <a:rPr lang="en-US" sz="867" b="1" spc="0" baseline="0" dirty="0">
                <a:solidFill>
                  <a:schemeClr val="bg2">
                    <a:lumMod val="40000"/>
                    <a:lumOff val="60000"/>
                  </a:schemeClr>
                </a:solidFill>
                <a:latin typeface="Arial"/>
                <a:cs typeface="Arial"/>
              </a:rPr>
              <a:t> </a:t>
            </a:r>
            <a:fld id="{E660F83B-9819-8D4C-B1F4-31B13C551FB0}" type="slidenum">
              <a:rPr lang="en-US" sz="867" b="1" spc="0" smtClean="0">
                <a:solidFill>
                  <a:schemeClr val="bg2">
                    <a:lumMod val="40000"/>
                    <a:lumOff val="60000"/>
                  </a:schemeClr>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2">
                  <a:lumMod val="40000"/>
                  <a:lumOff val="60000"/>
                </a:schemeClr>
              </a:solidFill>
              <a:latin typeface="Arial"/>
              <a:cs typeface="Arial"/>
            </a:endParaRPr>
          </a:p>
        </p:txBody>
      </p:sp>
      <p:sp>
        <p:nvSpPr>
          <p:cNvPr id="12" name="Rectangle 11"/>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Tree>
    <p:extLst>
      <p:ext uri="{BB962C8B-B14F-4D97-AF65-F5344CB8AC3E}">
        <p14:creationId xmlns:p14="http://schemas.microsoft.com/office/powerpoint/2010/main" val="2894961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ransition Slide Blue">
    <p:bg>
      <p:bgPr>
        <a:solidFill>
          <a:srgbClr val="1A6B96"/>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767643" y="0"/>
            <a:ext cx="10657564" cy="208411"/>
          </a:xfrm>
          <a:prstGeom prst="rect">
            <a:avLst/>
          </a:prstGeom>
          <a:solidFill>
            <a:schemeClr val="accent2"/>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marL="0" algn="l" defTabSz="1085824" rtl="0" eaLnBrk="0" fontAlgn="base" latinLnBrk="0" hangingPunct="0">
              <a:lnSpc>
                <a:spcPct val="90000"/>
              </a:lnSpc>
              <a:spcBef>
                <a:spcPct val="0"/>
              </a:spcBef>
              <a:spcAft>
                <a:spcPct val="0"/>
              </a:spcAft>
            </a:pPr>
            <a:endParaRPr lang="en-US" sz="3200" dirty="0">
              <a:solidFill>
                <a:srgbClr val="0AF5E3"/>
              </a:solidFill>
              <a:effectLst/>
              <a:latin typeface="Arial"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12"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rgbClr val="FFFFFF"/>
                </a:solidFill>
                <a:latin typeface="Arial"/>
                <a:cs typeface="Arial"/>
              </a:rPr>
              <a:t>© 2020</a:t>
            </a:r>
            <a:r>
              <a:rPr lang="en-US" sz="867" spc="0" baseline="0" dirty="0">
                <a:solidFill>
                  <a:srgbClr val="FFFFFF"/>
                </a:solidFill>
                <a:latin typeface="Arial"/>
                <a:cs typeface="Arial"/>
              </a:rPr>
              <a:t> </a:t>
            </a:r>
            <a:r>
              <a:rPr lang="en-US" sz="867" spc="0" dirty="0">
                <a:solidFill>
                  <a:srgbClr val="FFFFFF"/>
                </a:solidFill>
                <a:latin typeface="Arial"/>
                <a:cs typeface="Arial"/>
              </a:rPr>
              <a:t>Nuance Communications, Inc. All rights reserved.</a:t>
            </a:r>
            <a:r>
              <a:rPr lang="en-US" sz="867" spc="0" baseline="0" dirty="0">
                <a:solidFill>
                  <a:srgbClr val="FFFFFF"/>
                </a:solidFill>
                <a:latin typeface="Arial"/>
                <a:cs typeface="Arial"/>
              </a:rPr>
              <a:t>  </a:t>
            </a:r>
            <a:r>
              <a:rPr lang="en-US" sz="867" b="1" spc="0" baseline="0" dirty="0">
                <a:solidFill>
                  <a:srgbClr val="FFFFFF"/>
                </a:solidFill>
                <a:latin typeface="Arial"/>
                <a:cs typeface="Arial"/>
              </a:rPr>
              <a:t> </a:t>
            </a:r>
            <a:fld id="{E660F83B-9819-8D4C-B1F4-31B13C551FB0}" type="slidenum">
              <a:rPr lang="en-US" sz="867" b="1" spc="0" smtClean="0">
                <a:solidFill>
                  <a:srgbClr val="FFFFFF"/>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rgbClr val="FFFFFF"/>
              </a:solidFill>
              <a:latin typeface="Arial"/>
              <a:cs typeface="Arial"/>
            </a:endParaRPr>
          </a:p>
        </p:txBody>
      </p:sp>
      <p:sp>
        <p:nvSpPr>
          <p:cNvPr id="7" name="Title 3"/>
          <p:cNvSpPr>
            <a:spLocks noGrp="1"/>
          </p:cNvSpPr>
          <p:nvPr>
            <p:ph type="title" hasCustomPrompt="1"/>
          </p:nvPr>
        </p:nvSpPr>
        <p:spPr>
          <a:xfrm>
            <a:off x="775547" y="403599"/>
            <a:ext cx="9166436" cy="5461684"/>
          </a:xfrm>
        </p:spPr>
        <p:txBody>
          <a:bodyPr>
            <a:normAutofit/>
          </a:bodyPr>
          <a:lstStyle>
            <a:lvl1pPr>
              <a:defRPr>
                <a:solidFill>
                  <a:schemeClr val="bg1"/>
                </a:solidFill>
              </a:defRPr>
            </a:lvl1pPr>
          </a:lstStyle>
          <a:p>
            <a:r>
              <a:rPr lang="en-US" dirty="0"/>
              <a:t>Click to add text</a:t>
            </a:r>
          </a:p>
        </p:txBody>
      </p:sp>
    </p:spTree>
    <p:extLst>
      <p:ext uri="{BB962C8B-B14F-4D97-AF65-F5344CB8AC3E}">
        <p14:creationId xmlns:p14="http://schemas.microsoft.com/office/powerpoint/2010/main" val="3051337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Quote Slide L.Blue">
    <p:bg>
      <p:bgPr>
        <a:solidFill>
          <a:srgbClr val="2DC6D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3" y="6265457"/>
            <a:ext cx="1279037" cy="264463"/>
          </a:xfrm>
          <a:prstGeom prst="rect">
            <a:avLst/>
          </a:prstGeom>
        </p:spPr>
      </p:pic>
      <p:sp>
        <p:nvSpPr>
          <p:cNvPr id="13"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1"/>
                </a:solidFill>
                <a:latin typeface="Arial"/>
                <a:cs typeface="Arial"/>
              </a:rPr>
              <a:t>© 2020 Nuance Communications, Inc. All rights reserved.</a:t>
            </a:r>
            <a:r>
              <a:rPr lang="en-US" sz="867" spc="0" baseline="0" dirty="0">
                <a:solidFill>
                  <a:schemeClr val="bg1"/>
                </a:solidFill>
                <a:latin typeface="Arial"/>
                <a:cs typeface="Arial"/>
              </a:rPr>
              <a:t>  </a:t>
            </a:r>
            <a:r>
              <a:rPr lang="en-US" sz="867" b="1" spc="0" baseline="0" dirty="0">
                <a:solidFill>
                  <a:schemeClr val="bg1"/>
                </a:solidFill>
                <a:latin typeface="Arial"/>
                <a:cs typeface="Arial"/>
              </a:rPr>
              <a:t> </a:t>
            </a:r>
            <a:fld id="{E660F83B-9819-8D4C-B1F4-31B13C551FB0}" type="slidenum">
              <a:rPr lang="en-US" sz="867" b="1" spc="0" smtClean="0">
                <a:solidFill>
                  <a:schemeClr val="bg1"/>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1"/>
              </a:solidFill>
              <a:latin typeface="Arial"/>
              <a:cs typeface="Arial"/>
            </a:endParaRPr>
          </a:p>
        </p:txBody>
      </p:sp>
      <p:sp>
        <p:nvSpPr>
          <p:cNvPr id="16" name="Rectangle 15"/>
          <p:cNvSpPr/>
          <p:nvPr userDrawn="1"/>
        </p:nvSpPr>
        <p:spPr bwMode="gray">
          <a:xfrm>
            <a:off x="767643" y="0"/>
            <a:ext cx="10657564" cy="208411"/>
          </a:xfrm>
          <a:prstGeom prst="rect">
            <a:avLst/>
          </a:prstGeom>
          <a:solidFill>
            <a:schemeClr val="bg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0" name="Title 1"/>
          <p:cNvSpPr>
            <a:spLocks noGrp="1"/>
          </p:cNvSpPr>
          <p:nvPr>
            <p:ph type="title" hasCustomPrompt="1"/>
          </p:nvPr>
        </p:nvSpPr>
        <p:spPr>
          <a:xfrm>
            <a:off x="779824" y="403434"/>
            <a:ext cx="9162161" cy="3744284"/>
          </a:xfrm>
        </p:spPr>
        <p:txBody>
          <a:bodyPr>
            <a:noAutofit/>
          </a:bodyPr>
          <a:lstStyle>
            <a:lvl1pPr marL="230712" indent="-230712">
              <a:lnSpc>
                <a:spcPct val="90000"/>
              </a:lnSpc>
              <a:tabLst/>
              <a:defRPr sz="4267" b="0" spc="0">
                <a:solidFill>
                  <a:srgbClr val="FFFFFF"/>
                </a:solidFill>
              </a:defRPr>
            </a:lvl1pPr>
          </a:lstStyle>
          <a:p>
            <a:r>
              <a:rPr lang="en-US" dirty="0"/>
              <a:t>“Use this slide if you have a quote so the quotation marks will not disrupt text alignment”</a:t>
            </a:r>
          </a:p>
        </p:txBody>
      </p:sp>
      <p:sp>
        <p:nvSpPr>
          <p:cNvPr id="11" name="Text Placeholder 1"/>
          <p:cNvSpPr>
            <a:spLocks noGrp="1"/>
          </p:cNvSpPr>
          <p:nvPr>
            <p:ph type="body" sz="quarter" idx="12" hasCustomPrompt="1"/>
          </p:nvPr>
        </p:nvSpPr>
        <p:spPr>
          <a:xfrm>
            <a:off x="779824" y="4489050"/>
            <a:ext cx="9162160" cy="1054389"/>
          </a:xfrm>
        </p:spPr>
        <p:txBody>
          <a:bodyPr>
            <a:noAutofit/>
          </a:bodyPr>
          <a:lstStyle>
            <a:lvl1pPr marL="0" indent="0">
              <a:lnSpc>
                <a:spcPct val="100000"/>
              </a:lnSpc>
              <a:spcBef>
                <a:spcPts val="0"/>
              </a:spcBef>
              <a:buNone/>
              <a:defRPr sz="2133" spc="0" baseline="0">
                <a:solidFill>
                  <a:srgbClr val="FFFFFF"/>
                </a:solidFill>
              </a:defRPr>
            </a:lvl1pPr>
          </a:lstStyle>
          <a:p>
            <a:pPr lvl="0">
              <a:lnSpc>
                <a:spcPct val="100000"/>
              </a:lnSpc>
              <a:spcBef>
                <a:spcPts val="0"/>
              </a:spcBef>
            </a:pPr>
            <a:r>
              <a:rPr lang="en-US" sz="2133" kern="2100" dirty="0">
                <a:solidFill>
                  <a:srgbClr val="FFFFFF"/>
                </a:solidFill>
                <a:ea typeface="Arial Hebrew Scholar" charset="-79"/>
                <a:cs typeface="Arial Hebrew Scholar" charset="-79"/>
              </a:rPr>
              <a:t>Quote name here</a:t>
            </a:r>
          </a:p>
          <a:p>
            <a:pPr lvl="0">
              <a:lnSpc>
                <a:spcPct val="100000"/>
              </a:lnSpc>
              <a:spcBef>
                <a:spcPts val="0"/>
              </a:spcBef>
            </a:pPr>
            <a:r>
              <a:rPr lang="en-US" sz="2133" b="0" kern="2100" dirty="0">
                <a:solidFill>
                  <a:schemeClr val="accent1"/>
                </a:solidFill>
                <a:ea typeface="Arial Hebrew Scholar" charset="-79"/>
                <a:cs typeface="Arial Hebrew Scholar" charset="-79"/>
              </a:rPr>
              <a:t>Title here</a:t>
            </a:r>
          </a:p>
        </p:txBody>
      </p:sp>
    </p:spTree>
    <p:extLst>
      <p:ext uri="{BB962C8B-B14F-4D97-AF65-F5344CB8AC3E}">
        <p14:creationId xmlns:p14="http://schemas.microsoft.com/office/powerpoint/2010/main" val="2751071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dirty="0"/>
              <a:t>Click to edit Master title style</a:t>
            </a:r>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a:t>Click to edit master sub title</a:t>
            </a:r>
          </a:p>
        </p:txBody>
      </p:sp>
    </p:spTree>
    <p:extLst>
      <p:ext uri="{BB962C8B-B14F-4D97-AF65-F5344CB8AC3E}">
        <p14:creationId xmlns:p14="http://schemas.microsoft.com/office/powerpoint/2010/main" val="88083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Nurse 2 and Mobile Devic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C4353-8DFA-874A-B1CE-ADF533B2CF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07885" y="0"/>
            <a:ext cx="6884116" cy="6858000"/>
          </a:xfrm>
          <a:prstGeom prst="rect">
            <a:avLst/>
          </a:prstGeom>
        </p:spPr>
      </p:pic>
      <p:pic>
        <p:nvPicPr>
          <p:cNvPr id="16" name="Picture 15">
            <a:extLst>
              <a:ext uri="{FF2B5EF4-FFF2-40B4-BE49-F238E27FC236}">
                <a16:creationId xmlns:a16="http://schemas.microsoft.com/office/drawing/2014/main" id="{EFEAC385-F342-9146-903F-DA656137C5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61073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Surgeon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14026" y="0"/>
            <a:ext cx="6977973" cy="6858000"/>
          </a:xfrm>
          <a:prstGeom prst="rect">
            <a:avLst/>
          </a:prstGeom>
        </p:spPr>
      </p:pic>
      <p:pic>
        <p:nvPicPr>
          <p:cNvPr id="15" name="Picture 14">
            <a:extLst>
              <a:ext uri="{FF2B5EF4-FFF2-40B4-BE49-F238E27FC236}">
                <a16:creationId xmlns:a16="http://schemas.microsoft.com/office/drawing/2014/main" id="{50223DF7-E387-3842-AC15-023D8DDCD6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401002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Healthcare Executiv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0DE2E2-7B2C-CA48-8BA5-AFC1592457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37"/>
          <a:stretch/>
        </p:blipFill>
        <p:spPr>
          <a:xfrm flipH="1">
            <a:off x="4199465" y="0"/>
            <a:ext cx="7992956" cy="6858000"/>
          </a:xfrm>
          <a:prstGeom prst="rect">
            <a:avLst/>
          </a:prstGeom>
        </p:spPr>
      </p:pic>
      <p:pic>
        <p:nvPicPr>
          <p:cNvPr id="16" name="Picture 15">
            <a:extLst>
              <a:ext uri="{FF2B5EF4-FFF2-40B4-BE49-F238E27FC236}">
                <a16:creationId xmlns:a16="http://schemas.microsoft.com/office/drawing/2014/main" id="{EFEAC385-F342-9146-903F-DA656137C5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30939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hysician and Staff)">
    <p:spTree>
      <p:nvGrpSpPr>
        <p:cNvPr id="1" name=""/>
        <p:cNvGrpSpPr/>
        <p:nvPr/>
      </p:nvGrpSpPr>
      <p:grpSpPr>
        <a:xfrm>
          <a:off x="0" y="0"/>
          <a:ext cx="0" cy="0"/>
          <a:chOff x="0" y="0"/>
          <a:chExt cx="0" cy="0"/>
        </a:xfrm>
      </p:grpSpPr>
      <p:pic>
        <p:nvPicPr>
          <p:cNvPr id="10" name="Picture 9" descr="BW00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76800" y="0"/>
            <a:ext cx="7315200" cy="6858000"/>
          </a:xfrm>
          <a:prstGeom prst="rect">
            <a:avLst/>
          </a:prstGeom>
        </p:spPr>
      </p:pic>
      <p:pic>
        <p:nvPicPr>
          <p:cNvPr id="18" name="Picture 17">
            <a:extLst>
              <a:ext uri="{FF2B5EF4-FFF2-40B4-BE49-F238E27FC236}">
                <a16:creationId xmlns:a16="http://schemas.microsoft.com/office/drawing/2014/main" id="{546E42C4-BC90-0D4F-BBED-D5399E9B91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
        <p:nvSpPr>
          <p:cNvPr id="12" name="Slide Number Placeholder 8"/>
          <p:cNvSpPr txBox="1">
            <a:spLocks/>
          </p:cNvSpPr>
          <p:nvPr userDrawn="1"/>
        </p:nvSpPr>
        <p:spPr>
          <a:xfrm>
            <a:off x="5307884" y="6254931"/>
            <a:ext cx="6238211" cy="318176"/>
          </a:xfrm>
          <a:prstGeom prst="rect">
            <a:avLst/>
          </a:prstGeom>
        </p:spPr>
        <p:txBody>
          <a:bodyPr vert="horz" lIns="121920" tIns="0" rIns="121920" bIns="0" rtlCol="0" anchor="ctr" anchorCtr="0">
            <a:noAutofit/>
          </a:bodyPr>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67" dirty="0">
                <a:solidFill>
                  <a:srgbClr val="FFFFFF"/>
                </a:solidFill>
                <a:latin typeface="Arial"/>
                <a:cs typeface="Arial"/>
              </a:rPr>
              <a:t>© 2020</a:t>
            </a:r>
            <a:r>
              <a:rPr lang="en-US" sz="867" spc="67" baseline="0" dirty="0">
                <a:solidFill>
                  <a:srgbClr val="FFFFFF"/>
                </a:solidFill>
                <a:latin typeface="Arial"/>
                <a:cs typeface="Arial"/>
              </a:rPr>
              <a:t> </a:t>
            </a:r>
            <a:r>
              <a:rPr lang="en-US" sz="867" spc="67" dirty="0">
                <a:solidFill>
                  <a:srgbClr val="FFFFFF"/>
                </a:solidFill>
                <a:latin typeface="Arial"/>
                <a:cs typeface="Arial"/>
              </a:rPr>
              <a:t>Nuance Communications, Inc. All rights reserved.</a:t>
            </a:r>
            <a:endParaRPr lang="en-US" sz="867" b="1" spc="67" dirty="0">
              <a:solidFill>
                <a:srgbClr val="FFFFFF"/>
              </a:solidFill>
              <a:latin typeface="Arial"/>
              <a:cs typeface="Arial"/>
            </a:endParaRPr>
          </a:p>
        </p:txBody>
      </p:sp>
      <p:sp>
        <p:nvSpPr>
          <p:cNvPr id="9" name="Text Placeholder 2"/>
          <p:cNvSpPr>
            <a:spLocks noGrp="1"/>
          </p:cNvSpPr>
          <p:nvPr>
            <p:ph type="body" sz="quarter" idx="10" hasCustomPrompt="1"/>
          </p:nvPr>
        </p:nvSpPr>
        <p:spPr>
          <a:xfrm>
            <a:off x="770759" y="2218963"/>
            <a:ext cx="6410879" cy="1534103"/>
          </a:xfrm>
        </p:spPr>
        <p:txBody>
          <a:bodyPr anchor="b">
            <a:noAutofit/>
          </a:bodyPr>
          <a:lstStyle>
            <a:lvl1pPr marL="0" indent="0">
              <a:lnSpc>
                <a:spcPct val="90000"/>
              </a:lnSpc>
              <a:spcBef>
                <a:spcPts val="0"/>
              </a:spcBef>
              <a:buNone/>
              <a:defRPr sz="4800" b="1" baseline="0">
                <a:solidFill>
                  <a:schemeClr val="tx1"/>
                </a:solidFill>
              </a:defRPr>
            </a:lvl1pPr>
          </a:lstStyle>
          <a:p>
            <a:r>
              <a:rPr lang="en-US" dirty="0"/>
              <a:t>Click to add title</a:t>
            </a:r>
          </a:p>
        </p:txBody>
      </p:sp>
      <p:sp>
        <p:nvSpPr>
          <p:cNvPr id="14" name="Text Placeholder 2"/>
          <p:cNvSpPr>
            <a:spLocks noGrp="1"/>
          </p:cNvSpPr>
          <p:nvPr>
            <p:ph type="body" sz="quarter" idx="11"/>
          </p:nvPr>
        </p:nvSpPr>
        <p:spPr>
          <a:xfrm>
            <a:off x="770759" y="3735573"/>
            <a:ext cx="6410879" cy="730249"/>
          </a:xfrm>
        </p:spPr>
        <p:txBody>
          <a:bodyPr>
            <a:noAutofit/>
          </a:bodyPr>
          <a:lstStyle>
            <a:lvl1pPr marL="0" indent="0">
              <a:buNone/>
              <a:defRPr sz="2133" baseline="0">
                <a:solidFill>
                  <a:schemeClr val="tx2"/>
                </a:solidFill>
              </a:defRPr>
            </a:lvl1pPr>
          </a:lstStyle>
          <a:p>
            <a:pPr lvl="0"/>
            <a:r>
              <a:rPr lang="en-US"/>
              <a:t>Click to edit Master text styles</a:t>
            </a:r>
          </a:p>
        </p:txBody>
      </p:sp>
      <p:pic>
        <p:nvPicPr>
          <p:cNvPr id="13" name="Picture 12" descr="NuanceLogo_Horz_r51 g51 b51.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4779" y="832069"/>
            <a:ext cx="1924951" cy="398015"/>
          </a:xfrm>
          <a:prstGeom prst="rect">
            <a:avLst/>
          </a:prstGeom>
        </p:spPr>
      </p:pic>
    </p:spTree>
    <p:extLst>
      <p:ext uri="{BB962C8B-B14F-4D97-AF65-F5344CB8AC3E}">
        <p14:creationId xmlns:p14="http://schemas.microsoft.com/office/powerpoint/2010/main" val="71048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1.emf"/><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NuanceLogo_Horz_r51 g51 b51.eps"/>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762000" y="6265457"/>
            <a:ext cx="1279043" cy="264463"/>
          </a:xfrm>
          <a:prstGeom prst="rect">
            <a:avLst/>
          </a:prstGeom>
        </p:spPr>
      </p:pic>
      <p:sp>
        <p:nvSpPr>
          <p:cNvPr id="12" name="Title Placeholder 6"/>
          <p:cNvSpPr>
            <a:spLocks noGrp="1"/>
          </p:cNvSpPr>
          <p:nvPr>
            <p:ph type="title"/>
          </p:nvPr>
        </p:nvSpPr>
        <p:spPr>
          <a:xfrm>
            <a:off x="762002" y="403601"/>
            <a:ext cx="10661649" cy="1289732"/>
          </a:xfrm>
          <a:prstGeom prst="rect">
            <a:avLst/>
          </a:prstGeom>
        </p:spPr>
        <p:txBody>
          <a:bodyPr vert="horz" lIns="0" tIns="45720" rIns="91440" bIns="45720" rtlCol="0" anchor="t" anchorCtr="0">
            <a:noAutofit/>
          </a:bodyPr>
          <a:lstStyle/>
          <a:p>
            <a:r>
              <a:rPr lang="en-US" dirty="0"/>
              <a:t>Click to add title</a:t>
            </a:r>
          </a:p>
        </p:txBody>
      </p:sp>
      <p:sp>
        <p:nvSpPr>
          <p:cNvPr id="13" name="Text Placeholder 9"/>
          <p:cNvSpPr>
            <a:spLocks noGrp="1"/>
          </p:cNvSpPr>
          <p:nvPr>
            <p:ph type="body" idx="1"/>
          </p:nvPr>
        </p:nvSpPr>
        <p:spPr>
          <a:xfrm>
            <a:off x="762000" y="2408295"/>
            <a:ext cx="10661651" cy="345698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Slide Number Placeholder 8"/>
          <p:cNvSpPr txBox="1">
            <a:spLocks/>
          </p:cNvSpPr>
          <p:nvPr/>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2"/>
                </a:solidFill>
                <a:latin typeface="Arial"/>
                <a:cs typeface="Arial"/>
              </a:rPr>
              <a:t>© 2020 Nuance Communications, Inc. All rights reserved.</a:t>
            </a:r>
            <a:r>
              <a:rPr lang="en-US" sz="867" spc="0" baseline="0" dirty="0">
                <a:solidFill>
                  <a:schemeClr val="bg2"/>
                </a:solidFill>
                <a:latin typeface="Arial"/>
                <a:cs typeface="Arial"/>
              </a:rPr>
              <a:t>  </a:t>
            </a:r>
            <a:r>
              <a:rPr lang="en-US" sz="867" b="1" spc="0" baseline="0" dirty="0">
                <a:solidFill>
                  <a:schemeClr val="bg2"/>
                </a:solidFill>
                <a:latin typeface="Arial"/>
                <a:cs typeface="Arial"/>
              </a:rPr>
              <a:t> </a:t>
            </a:r>
            <a:fld id="{E660F83B-9819-8D4C-B1F4-31B13C551FB0}" type="slidenum">
              <a:rPr lang="en-US" sz="867" b="1" spc="0" smtClean="0">
                <a:solidFill>
                  <a:schemeClr val="bg2"/>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2"/>
              </a:solidFill>
              <a:latin typeface="Arial"/>
              <a:cs typeface="Arial"/>
            </a:endParaRPr>
          </a:p>
        </p:txBody>
      </p:sp>
      <p:sp>
        <p:nvSpPr>
          <p:cNvPr id="14" name="Rectangle 13"/>
          <p:cNvSpPr/>
          <p:nvPr/>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Tree>
    <p:extLst>
      <p:ext uri="{BB962C8B-B14F-4D97-AF65-F5344CB8AC3E}">
        <p14:creationId xmlns:p14="http://schemas.microsoft.com/office/powerpoint/2010/main" val="138887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719" r:id="rId36"/>
    <p:sldLayoutId id="2147483720" r:id="rId37"/>
  </p:sldLayoutIdLst>
  <p:txStyles>
    <p:titleStyle>
      <a:lvl1pPr algn="l" defTabSz="609585" rtl="0" eaLnBrk="1" latinLnBrk="0" hangingPunct="1">
        <a:lnSpc>
          <a:spcPct val="90000"/>
        </a:lnSpc>
        <a:spcBef>
          <a:spcPct val="0"/>
        </a:spcBef>
        <a:buNone/>
        <a:defRPr sz="4267" b="1" i="0" kern="1200" spc="0" baseline="0">
          <a:solidFill>
            <a:schemeClr val="tx1"/>
          </a:solidFill>
          <a:latin typeface="Arial"/>
          <a:ea typeface="+mj-ea"/>
          <a:cs typeface="Arial"/>
        </a:defRPr>
      </a:lvl1pPr>
    </p:titleStyle>
    <p:body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NuanceLogo_Horz_r51 g51 b51.eps"/>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762000" y="6265457"/>
            <a:ext cx="1279043" cy="264463"/>
          </a:xfrm>
          <a:prstGeom prst="rect">
            <a:avLst/>
          </a:prstGeom>
        </p:spPr>
      </p:pic>
      <p:sp>
        <p:nvSpPr>
          <p:cNvPr id="12" name="Title Placeholder 6"/>
          <p:cNvSpPr>
            <a:spLocks noGrp="1"/>
          </p:cNvSpPr>
          <p:nvPr>
            <p:ph type="title"/>
          </p:nvPr>
        </p:nvSpPr>
        <p:spPr>
          <a:xfrm>
            <a:off x="762002" y="403601"/>
            <a:ext cx="10661649" cy="1289732"/>
          </a:xfrm>
          <a:prstGeom prst="rect">
            <a:avLst/>
          </a:prstGeom>
        </p:spPr>
        <p:txBody>
          <a:bodyPr vert="horz" lIns="0" tIns="45720" rIns="91440" bIns="45720" rtlCol="0" anchor="t" anchorCtr="0">
            <a:noAutofit/>
          </a:bodyPr>
          <a:lstStyle/>
          <a:p>
            <a:r>
              <a:rPr lang="en-US" dirty="0"/>
              <a:t>Click to edit master title style</a:t>
            </a:r>
          </a:p>
        </p:txBody>
      </p:sp>
      <p:sp>
        <p:nvSpPr>
          <p:cNvPr id="13" name="Text Placeholder 9"/>
          <p:cNvSpPr>
            <a:spLocks noGrp="1"/>
          </p:cNvSpPr>
          <p:nvPr>
            <p:ph type="body" idx="1"/>
          </p:nvPr>
        </p:nvSpPr>
        <p:spPr>
          <a:xfrm>
            <a:off x="762000" y="2408295"/>
            <a:ext cx="10661651" cy="3456988"/>
          </a:xfrm>
          <a:prstGeom prst="rect">
            <a:avLst/>
          </a:prstGeom>
        </p:spPr>
        <p:txBody>
          <a:bodyPr vert="horz" lIns="0" tIns="45720" rIns="91440" bIns="45720" rtlCol="0">
            <a:noAutofit/>
          </a:bodyPr>
          <a:lstStyle/>
          <a:p>
            <a:pPr lvl="0"/>
            <a:r>
              <a:rPr lang="en-US" dirty="0"/>
              <a:t>Click to edit text style</a:t>
            </a:r>
          </a:p>
          <a:p>
            <a:pPr lvl="1"/>
            <a:r>
              <a:rPr lang="en-US" dirty="0"/>
              <a:t>Second level</a:t>
            </a:r>
          </a:p>
          <a:p>
            <a:pPr lvl="2"/>
            <a:r>
              <a:rPr lang="en-US" dirty="0"/>
              <a:t>Third Level</a:t>
            </a:r>
          </a:p>
          <a:p>
            <a:pPr lvl="3"/>
            <a:r>
              <a:rPr lang="en-US" dirty="0"/>
              <a:t>Fourth Level</a:t>
            </a:r>
          </a:p>
        </p:txBody>
      </p:sp>
      <p:sp>
        <p:nvSpPr>
          <p:cNvPr id="8" name="Slide Number Placeholder 8"/>
          <p:cNvSpPr txBox="1">
            <a:spLocks/>
          </p:cNvSpPr>
          <p:nvPr userDrawn="1"/>
        </p:nvSpPr>
        <p:spPr>
          <a:xfrm>
            <a:off x="5308025" y="6258124"/>
            <a:ext cx="6238211" cy="318176"/>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867" spc="0" dirty="0">
                <a:solidFill>
                  <a:schemeClr val="bg2"/>
                </a:solidFill>
                <a:latin typeface="Arial"/>
                <a:cs typeface="Arial"/>
              </a:rPr>
              <a:t>© 2020</a:t>
            </a:r>
            <a:r>
              <a:rPr lang="en-US" sz="867" spc="0" baseline="0" dirty="0">
                <a:solidFill>
                  <a:schemeClr val="bg2"/>
                </a:solidFill>
                <a:latin typeface="Arial"/>
                <a:cs typeface="Arial"/>
              </a:rPr>
              <a:t> </a:t>
            </a:r>
            <a:r>
              <a:rPr lang="en-US" sz="867" spc="0" dirty="0">
                <a:solidFill>
                  <a:schemeClr val="bg2"/>
                </a:solidFill>
                <a:latin typeface="Arial"/>
                <a:cs typeface="Arial"/>
              </a:rPr>
              <a:t>Nuance Communications, Inc. All rights reserved.</a:t>
            </a:r>
            <a:r>
              <a:rPr lang="en-US" sz="867" spc="0" baseline="0" dirty="0">
                <a:solidFill>
                  <a:schemeClr val="bg2"/>
                </a:solidFill>
                <a:latin typeface="Arial"/>
                <a:cs typeface="Arial"/>
              </a:rPr>
              <a:t>  </a:t>
            </a:r>
            <a:r>
              <a:rPr lang="en-US" sz="867" b="1" spc="0" baseline="0" dirty="0">
                <a:solidFill>
                  <a:schemeClr val="bg2"/>
                </a:solidFill>
                <a:latin typeface="Arial"/>
                <a:cs typeface="Arial"/>
              </a:rPr>
              <a:t> </a:t>
            </a:r>
            <a:fld id="{E660F83B-9819-8D4C-B1F4-31B13C551FB0}" type="slidenum">
              <a:rPr lang="en-US" sz="867" b="1" spc="0" smtClean="0">
                <a:solidFill>
                  <a:schemeClr val="bg2"/>
                </a:solidFill>
                <a:latin typeface="Arial"/>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867" b="1" spc="0" dirty="0">
              <a:solidFill>
                <a:schemeClr val="bg2"/>
              </a:solidFill>
              <a:latin typeface="Arial"/>
              <a:cs typeface="Arial"/>
            </a:endParaRPr>
          </a:p>
        </p:txBody>
      </p:sp>
      <p:sp>
        <p:nvSpPr>
          <p:cNvPr id="7" name="Rectangle 6">
            <a:extLst>
              <a:ext uri="{FF2B5EF4-FFF2-40B4-BE49-F238E27FC236}">
                <a16:creationId xmlns:a16="http://schemas.microsoft.com/office/drawing/2014/main" id="{07FEA82B-73AF-5944-94E1-C54B3A42E4AE}"/>
              </a:ext>
            </a:extLst>
          </p:cNvPr>
          <p:cNvSpPr/>
          <p:nvPr userDrawn="1"/>
        </p:nvSpPr>
        <p:spPr bwMode="gray">
          <a:xfrm>
            <a:off x="767643" y="0"/>
            <a:ext cx="10657564" cy="208411"/>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r" defTabSz="1085824" eaLnBrk="0" fontAlgn="base" hangingPunct="0">
              <a:lnSpc>
                <a:spcPct val="90000"/>
              </a:lnSpc>
              <a:spcBef>
                <a:spcPct val="0"/>
              </a:spcBef>
              <a:spcAft>
                <a:spcPct val="0"/>
              </a:spcAft>
            </a:pPr>
            <a:endParaRPr lang="en-US" sz="3200" dirty="0">
              <a:solidFill>
                <a:srgbClr val="0AF5E3"/>
              </a:solidFill>
              <a:effectLst/>
              <a:latin typeface="Arial" charset="0"/>
            </a:endParaRPr>
          </a:p>
        </p:txBody>
      </p:sp>
    </p:spTree>
    <p:extLst>
      <p:ext uri="{BB962C8B-B14F-4D97-AF65-F5344CB8AC3E}">
        <p14:creationId xmlns:p14="http://schemas.microsoft.com/office/powerpoint/2010/main" val="3071007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Lst>
  <p:txStyles>
    <p:titleStyle>
      <a:lvl1pPr algn="l" defTabSz="609585" rtl="0" eaLnBrk="1" latinLnBrk="0" hangingPunct="1">
        <a:lnSpc>
          <a:spcPct val="90000"/>
        </a:lnSpc>
        <a:spcBef>
          <a:spcPct val="0"/>
        </a:spcBef>
        <a:buNone/>
        <a:defRPr sz="4267" b="1" i="0" kern="1200" spc="0" baseline="0">
          <a:solidFill>
            <a:schemeClr val="tx1"/>
          </a:solidFill>
          <a:latin typeface="Arial"/>
          <a:ea typeface="+mj-ea"/>
          <a:cs typeface="Arial"/>
        </a:defRPr>
      </a:lvl1pPr>
    </p:titleStyle>
    <p:body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60016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20974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www.microsoft.com/en-us/industry/health/microsoft-cloud-for-healthcare"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hyperlink" Target="https://cloudblogs.microsoft.com/industry-blog/health/2020/05/19/deliver-better-experiences-insights-and-care-with-microsoft-cloud-for-healthcare/" TargetMode="External"/><Relationship Id="rId5" Type="http://schemas.openxmlformats.org/officeDocument/2006/relationships/hyperlink" Target="https://www.longtermplan.nhs.uk/publication/nhs-long-term-plan/"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hyperlink" Target="https://www.nuance.com/content/dam/nuance/en_uk/collateral/healthcare/white-paper/wp-the-clinical-documentation-challenge-uk-2015-en-uk.pdf" TargetMode="External"/><Relationship Id="rId5" Type="http://schemas.openxmlformats.org/officeDocument/2006/relationships/hyperlink" Target="https://www.medscape.com/slideshow/uk-burnout-report-6011058"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5135CC-6D13-4821-B2BA-55C940270BC6}"/>
              </a:ext>
            </a:extLst>
          </p:cNvPr>
          <p:cNvSpPr>
            <a:spLocks noGrp="1"/>
          </p:cNvSpPr>
          <p:nvPr>
            <p:ph type="body" sz="quarter" idx="10"/>
          </p:nvPr>
        </p:nvSpPr>
        <p:spPr>
          <a:xfrm>
            <a:off x="770760" y="1899011"/>
            <a:ext cx="4911902" cy="1419592"/>
          </a:xfrm>
        </p:spPr>
        <p:txBody>
          <a:bodyPr/>
          <a:lstStyle/>
          <a:p>
            <a:r>
              <a:rPr lang="en-US" sz="2400" dirty="0">
                <a:solidFill>
                  <a:schemeClr val="accent1"/>
                </a:solidFill>
              </a:rPr>
              <a:t>How technologies from Nuance and Microsoft are supporting NHS Trusts during the Covid-19 pandemic and beyond</a:t>
            </a:r>
          </a:p>
        </p:txBody>
      </p:sp>
      <p:pic>
        <p:nvPicPr>
          <p:cNvPr id="1026" name="Picture 2" descr="Royal Cornwall Hospitals NHS Trust | The Royal Cornwall Hospitals ...">
            <a:extLst>
              <a:ext uri="{FF2B5EF4-FFF2-40B4-BE49-F238E27FC236}">
                <a16:creationId xmlns:a16="http://schemas.microsoft.com/office/drawing/2014/main" id="{33012A6B-AF40-4A7D-9FD6-D44339B57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439" y="4302464"/>
            <a:ext cx="2241847" cy="560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to Calderdale and Huddersfield NHS Foundation Trust - CHFT">
            <a:extLst>
              <a:ext uri="{FF2B5EF4-FFF2-40B4-BE49-F238E27FC236}">
                <a16:creationId xmlns:a16="http://schemas.microsoft.com/office/drawing/2014/main" id="{4307C31C-38BA-4335-A2C1-220058B79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81" y="4081044"/>
            <a:ext cx="2200770" cy="807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Corporate Logo Guidelines | Trademarks">
            <a:extLst>
              <a:ext uri="{FF2B5EF4-FFF2-40B4-BE49-F238E27FC236}">
                <a16:creationId xmlns:a16="http://schemas.microsoft.com/office/drawing/2014/main" id="{DC10D167-40CB-411E-AF0D-CFE06D2E4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940" y="476650"/>
            <a:ext cx="2385618" cy="10650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ED48F9-7300-4E96-9032-A396B69E71CE}"/>
              </a:ext>
            </a:extLst>
          </p:cNvPr>
          <p:cNvSpPr txBox="1"/>
          <p:nvPr/>
        </p:nvSpPr>
        <p:spPr>
          <a:xfrm>
            <a:off x="770760" y="3675821"/>
            <a:ext cx="3318603" cy="269425"/>
          </a:xfrm>
          <a:prstGeom prst="rect">
            <a:avLst/>
          </a:prstGeom>
        </p:spPr>
        <p:txBody>
          <a:bodyPr vert="horz" wrap="square" lIns="0" tIns="45720" rIns="91440" bIns="45720" rtlCol="0" anchor="t">
            <a:noAutofit/>
          </a:bodyPr>
          <a:lstStyle/>
          <a:p>
            <a:r>
              <a:rPr lang="en-GB" sz="1200" b="1" dirty="0"/>
              <a:t>Featuring:</a:t>
            </a:r>
          </a:p>
        </p:txBody>
      </p:sp>
    </p:spTree>
    <p:extLst>
      <p:ext uri="{BB962C8B-B14F-4D97-AF65-F5344CB8AC3E}">
        <p14:creationId xmlns:p14="http://schemas.microsoft.com/office/powerpoint/2010/main" val="35401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98684-2D1B-45DF-9779-22A40CA5CDA7}"/>
              </a:ext>
            </a:extLst>
          </p:cNvPr>
          <p:cNvSpPr>
            <a:spLocks noGrp="1"/>
          </p:cNvSpPr>
          <p:nvPr>
            <p:ph sz="quarter" idx="14"/>
          </p:nvPr>
        </p:nvSpPr>
        <p:spPr>
          <a:xfrm>
            <a:off x="6434039" y="2559376"/>
            <a:ext cx="5102281" cy="2985560"/>
          </a:xfrm>
          <a:ln>
            <a:noFill/>
          </a:ln>
        </p:spPr>
        <p:txBody>
          <a:bodyPr/>
          <a:lstStyle/>
          <a:p>
            <a:endParaRPr lang="en-GB" dirty="0"/>
          </a:p>
          <a:p>
            <a:pPr>
              <a:buFont typeface="Wingdings" panose="05000000000000000000" pitchFamily="2" charset="2"/>
              <a:buChar char="Ø"/>
            </a:pPr>
            <a:r>
              <a:rPr lang="en-GB" sz="1600" dirty="0"/>
              <a:t>“Redesigned/restructure” hospital to deal with Covid-19 (i.e. Red Areas, Super Green Areas)</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Further increased Partnership working across the communities (i.e. Local Authority, Care Homes etc)</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Embedding new ways of working e.g. </a:t>
            </a:r>
          </a:p>
          <a:p>
            <a:pPr lvl="1">
              <a:spcBef>
                <a:spcPts val="600"/>
              </a:spcBef>
              <a:spcAft>
                <a:spcPts val="600"/>
              </a:spcAft>
              <a:buFont typeface="Arial" panose="020B0604020202020204" pitchFamily="34" charset="0"/>
              <a:buChar char="•"/>
            </a:pPr>
            <a:r>
              <a:rPr lang="en-GB" sz="1400" dirty="0"/>
              <a:t>Non-clinical staff working from home to create additional space and capacity</a:t>
            </a:r>
          </a:p>
          <a:p>
            <a:pPr lvl="1">
              <a:spcBef>
                <a:spcPts val="600"/>
              </a:spcBef>
              <a:spcAft>
                <a:spcPts val="600"/>
              </a:spcAft>
              <a:buFont typeface="Arial" panose="020B0604020202020204" pitchFamily="34" charset="0"/>
              <a:buChar char="•"/>
            </a:pPr>
            <a:r>
              <a:rPr lang="en-GB" sz="1400" dirty="0"/>
              <a:t>Virtual consultations (and visitor virtual consultations)</a:t>
            </a:r>
          </a:p>
          <a:p>
            <a:pPr>
              <a:buFont typeface="Wingdings" panose="05000000000000000000" pitchFamily="2" charset="2"/>
              <a:buChar char="Ø"/>
            </a:pPr>
            <a:endParaRPr lang="en-GB" sz="1400" dirty="0"/>
          </a:p>
          <a:p>
            <a:pPr>
              <a:buFont typeface="Wingdings" panose="05000000000000000000" pitchFamily="2" charset="2"/>
              <a:buChar char="Ø"/>
            </a:pPr>
            <a:r>
              <a:rPr lang="en-GB" sz="1400" dirty="0"/>
              <a:t>Increased working with private sector</a:t>
            </a:r>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6234" y="229357"/>
            <a:ext cx="10661649" cy="719348"/>
          </a:xfrm>
        </p:spPr>
        <p:txBody>
          <a:bodyPr>
            <a:normAutofit/>
          </a:bodyPr>
          <a:lstStyle/>
          <a:p>
            <a:r>
              <a:rPr lang="en-GB" sz="3600" dirty="0"/>
              <a:t>The impact of Covid-19 on our hospitals </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892496" y="2559376"/>
            <a:ext cx="5102280" cy="2985560"/>
          </a:xfrm>
          <a:ln>
            <a:noFill/>
          </a:ln>
        </p:spPr>
        <p:txBody>
          <a:bodyPr/>
          <a:lstStyle/>
          <a:p>
            <a:endParaRPr lang="en-GB" dirty="0"/>
          </a:p>
          <a:p>
            <a:pPr>
              <a:buFont typeface="Wingdings" panose="05000000000000000000" pitchFamily="2" charset="2"/>
              <a:buChar char="Ø"/>
            </a:pPr>
            <a:r>
              <a:rPr lang="en-GB" sz="1600" dirty="0"/>
              <a:t>Elective services</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Certain projects/programmes have been recast</a:t>
            </a:r>
          </a:p>
          <a:p>
            <a:endParaRPr lang="en-GB" dirty="0"/>
          </a:p>
          <a:p>
            <a:pPr marL="0" indent="0">
              <a:buNone/>
            </a:pPr>
            <a:endParaRPr lang="en-GB" dirty="0"/>
          </a:p>
          <a:p>
            <a:pPr marL="0" indent="0">
              <a:buNone/>
            </a:pPr>
            <a:endParaRPr lang="en-GB" dirty="0"/>
          </a:p>
        </p:txBody>
      </p:sp>
      <p:sp>
        <p:nvSpPr>
          <p:cNvPr id="20" name="Text Placeholder 19">
            <a:extLst>
              <a:ext uri="{FF2B5EF4-FFF2-40B4-BE49-F238E27FC236}">
                <a16:creationId xmlns:a16="http://schemas.microsoft.com/office/drawing/2014/main" id="{84757B54-58E0-41FF-B400-82C429DEEC7A}"/>
              </a:ext>
            </a:extLst>
          </p:cNvPr>
          <p:cNvSpPr>
            <a:spLocks noGrp="1"/>
          </p:cNvSpPr>
          <p:nvPr>
            <p:ph type="body" sz="quarter" idx="13"/>
          </p:nvPr>
        </p:nvSpPr>
        <p:spPr>
          <a:xfrm>
            <a:off x="779827" y="810648"/>
            <a:ext cx="10659311" cy="463880"/>
          </a:xfrm>
        </p:spPr>
        <p:txBody>
          <a:bodyPr/>
          <a:lstStyle/>
          <a:p>
            <a:r>
              <a:rPr lang="en-GB" sz="2400" dirty="0"/>
              <a:t>Calderdale and Huddersfield NHS FT</a:t>
            </a:r>
          </a:p>
          <a:p>
            <a:endParaRPr lang="en-GB" dirty="0"/>
          </a:p>
        </p:txBody>
      </p:sp>
      <p:pic>
        <p:nvPicPr>
          <p:cNvPr id="14" name="Graphic 13" descr="Badge Cross">
            <a:extLst>
              <a:ext uri="{FF2B5EF4-FFF2-40B4-BE49-F238E27FC236}">
                <a16:creationId xmlns:a16="http://schemas.microsoft.com/office/drawing/2014/main" id="{D66AEB5E-4234-49F5-95BE-AD77CC6EC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234" y="1868521"/>
            <a:ext cx="914400" cy="914400"/>
          </a:xfrm>
          <a:prstGeom prst="rect">
            <a:avLst/>
          </a:prstGeom>
        </p:spPr>
      </p:pic>
      <p:pic>
        <p:nvPicPr>
          <p:cNvPr id="16" name="Graphic 15" descr="Badge Tick1">
            <a:extLst>
              <a:ext uri="{FF2B5EF4-FFF2-40B4-BE49-F238E27FC236}">
                <a16:creationId xmlns:a16="http://schemas.microsoft.com/office/drawing/2014/main" id="{DAD4C199-39A0-4474-A601-DC9CC9DA64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4127" y="1868521"/>
            <a:ext cx="914400" cy="914400"/>
          </a:xfrm>
          <a:prstGeom prst="rect">
            <a:avLst/>
          </a:prstGeom>
        </p:spPr>
      </p:pic>
      <p:sp>
        <p:nvSpPr>
          <p:cNvPr id="18" name="TextBox 17">
            <a:extLst>
              <a:ext uri="{FF2B5EF4-FFF2-40B4-BE49-F238E27FC236}">
                <a16:creationId xmlns:a16="http://schemas.microsoft.com/office/drawing/2014/main" id="{967AAAD7-4CB3-4C43-8816-15E2E14F57B0}"/>
              </a:ext>
            </a:extLst>
          </p:cNvPr>
          <p:cNvSpPr txBox="1"/>
          <p:nvPr/>
        </p:nvSpPr>
        <p:spPr>
          <a:xfrm>
            <a:off x="1692109" y="1864343"/>
            <a:ext cx="1751527" cy="914400"/>
          </a:xfrm>
          <a:prstGeom prst="rect">
            <a:avLst/>
          </a:prstGeom>
        </p:spPr>
        <p:txBody>
          <a:bodyPr vert="horz" wrap="square" lIns="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33"/>
                </a:solidFill>
                <a:effectLst/>
                <a:uLnTx/>
                <a:uFillTx/>
                <a:latin typeface="Arial"/>
                <a:ea typeface="+mn-ea"/>
                <a:cs typeface="+mn-cs"/>
              </a:rPr>
              <a:t>Stopped</a:t>
            </a:r>
          </a:p>
        </p:txBody>
      </p:sp>
      <p:sp>
        <p:nvSpPr>
          <p:cNvPr id="19" name="TextBox 18">
            <a:extLst>
              <a:ext uri="{FF2B5EF4-FFF2-40B4-BE49-F238E27FC236}">
                <a16:creationId xmlns:a16="http://schemas.microsoft.com/office/drawing/2014/main" id="{22A88022-5F9E-4774-8BF5-EF332EB84C44}"/>
              </a:ext>
            </a:extLst>
          </p:cNvPr>
          <p:cNvSpPr txBox="1"/>
          <p:nvPr/>
        </p:nvSpPr>
        <p:spPr>
          <a:xfrm>
            <a:off x="7246352" y="1855819"/>
            <a:ext cx="1751527" cy="914400"/>
          </a:xfrm>
          <a:prstGeom prst="rect">
            <a:avLst/>
          </a:prstGeom>
        </p:spPr>
        <p:txBody>
          <a:bodyPr vert="horz" wrap="square" lIns="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33"/>
                </a:solidFill>
                <a:effectLst/>
                <a:uLnTx/>
                <a:uFillTx/>
                <a:latin typeface="Arial"/>
                <a:ea typeface="+mn-ea"/>
                <a:cs typeface="+mn-cs"/>
              </a:rPr>
              <a:t>Started</a:t>
            </a:r>
          </a:p>
        </p:txBody>
      </p:sp>
    </p:spTree>
    <p:extLst>
      <p:ext uri="{BB962C8B-B14F-4D97-AF65-F5344CB8AC3E}">
        <p14:creationId xmlns:p14="http://schemas.microsoft.com/office/powerpoint/2010/main" val="190931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79827" y="239236"/>
            <a:ext cx="10661649" cy="719348"/>
          </a:xfrm>
        </p:spPr>
        <p:txBody>
          <a:bodyPr>
            <a:normAutofit/>
          </a:bodyPr>
          <a:lstStyle/>
          <a:p>
            <a:r>
              <a:rPr lang="en-GB" sz="3600" dirty="0"/>
              <a:t>How speech recognition helped with Covid-19</a:t>
            </a:r>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4"/>
          </p:nvPr>
        </p:nvSpPr>
        <p:spPr>
          <a:xfrm>
            <a:off x="779827" y="821512"/>
            <a:ext cx="10659311" cy="463880"/>
          </a:xfrm>
        </p:spPr>
        <p:txBody>
          <a:bodyPr/>
          <a:lstStyle/>
          <a:p>
            <a:r>
              <a:rPr lang="en-GB" sz="2400" dirty="0"/>
              <a:t>Calderdale and Huddersfield NHS FT</a:t>
            </a:r>
          </a:p>
        </p:txBody>
      </p:sp>
      <p:sp>
        <p:nvSpPr>
          <p:cNvPr id="4" name="Content Placeholder 3">
            <a:extLst>
              <a:ext uri="{FF2B5EF4-FFF2-40B4-BE49-F238E27FC236}">
                <a16:creationId xmlns:a16="http://schemas.microsoft.com/office/drawing/2014/main" id="{267A0F32-BA47-4647-8842-6ADD4D12EF1A}"/>
              </a:ext>
            </a:extLst>
          </p:cNvPr>
          <p:cNvSpPr>
            <a:spLocks noGrp="1"/>
          </p:cNvSpPr>
          <p:nvPr>
            <p:ph sz="quarter" idx="11"/>
          </p:nvPr>
        </p:nvSpPr>
        <p:spPr>
          <a:xfrm>
            <a:off x="795314" y="1867668"/>
            <a:ext cx="10643824" cy="3712168"/>
          </a:xfrm>
        </p:spPr>
        <p:txBody>
          <a:bodyPr/>
          <a:lstStyle/>
          <a:p>
            <a:pPr marL="0" indent="0">
              <a:buNone/>
            </a:pPr>
            <a:r>
              <a:rPr lang="en-GB" sz="1800" b="1" dirty="0"/>
              <a:t>How cloud-based clinical speech recognition is used:</a:t>
            </a:r>
          </a:p>
          <a:p>
            <a:pPr marL="0" indent="0">
              <a:buNone/>
            </a:pPr>
            <a:endParaRPr lang="en-GB" sz="1800" b="1" dirty="0"/>
          </a:p>
          <a:p>
            <a:pPr>
              <a:spcBef>
                <a:spcPts val="600"/>
              </a:spcBef>
              <a:spcAft>
                <a:spcPts val="2400"/>
              </a:spcAft>
              <a:buFont typeface="Wingdings" panose="05000000000000000000" pitchFamily="2" charset="2"/>
              <a:buChar char="Ø"/>
            </a:pPr>
            <a:r>
              <a:rPr lang="en-GB" sz="1600" dirty="0">
                <a:solidFill>
                  <a:srgbClr val="333333"/>
                </a:solidFill>
              </a:rPr>
              <a:t>Cerner Millennium </a:t>
            </a:r>
            <a:r>
              <a:rPr lang="en-US" sz="1600" dirty="0">
                <a:solidFill>
                  <a:srgbClr val="333333"/>
                </a:solidFill>
              </a:rPr>
              <a:t>electronic patient record (EPR) since 2017</a:t>
            </a:r>
          </a:p>
          <a:p>
            <a:pPr>
              <a:spcBef>
                <a:spcPts val="600"/>
              </a:spcBef>
              <a:spcAft>
                <a:spcPts val="2400"/>
              </a:spcAft>
              <a:buFont typeface="Wingdings" panose="05000000000000000000" pitchFamily="2" charset="2"/>
              <a:buChar char="Ø"/>
            </a:pPr>
            <a:r>
              <a:rPr lang="en-GB" sz="1600" dirty="0"/>
              <a:t>Cloud-based Dragon Medical One integrated into Cerner EPR</a:t>
            </a:r>
            <a:br>
              <a:rPr lang="en-GB" sz="1600" dirty="0"/>
            </a:br>
            <a:r>
              <a:rPr lang="en-GB" sz="1400" i="1" dirty="0"/>
              <a:t>- </a:t>
            </a:r>
            <a:r>
              <a:rPr lang="en-US" sz="1400" i="1" dirty="0">
                <a:solidFill>
                  <a:srgbClr val="333333"/>
                </a:solidFill>
              </a:rPr>
              <a:t>Simplify workflow - use voice to enter patient notes direct into EPR </a:t>
            </a:r>
            <a:endParaRPr lang="en-US" sz="1600" i="1" dirty="0">
              <a:solidFill>
                <a:srgbClr val="333333"/>
              </a:solidFill>
            </a:endParaRPr>
          </a:p>
          <a:p>
            <a:pPr>
              <a:spcBef>
                <a:spcPts val="600"/>
              </a:spcBef>
              <a:spcAft>
                <a:spcPts val="2400"/>
              </a:spcAft>
              <a:buFont typeface="Wingdings" panose="05000000000000000000" pitchFamily="2" charset="2"/>
              <a:buChar char="Ø"/>
            </a:pPr>
            <a:r>
              <a:rPr lang="en-GB" sz="1600" dirty="0"/>
              <a:t>PowerMic Mobile app for Dragon Medical One </a:t>
            </a:r>
            <a:br>
              <a:rPr lang="en-GB" sz="1600" dirty="0"/>
            </a:br>
            <a:r>
              <a:rPr lang="en-GB" sz="1400" i="1" dirty="0"/>
              <a:t>- S</a:t>
            </a:r>
            <a:r>
              <a:rPr lang="en-US" sz="1400" i="1" dirty="0" err="1"/>
              <a:t>upports</a:t>
            </a:r>
            <a:r>
              <a:rPr lang="en-US" sz="1400" i="1" dirty="0"/>
              <a:t> clinicians on the move - voice profile in cloud wherever they are working</a:t>
            </a:r>
            <a:endParaRPr lang="en-US" sz="1600" i="1" dirty="0"/>
          </a:p>
          <a:p>
            <a:pPr>
              <a:spcBef>
                <a:spcPts val="600"/>
              </a:spcBef>
              <a:spcAft>
                <a:spcPts val="2400"/>
              </a:spcAft>
              <a:buFont typeface="Wingdings" panose="05000000000000000000" pitchFamily="2" charset="2"/>
              <a:buChar char="Ø"/>
            </a:pPr>
            <a:r>
              <a:rPr lang="en-GB" sz="1600" dirty="0"/>
              <a:t>Moved from various mobile devices to Zebra TC51 Touch Computer…</a:t>
            </a:r>
            <a:endParaRPr lang="en-US" sz="1600" dirty="0"/>
          </a:p>
          <a:p>
            <a:pPr marL="0" indent="0">
              <a:buNone/>
            </a:pPr>
            <a:endParaRPr lang="en-GB" sz="1800" b="1" dirty="0"/>
          </a:p>
          <a:p>
            <a:pPr marL="0" indent="0">
              <a:buNone/>
            </a:pPr>
            <a:endParaRPr lang="en-US" sz="1800" dirty="0"/>
          </a:p>
          <a:p>
            <a:endParaRPr lang="en-GB" dirty="0"/>
          </a:p>
        </p:txBody>
      </p:sp>
    </p:spTree>
    <p:extLst>
      <p:ext uri="{BB962C8B-B14F-4D97-AF65-F5344CB8AC3E}">
        <p14:creationId xmlns:p14="http://schemas.microsoft.com/office/powerpoint/2010/main" val="11023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3896" y="213798"/>
            <a:ext cx="10661649" cy="719348"/>
          </a:xfrm>
        </p:spPr>
        <p:txBody>
          <a:bodyPr>
            <a:normAutofit/>
          </a:bodyPr>
          <a:lstStyle/>
          <a:p>
            <a:r>
              <a:rPr lang="en-GB" sz="3600" dirty="0"/>
              <a:t>How speech recognition helped with Covid-19</a:t>
            </a:r>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4"/>
          </p:nvPr>
        </p:nvSpPr>
        <p:spPr>
          <a:xfrm>
            <a:off x="790470" y="725272"/>
            <a:ext cx="10659311" cy="463880"/>
          </a:xfrm>
        </p:spPr>
        <p:txBody>
          <a:bodyPr/>
          <a:lstStyle/>
          <a:p>
            <a:r>
              <a:rPr lang="en-GB" sz="2400" dirty="0"/>
              <a:t>Calderdale and Huddersfield NHS FT</a:t>
            </a:r>
          </a:p>
        </p:txBody>
      </p:sp>
      <p:sp>
        <p:nvSpPr>
          <p:cNvPr id="4" name="Content Placeholder 3">
            <a:extLst>
              <a:ext uri="{FF2B5EF4-FFF2-40B4-BE49-F238E27FC236}">
                <a16:creationId xmlns:a16="http://schemas.microsoft.com/office/drawing/2014/main" id="{267A0F32-BA47-4647-8842-6ADD4D12EF1A}"/>
              </a:ext>
            </a:extLst>
          </p:cNvPr>
          <p:cNvSpPr>
            <a:spLocks noGrp="1"/>
          </p:cNvSpPr>
          <p:nvPr>
            <p:ph sz="quarter" idx="11"/>
          </p:nvPr>
        </p:nvSpPr>
        <p:spPr>
          <a:xfrm>
            <a:off x="790470" y="2523248"/>
            <a:ext cx="3872072" cy="2904691"/>
          </a:xfrm>
        </p:spPr>
        <p:txBody>
          <a:bodyPr/>
          <a:lstStyle/>
          <a:p>
            <a:pPr>
              <a:spcBef>
                <a:spcPts val="1200"/>
              </a:spcBef>
              <a:spcAft>
                <a:spcPts val="1200"/>
              </a:spcAft>
              <a:buClr>
                <a:schemeClr val="accent1"/>
              </a:buClr>
              <a:buFont typeface="Wingdings" panose="05000000000000000000" pitchFamily="2" charset="2"/>
              <a:buChar char="ü"/>
              <a:defRPr/>
            </a:pPr>
            <a:r>
              <a:rPr lang="en-US" sz="1600" b="1" dirty="0">
                <a:solidFill>
                  <a:schemeClr val="accent1"/>
                </a:solidFill>
              </a:rPr>
              <a:t>Durable</a:t>
            </a:r>
            <a:r>
              <a:rPr lang="en-US" sz="1600" dirty="0"/>
              <a:t> device, easy to disinfect after use</a:t>
            </a:r>
          </a:p>
          <a:p>
            <a:pPr>
              <a:spcBef>
                <a:spcPts val="1200"/>
              </a:spcBef>
              <a:spcAft>
                <a:spcPts val="1200"/>
              </a:spcAft>
              <a:buClr>
                <a:schemeClr val="accent1"/>
              </a:buClr>
              <a:buFont typeface="Wingdings" panose="05000000000000000000" pitchFamily="2" charset="2"/>
              <a:buChar char="ü"/>
              <a:defRPr/>
            </a:pPr>
            <a:r>
              <a:rPr lang="en-US" sz="1600" b="1" dirty="0">
                <a:solidFill>
                  <a:schemeClr val="accent1"/>
                </a:solidFill>
              </a:rPr>
              <a:t>Bedside</a:t>
            </a:r>
            <a:r>
              <a:rPr lang="en-US" sz="1600" dirty="0">
                <a:solidFill>
                  <a:schemeClr val="accent1"/>
                </a:solidFill>
              </a:rPr>
              <a:t> </a:t>
            </a:r>
            <a:r>
              <a:rPr lang="en-US" sz="1600" dirty="0"/>
              <a:t>electronic capture of clinical observations</a:t>
            </a:r>
          </a:p>
          <a:p>
            <a:pPr>
              <a:spcBef>
                <a:spcPts val="1200"/>
              </a:spcBef>
              <a:spcAft>
                <a:spcPts val="1200"/>
              </a:spcAft>
              <a:buClr>
                <a:schemeClr val="accent1"/>
              </a:buClr>
              <a:buFont typeface="Wingdings" panose="05000000000000000000" pitchFamily="2" charset="2"/>
              <a:buChar char="ü"/>
              <a:defRPr/>
            </a:pPr>
            <a:r>
              <a:rPr lang="en-US" sz="1600" b="1" dirty="0">
                <a:solidFill>
                  <a:schemeClr val="accent1"/>
                </a:solidFill>
              </a:rPr>
              <a:t>Multi-functional </a:t>
            </a:r>
            <a:r>
              <a:rPr lang="en-US" sz="1600" dirty="0"/>
              <a:t>device can be used for many tasks (enabled for </a:t>
            </a:r>
            <a:r>
              <a:rPr lang="en-US" sz="1600" dirty="0" err="1"/>
              <a:t>NerveCentre</a:t>
            </a:r>
            <a:r>
              <a:rPr lang="en-US" sz="1600" dirty="0"/>
              <a:t> and access to Microsoft Teams)</a:t>
            </a:r>
          </a:p>
        </p:txBody>
      </p:sp>
      <p:grpSp>
        <p:nvGrpSpPr>
          <p:cNvPr id="12" name="Group 11">
            <a:extLst>
              <a:ext uri="{FF2B5EF4-FFF2-40B4-BE49-F238E27FC236}">
                <a16:creationId xmlns:a16="http://schemas.microsoft.com/office/drawing/2014/main" id="{852B1546-71B3-440D-8932-E17F015ED92C}"/>
              </a:ext>
            </a:extLst>
          </p:cNvPr>
          <p:cNvGrpSpPr/>
          <p:nvPr/>
        </p:nvGrpSpPr>
        <p:grpSpPr>
          <a:xfrm>
            <a:off x="10133012" y="2478028"/>
            <a:ext cx="1619111" cy="3241352"/>
            <a:chOff x="4162396" y="445750"/>
            <a:chExt cx="3001617" cy="6018549"/>
          </a:xfrm>
        </p:grpSpPr>
        <p:pic>
          <p:nvPicPr>
            <p:cNvPr id="13" name="Picture 12">
              <a:extLst>
                <a:ext uri="{FF2B5EF4-FFF2-40B4-BE49-F238E27FC236}">
                  <a16:creationId xmlns:a16="http://schemas.microsoft.com/office/drawing/2014/main" id="{E311A181-02DA-473C-8D5C-656833E68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396" y="445750"/>
              <a:ext cx="3001617" cy="6018549"/>
            </a:xfrm>
            <a:prstGeom prst="rect">
              <a:avLst/>
            </a:prstGeom>
            <a:effectLst>
              <a:outerShdw blurRad="190500" algn="ctr" rotWithShape="0">
                <a:srgbClr val="000000">
                  <a:alpha val="15000"/>
                </a:srgbClr>
              </a:outerShdw>
            </a:effectLst>
          </p:spPr>
        </p:pic>
        <p:pic>
          <p:nvPicPr>
            <p:cNvPr id="14" name="Picture 13" descr="A picture containing clock&#10;&#10;Description automatically generated">
              <a:extLst>
                <a:ext uri="{FF2B5EF4-FFF2-40B4-BE49-F238E27FC236}">
                  <a16:creationId xmlns:a16="http://schemas.microsoft.com/office/drawing/2014/main" id="{A8D79C8B-6994-4261-B921-3968B7999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081" y="1168703"/>
              <a:ext cx="2517921" cy="4452838"/>
            </a:xfrm>
            <a:prstGeom prst="rect">
              <a:avLst/>
            </a:prstGeom>
            <a:ln>
              <a:noFill/>
            </a:ln>
          </p:spPr>
        </p:pic>
      </p:grpSp>
      <p:sp>
        <p:nvSpPr>
          <p:cNvPr id="2" name="Rectangle 1">
            <a:extLst>
              <a:ext uri="{FF2B5EF4-FFF2-40B4-BE49-F238E27FC236}">
                <a16:creationId xmlns:a16="http://schemas.microsoft.com/office/drawing/2014/main" id="{8BB61FC4-9E9B-4D44-B8C7-D623CCBCEF02}"/>
              </a:ext>
            </a:extLst>
          </p:cNvPr>
          <p:cNvSpPr/>
          <p:nvPr/>
        </p:nvSpPr>
        <p:spPr>
          <a:xfrm>
            <a:off x="5160887" y="2523248"/>
            <a:ext cx="4473779" cy="323165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1200"/>
              </a:spcAft>
              <a:buClr>
                <a:srgbClr val="1A6B96"/>
              </a:buClr>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1A6B96"/>
                </a:solidFill>
                <a:effectLst/>
                <a:uLnTx/>
                <a:uFillTx/>
                <a:latin typeface="Arial"/>
                <a:ea typeface="+mn-ea"/>
                <a:cs typeface="+mn-cs"/>
              </a:rPr>
              <a:t>No need to touch shared keyboards,</a:t>
            </a:r>
            <a:r>
              <a:rPr kumimoji="0" lang="en-US" sz="1600" b="0" i="0" u="none" strike="noStrike" kern="1200" cap="none" spc="0" normalizeH="0" baseline="0" noProof="0" dirty="0">
                <a:ln>
                  <a:noFill/>
                </a:ln>
                <a:solidFill>
                  <a:srgbClr val="333333"/>
                </a:solidFill>
                <a:effectLst/>
                <a:uLnTx/>
                <a:uFillTx/>
                <a:latin typeface="Arial"/>
                <a:ea typeface="+mn-ea"/>
                <a:cs typeface="+mn-cs"/>
              </a:rPr>
              <a:t> use voice to access and navigate the patient record</a:t>
            </a:r>
          </a:p>
          <a:p>
            <a:pPr marL="0" marR="0" lvl="0" indent="0" algn="l" defTabSz="914400" rtl="0" eaLnBrk="1" fontAlgn="auto" latinLnBrk="0" hangingPunct="1">
              <a:lnSpc>
                <a:spcPct val="100000"/>
              </a:lnSpc>
              <a:spcBef>
                <a:spcPts val="1200"/>
              </a:spcBef>
              <a:spcAft>
                <a:spcPts val="1200"/>
              </a:spcAft>
              <a:buClr>
                <a:srgbClr val="1A6B96"/>
              </a:buClr>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1A6B96"/>
                </a:solidFill>
                <a:effectLst/>
                <a:uLnTx/>
                <a:uFillTx/>
                <a:latin typeface="Arial"/>
                <a:ea typeface="+mn-ea"/>
                <a:cs typeface="+mn-cs"/>
              </a:rPr>
              <a:t>Faster/easier to add notes on ward rounds,</a:t>
            </a:r>
            <a:r>
              <a:rPr kumimoji="0" lang="en-US" sz="1600" b="0" i="0" u="none" strike="noStrike" kern="1200" cap="none" spc="0" normalizeH="0" baseline="0" noProof="0" dirty="0">
                <a:ln>
                  <a:noFill/>
                </a:ln>
                <a:solidFill>
                  <a:srgbClr val="333333"/>
                </a:solidFill>
                <a:effectLst/>
                <a:uLnTx/>
                <a:uFillTx/>
                <a:latin typeface="Arial"/>
                <a:ea typeface="+mn-ea"/>
                <a:cs typeface="+mn-cs"/>
              </a:rPr>
              <a:t> free-up time for patient care</a:t>
            </a:r>
          </a:p>
          <a:p>
            <a:pPr marL="0" marR="0" lvl="0" indent="0" algn="l" defTabSz="914400" rtl="0" eaLnBrk="1" fontAlgn="auto" latinLnBrk="0" hangingPunct="1">
              <a:lnSpc>
                <a:spcPct val="100000"/>
              </a:lnSpc>
              <a:spcBef>
                <a:spcPts val="1200"/>
              </a:spcBef>
              <a:spcAft>
                <a:spcPts val="1200"/>
              </a:spcAft>
              <a:buClr>
                <a:srgbClr val="1A6B96"/>
              </a:buClr>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1A6B96"/>
                </a:solidFill>
                <a:effectLst/>
                <a:uLnTx/>
                <a:uFillTx/>
                <a:latin typeface="Arial"/>
                <a:ea typeface="+mn-ea"/>
                <a:cs typeface="+mn-cs"/>
              </a:rPr>
              <a:t>No need to remove PPE in high-risk areas,</a:t>
            </a:r>
            <a:r>
              <a:rPr kumimoji="0" lang="en-US" sz="1600" b="0" i="0" u="none" strike="noStrike" kern="1200" cap="none" spc="0" normalizeH="0" baseline="0" noProof="0" dirty="0">
                <a:ln>
                  <a:noFill/>
                </a:ln>
                <a:solidFill>
                  <a:srgbClr val="333333"/>
                </a:solidFill>
                <a:effectLst/>
                <a:uLnTx/>
                <a:uFillTx/>
                <a:latin typeface="Arial"/>
                <a:ea typeface="+mn-ea"/>
                <a:cs typeface="+mn-cs"/>
              </a:rPr>
              <a:t> more efficient use of limited PPE and helps to minimise infection risk</a:t>
            </a:r>
          </a:p>
          <a:p>
            <a:pPr marL="0" marR="0" lvl="0" indent="0" algn="l" defTabSz="914400" rtl="0" eaLnBrk="1" fontAlgn="auto" latinLnBrk="0" hangingPunct="1">
              <a:lnSpc>
                <a:spcPct val="100000"/>
              </a:lnSpc>
              <a:spcBef>
                <a:spcPts val="1200"/>
              </a:spcBef>
              <a:spcAft>
                <a:spcPts val="1200"/>
              </a:spcAft>
              <a:buClr>
                <a:srgbClr val="1A6B96"/>
              </a:buClr>
              <a:buSzTx/>
              <a:buFont typeface="Wingdings" panose="05000000000000000000" pitchFamily="2" charset="2"/>
              <a:buChar char="ü"/>
              <a:tabLst/>
              <a:defRPr/>
            </a:pPr>
            <a:r>
              <a:rPr kumimoji="0" lang="en-GB" sz="1600" b="1" i="0" u="none" strike="noStrike" kern="1200" cap="none" spc="0" normalizeH="0" baseline="0" noProof="0" dirty="0">
                <a:ln>
                  <a:noFill/>
                </a:ln>
                <a:solidFill>
                  <a:srgbClr val="1A6B96"/>
                </a:solidFill>
                <a:effectLst/>
                <a:uLnTx/>
                <a:uFillTx/>
                <a:latin typeface="Arial"/>
                <a:ea typeface="+mn-ea"/>
                <a:cs typeface="+mn-cs"/>
              </a:rPr>
              <a:t>Used by entire healthcare team,</a:t>
            </a:r>
            <a:r>
              <a:rPr kumimoji="0" lang="en-GB" sz="1600" b="0" i="0" u="none" strike="noStrike" kern="1200" cap="none" spc="0" normalizeH="0" baseline="0" noProof="0" dirty="0">
                <a:ln>
                  <a:noFill/>
                </a:ln>
                <a:solidFill>
                  <a:srgbClr val="333333"/>
                </a:solidFill>
                <a:effectLst/>
                <a:uLnTx/>
                <a:uFillTx/>
                <a:latin typeface="Arial"/>
                <a:ea typeface="+mn-ea"/>
                <a:cs typeface="+mn-cs"/>
              </a:rPr>
              <a:t> doctors, nurses, healthcare assistants</a:t>
            </a: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523BFBC-6CD7-4F56-B337-27A9CEED5EAA}"/>
              </a:ext>
            </a:extLst>
          </p:cNvPr>
          <p:cNvSpPr/>
          <p:nvPr/>
        </p:nvSpPr>
        <p:spPr>
          <a:xfrm>
            <a:off x="707540" y="1729653"/>
            <a:ext cx="79100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33333"/>
                </a:solidFill>
                <a:effectLst/>
                <a:uLnTx/>
                <a:uFillTx/>
                <a:latin typeface="Arial"/>
                <a:ea typeface="+mn-ea"/>
                <a:cs typeface="+mn-cs"/>
              </a:rPr>
              <a:t>Benefits of PowerMic Mobile on the Zebra TC51 Touch Computer:</a:t>
            </a:r>
          </a:p>
        </p:txBody>
      </p:sp>
    </p:spTree>
    <p:extLst>
      <p:ext uri="{BB962C8B-B14F-4D97-AF65-F5344CB8AC3E}">
        <p14:creationId xmlns:p14="http://schemas.microsoft.com/office/powerpoint/2010/main" val="103869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C968C-FC16-4292-9FA0-D990C488D060}"/>
              </a:ext>
            </a:extLst>
          </p:cNvPr>
          <p:cNvSpPr>
            <a:spLocks noGrp="1"/>
          </p:cNvSpPr>
          <p:nvPr>
            <p:ph sz="quarter" idx="14"/>
          </p:nvPr>
        </p:nvSpPr>
        <p:spPr>
          <a:xfrm>
            <a:off x="4554135" y="1729458"/>
            <a:ext cx="6855924" cy="3916864"/>
          </a:xfrm>
          <a:solidFill>
            <a:schemeClr val="accent1"/>
          </a:solidFill>
          <a:ln>
            <a:solidFill>
              <a:schemeClr val="accent1"/>
            </a:solidFill>
          </a:ln>
        </p:spPr>
        <p:txBody>
          <a:bodyPr lIns="144000" tIns="144000" rIns="252000"/>
          <a:lstStyle/>
          <a:p>
            <a:pPr marL="0" indent="0">
              <a:buClr>
                <a:schemeClr val="bg1"/>
              </a:buClr>
              <a:buNone/>
            </a:pPr>
            <a:r>
              <a:rPr lang="en-GB" sz="1800" b="1" dirty="0">
                <a:solidFill>
                  <a:schemeClr val="bg1"/>
                </a:solidFill>
              </a:rPr>
              <a:t>During Covid-19:</a:t>
            </a:r>
          </a:p>
          <a:p>
            <a:pPr>
              <a:buClr>
                <a:schemeClr val="bg1"/>
              </a:buClr>
              <a:buFont typeface="Wingdings" panose="05000000000000000000" pitchFamily="2" charset="2"/>
              <a:buChar char="ü"/>
            </a:pPr>
            <a:endParaRPr lang="en-GB" sz="1800" b="1" dirty="0">
              <a:solidFill>
                <a:schemeClr val="bg1"/>
              </a:solidFill>
            </a:endParaRPr>
          </a:p>
          <a:p>
            <a:pPr>
              <a:buClr>
                <a:schemeClr val="bg1"/>
              </a:buClr>
              <a:buFont typeface="Wingdings" panose="05000000000000000000" pitchFamily="2" charset="2"/>
              <a:buChar char="ü"/>
            </a:pPr>
            <a:r>
              <a:rPr lang="en-US" sz="1600" dirty="0">
                <a:solidFill>
                  <a:schemeClr val="bg1"/>
                </a:solidFill>
              </a:rPr>
              <a:t>Additional goodwill DMO and PMM licenses provided</a:t>
            </a:r>
          </a:p>
          <a:p>
            <a:pPr>
              <a:buClr>
                <a:schemeClr val="bg1"/>
              </a:buClr>
              <a:buFont typeface="Wingdings" panose="05000000000000000000" pitchFamily="2" charset="2"/>
              <a:buChar char="ü"/>
            </a:pPr>
            <a:endParaRPr lang="en-US" sz="1600" dirty="0">
              <a:solidFill>
                <a:schemeClr val="bg1"/>
              </a:solidFill>
            </a:endParaRPr>
          </a:p>
          <a:p>
            <a:pPr>
              <a:buClr>
                <a:schemeClr val="bg1"/>
              </a:buClr>
              <a:buFont typeface="Wingdings" panose="05000000000000000000" pitchFamily="2" charset="2"/>
              <a:buChar char="ü"/>
            </a:pPr>
            <a:r>
              <a:rPr lang="en-US" sz="1600" dirty="0">
                <a:solidFill>
                  <a:schemeClr val="bg1"/>
                </a:solidFill>
              </a:rPr>
              <a:t>Cloud-based solution </a:t>
            </a:r>
            <a:r>
              <a:rPr lang="en-US" sz="1600" b="1" dirty="0">
                <a:solidFill>
                  <a:schemeClr val="bg1"/>
                </a:solidFill>
              </a:rPr>
              <a:t>implemented remotely </a:t>
            </a:r>
            <a:r>
              <a:rPr lang="en-US" sz="1600" dirty="0">
                <a:solidFill>
                  <a:schemeClr val="bg1"/>
                </a:solidFill>
              </a:rPr>
              <a:t>(IT/support teams working from home)</a:t>
            </a:r>
          </a:p>
          <a:p>
            <a:pPr>
              <a:buClr>
                <a:schemeClr val="bg1"/>
              </a:buClr>
              <a:buFont typeface="Wingdings" panose="05000000000000000000" pitchFamily="2" charset="2"/>
              <a:buChar char="ü"/>
            </a:pPr>
            <a:endParaRPr lang="en-US" sz="1600" dirty="0">
              <a:solidFill>
                <a:schemeClr val="bg1"/>
              </a:solidFill>
            </a:endParaRPr>
          </a:p>
          <a:p>
            <a:pPr>
              <a:buClr>
                <a:schemeClr val="bg1"/>
              </a:buClr>
              <a:buFont typeface="Wingdings" panose="05000000000000000000" pitchFamily="2" charset="2"/>
              <a:buChar char="ü"/>
            </a:pPr>
            <a:r>
              <a:rPr lang="en-US" sz="1600" dirty="0">
                <a:solidFill>
                  <a:schemeClr val="bg1"/>
                </a:solidFill>
              </a:rPr>
              <a:t>Developed automated process using </a:t>
            </a:r>
            <a:r>
              <a:rPr lang="en-US" sz="1600" b="1" dirty="0">
                <a:solidFill>
                  <a:schemeClr val="bg1"/>
                </a:solidFill>
              </a:rPr>
              <a:t>MS Forms</a:t>
            </a:r>
          </a:p>
          <a:p>
            <a:pPr lvl="1">
              <a:buClr>
                <a:schemeClr val="bg1"/>
              </a:buClr>
              <a:buFont typeface="Arial" panose="020B0604020202020204" pitchFamily="34" charset="0"/>
              <a:buChar char="•"/>
            </a:pPr>
            <a:r>
              <a:rPr lang="en-US" sz="1400" dirty="0">
                <a:solidFill>
                  <a:schemeClr val="bg1"/>
                </a:solidFill>
              </a:rPr>
              <a:t>Form linked to </a:t>
            </a:r>
            <a:r>
              <a:rPr lang="en-US" sz="1400" b="1" dirty="0">
                <a:solidFill>
                  <a:schemeClr val="bg1"/>
                </a:solidFill>
              </a:rPr>
              <a:t>online training videos </a:t>
            </a:r>
            <a:r>
              <a:rPr lang="en-US" sz="1400" dirty="0">
                <a:solidFill>
                  <a:schemeClr val="bg1"/>
                </a:solidFill>
              </a:rPr>
              <a:t>from Nuance - new users </a:t>
            </a:r>
            <a:br>
              <a:rPr lang="en-US" sz="1400" dirty="0">
                <a:solidFill>
                  <a:schemeClr val="bg1"/>
                </a:solidFill>
              </a:rPr>
            </a:br>
            <a:r>
              <a:rPr lang="en-US" sz="1400" dirty="0">
                <a:solidFill>
                  <a:schemeClr val="bg1"/>
                </a:solidFill>
              </a:rPr>
              <a:t>had to watch online training before license was triggered</a:t>
            </a:r>
          </a:p>
          <a:p>
            <a:pPr>
              <a:buClr>
                <a:schemeClr val="bg1"/>
              </a:buClr>
              <a:buFont typeface="Wingdings" panose="05000000000000000000" pitchFamily="2" charset="2"/>
              <a:buChar char="ü"/>
            </a:pPr>
            <a:endParaRPr lang="en-US" sz="1600" dirty="0">
              <a:solidFill>
                <a:schemeClr val="bg1"/>
              </a:solidFill>
            </a:endParaRPr>
          </a:p>
          <a:p>
            <a:pPr>
              <a:buClr>
                <a:schemeClr val="bg1"/>
              </a:buClr>
              <a:buFont typeface="Wingdings" panose="05000000000000000000" pitchFamily="2" charset="2"/>
              <a:buChar char="ü"/>
            </a:pPr>
            <a:r>
              <a:rPr lang="en-US" sz="1600" b="1" dirty="0">
                <a:solidFill>
                  <a:schemeClr val="bg1"/>
                </a:solidFill>
              </a:rPr>
              <a:t>New virtual support </a:t>
            </a:r>
            <a:r>
              <a:rPr lang="en-US" sz="1600" dirty="0">
                <a:solidFill>
                  <a:schemeClr val="bg1"/>
                </a:solidFill>
              </a:rPr>
              <a:t>and digital tools facilitate patient flow, reduce infection risk and help </a:t>
            </a:r>
            <a:r>
              <a:rPr lang="en-US" sz="1600" i="1" dirty="0">
                <a:solidFill>
                  <a:schemeClr val="bg1"/>
                </a:solidFill>
              </a:rPr>
              <a:t>“give hospital over to clinicians”</a:t>
            </a:r>
          </a:p>
          <a:p>
            <a:pPr>
              <a:buFont typeface="Wingdings" panose="05000000000000000000" pitchFamily="2" charset="2"/>
              <a:buChar char="Ø"/>
            </a:pPr>
            <a:endParaRPr lang="en-GB" sz="1800" dirty="0"/>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6234" y="208292"/>
            <a:ext cx="10661649" cy="719348"/>
          </a:xfrm>
        </p:spPr>
        <p:txBody>
          <a:bodyPr>
            <a:normAutofit/>
          </a:bodyPr>
          <a:lstStyle/>
          <a:p>
            <a:r>
              <a:rPr lang="en-GB" sz="3600" dirty="0"/>
              <a:t>Rollout of speech recognition</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766234" y="1729458"/>
            <a:ext cx="3642622" cy="3916864"/>
          </a:xfrm>
          <a:solidFill>
            <a:schemeClr val="accent6"/>
          </a:solidFill>
          <a:ln>
            <a:noFill/>
          </a:ln>
        </p:spPr>
        <p:txBody>
          <a:bodyPr lIns="144000" tIns="144000" rIns="144000"/>
          <a:lstStyle/>
          <a:p>
            <a:pPr marL="0" indent="0">
              <a:buNone/>
            </a:pPr>
            <a:r>
              <a:rPr lang="en-GB" sz="1800" b="1" dirty="0">
                <a:solidFill>
                  <a:schemeClr val="accent1"/>
                </a:solidFill>
              </a:rPr>
              <a:t>DMO pilot before Covid-19:</a:t>
            </a:r>
          </a:p>
          <a:p>
            <a:pPr marL="0" indent="0">
              <a:buNone/>
            </a:pPr>
            <a:endParaRPr lang="en-GB" sz="1800" b="1" dirty="0"/>
          </a:p>
          <a:p>
            <a:pPr>
              <a:buFont typeface="Wingdings" panose="05000000000000000000" pitchFamily="2" charset="2"/>
              <a:buChar char="Ø"/>
            </a:pPr>
            <a:r>
              <a:rPr lang="en-GB" sz="1600" b="1" dirty="0"/>
              <a:t>Agile approach </a:t>
            </a:r>
            <a:r>
              <a:rPr lang="en-GB" sz="1600" dirty="0"/>
              <a:t>- didn’t just focus on one area – helped us to learn what works well and how best to support digital journey within different workflows</a:t>
            </a:r>
          </a:p>
          <a:p>
            <a:pPr marL="0" indent="0">
              <a:buNone/>
            </a:pPr>
            <a:endParaRPr lang="en-GB" sz="1600" dirty="0"/>
          </a:p>
          <a:p>
            <a:pPr>
              <a:buFont typeface="Wingdings" panose="05000000000000000000" pitchFamily="2" charset="2"/>
              <a:buChar char="Ø"/>
            </a:pPr>
            <a:r>
              <a:rPr lang="en-GB" sz="1600" dirty="0"/>
              <a:t>Certain wards very successful and provided great feedback (e.g. </a:t>
            </a:r>
            <a:r>
              <a:rPr lang="en-GB" sz="1600" b="1" dirty="0"/>
              <a:t>MSK</a:t>
            </a:r>
            <a:r>
              <a:rPr lang="en-GB" sz="1600" dirty="0"/>
              <a:t> and </a:t>
            </a:r>
            <a:r>
              <a:rPr lang="en-GB" sz="1600" b="1" dirty="0"/>
              <a:t>ED</a:t>
            </a:r>
            <a:r>
              <a:rPr lang="en-GB" sz="1600" dirty="0"/>
              <a:t>) </a:t>
            </a:r>
          </a:p>
          <a:p>
            <a:pPr marL="0" indent="0">
              <a:buNone/>
            </a:pPr>
            <a:endParaRPr lang="en-GB" sz="1800" dirty="0"/>
          </a:p>
          <a:p>
            <a:pPr marL="0" indent="0">
              <a:buNone/>
            </a:pPr>
            <a:endParaRPr lang="en-GB" sz="1800" b="1" dirty="0"/>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3"/>
          </p:nvPr>
        </p:nvSpPr>
        <p:spPr>
          <a:xfrm>
            <a:off x="766455" y="747798"/>
            <a:ext cx="10659311" cy="463880"/>
          </a:xfrm>
        </p:spPr>
        <p:txBody>
          <a:bodyPr/>
          <a:lstStyle/>
          <a:p>
            <a:r>
              <a:rPr lang="en-GB" sz="2400" dirty="0"/>
              <a:t>Calderdale and Huddersfield NHS FT</a:t>
            </a:r>
          </a:p>
        </p:txBody>
      </p:sp>
    </p:spTree>
    <p:extLst>
      <p:ext uri="{BB962C8B-B14F-4D97-AF65-F5344CB8AC3E}">
        <p14:creationId xmlns:p14="http://schemas.microsoft.com/office/powerpoint/2010/main" val="30906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C968C-FC16-4292-9FA0-D990C488D060}"/>
              </a:ext>
            </a:extLst>
          </p:cNvPr>
          <p:cNvSpPr>
            <a:spLocks noGrp="1"/>
          </p:cNvSpPr>
          <p:nvPr>
            <p:ph sz="quarter" idx="14"/>
          </p:nvPr>
        </p:nvSpPr>
        <p:spPr>
          <a:xfrm>
            <a:off x="762002" y="1669002"/>
            <a:ext cx="6855924" cy="4252528"/>
          </a:xfrm>
          <a:solidFill>
            <a:schemeClr val="accent1"/>
          </a:solidFill>
          <a:ln>
            <a:noFill/>
          </a:ln>
        </p:spPr>
        <p:txBody>
          <a:bodyPr lIns="144000" tIns="144000" rIns="144000"/>
          <a:lstStyle/>
          <a:p>
            <a:pPr marL="0" indent="0">
              <a:buClr>
                <a:schemeClr val="bg1"/>
              </a:buClr>
              <a:buNone/>
            </a:pPr>
            <a:r>
              <a:rPr lang="en-US" sz="1800" b="1" dirty="0">
                <a:solidFill>
                  <a:schemeClr val="bg1"/>
                </a:solidFill>
              </a:rPr>
              <a:t>Continuing rollout of DMO and PMM but taking a slower approach than during crisis:</a:t>
            </a:r>
          </a:p>
          <a:p>
            <a:pPr marL="0" indent="0">
              <a:buClr>
                <a:schemeClr val="bg1"/>
              </a:buClr>
              <a:buNone/>
            </a:pPr>
            <a:endParaRPr lang="en-US" sz="1800" dirty="0">
              <a:solidFill>
                <a:schemeClr val="bg1"/>
              </a:solidFill>
            </a:endParaRPr>
          </a:p>
          <a:p>
            <a:pPr>
              <a:buClr>
                <a:schemeClr val="bg1"/>
              </a:buClr>
              <a:buFont typeface="Wingdings" panose="05000000000000000000" pitchFamily="2" charset="2"/>
              <a:buChar char="Ø"/>
            </a:pPr>
            <a:r>
              <a:rPr lang="en-US" sz="1600" dirty="0">
                <a:solidFill>
                  <a:schemeClr val="bg1"/>
                </a:solidFill>
              </a:rPr>
              <a:t>Working </a:t>
            </a:r>
            <a:r>
              <a:rPr lang="en-US" sz="1600" b="1" dirty="0">
                <a:solidFill>
                  <a:schemeClr val="bg1"/>
                </a:solidFill>
              </a:rPr>
              <a:t>collaboratively with different teams </a:t>
            </a:r>
            <a:r>
              <a:rPr lang="en-US" sz="1600" dirty="0">
                <a:solidFill>
                  <a:schemeClr val="bg1"/>
                </a:solidFill>
              </a:rPr>
              <a:t>to help maximise adoption &amp; designing workflows that work best for them </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We need to jointly go on a journey, the digital team in conjunction with Nuance/Cerner need to create an environment/framework for the teams to </a:t>
            </a:r>
            <a:r>
              <a:rPr lang="en-US" sz="1600" b="1" dirty="0">
                <a:solidFill>
                  <a:schemeClr val="bg1"/>
                </a:solidFill>
              </a:rPr>
              <a:t>develop their workflows</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b="1" dirty="0">
                <a:solidFill>
                  <a:schemeClr val="bg1"/>
                </a:solidFill>
              </a:rPr>
              <a:t>Phased approach</a:t>
            </a:r>
            <a:r>
              <a:rPr lang="en-US" sz="1600" dirty="0">
                <a:solidFill>
                  <a:schemeClr val="bg1"/>
                </a:solidFill>
              </a:rPr>
              <a:t>, focusing on simple workflows building confidence then introducing more complex workflows</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Also now looking at how </a:t>
            </a:r>
            <a:r>
              <a:rPr lang="en-US" sz="1600" b="1" dirty="0">
                <a:solidFill>
                  <a:schemeClr val="bg1"/>
                </a:solidFill>
              </a:rPr>
              <a:t>speech recognition can support virtual </a:t>
            </a:r>
            <a:r>
              <a:rPr lang="en-US" sz="1600" dirty="0">
                <a:solidFill>
                  <a:schemeClr val="bg1"/>
                </a:solidFill>
              </a:rPr>
              <a:t>consultations conducted over the phone/MS Teams</a:t>
            </a:r>
          </a:p>
          <a:p>
            <a:pPr lvl="1">
              <a:buClr>
                <a:schemeClr val="bg1"/>
              </a:buClr>
              <a:buFont typeface="Arial" panose="020B0604020202020204" pitchFamily="34" charset="0"/>
              <a:buChar char="•"/>
            </a:pPr>
            <a:endParaRPr lang="en-US" sz="1600" dirty="0">
              <a:solidFill>
                <a:schemeClr val="bg1"/>
              </a:solidFill>
            </a:endParaRPr>
          </a:p>
          <a:p>
            <a:pPr lvl="1">
              <a:buClr>
                <a:schemeClr val="bg1"/>
              </a:buClr>
              <a:buFont typeface="Arial" panose="020B0604020202020204" pitchFamily="34" charset="0"/>
              <a:buChar char="•"/>
            </a:pPr>
            <a:endParaRPr lang="en-US" sz="1600" dirty="0">
              <a:solidFill>
                <a:schemeClr val="bg1"/>
              </a:solidFill>
            </a:endParaRPr>
          </a:p>
          <a:p>
            <a:pPr lvl="1">
              <a:buClr>
                <a:schemeClr val="bg1"/>
              </a:buClr>
              <a:buFont typeface="Arial" panose="020B0604020202020204" pitchFamily="34" charset="0"/>
              <a:buChar char="•"/>
            </a:pPr>
            <a:endParaRPr lang="en-US" sz="1600" dirty="0">
              <a:solidFill>
                <a:schemeClr val="bg1"/>
              </a:solidFill>
            </a:endParaRPr>
          </a:p>
          <a:p>
            <a:pPr>
              <a:buClr>
                <a:schemeClr val="bg1"/>
              </a:buClr>
              <a:buFont typeface="Wingdings" panose="05000000000000000000" pitchFamily="2" charset="2"/>
              <a:buChar char="Ø"/>
            </a:pPr>
            <a:endParaRPr lang="en-US" sz="1800" dirty="0">
              <a:solidFill>
                <a:schemeClr val="bg1"/>
              </a:solidFill>
            </a:endParaRPr>
          </a:p>
          <a:p>
            <a:pPr>
              <a:buClr>
                <a:schemeClr val="bg1"/>
              </a:buClr>
              <a:buFont typeface="Wingdings" panose="05000000000000000000" pitchFamily="2" charset="2"/>
              <a:buChar char="Ø"/>
            </a:pPr>
            <a:endParaRPr lang="en-GB" sz="1800" dirty="0">
              <a:solidFill>
                <a:schemeClr val="bg1"/>
              </a:solidFill>
            </a:endParaRPr>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2002" y="208292"/>
            <a:ext cx="10661649" cy="719348"/>
          </a:xfrm>
        </p:spPr>
        <p:txBody>
          <a:bodyPr>
            <a:normAutofit/>
          </a:bodyPr>
          <a:lstStyle/>
          <a:p>
            <a:r>
              <a:rPr lang="en-GB" dirty="0"/>
              <a:t>What’s next?...</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7781029" y="1669002"/>
            <a:ext cx="3642622" cy="4252528"/>
          </a:xfrm>
          <a:solidFill>
            <a:schemeClr val="accent6"/>
          </a:solidFill>
          <a:ln>
            <a:noFill/>
          </a:ln>
        </p:spPr>
        <p:txBody>
          <a:bodyPr lIns="144000" tIns="144000" rIns="144000"/>
          <a:lstStyle/>
          <a:p>
            <a:pPr marL="0" indent="0">
              <a:buNone/>
            </a:pPr>
            <a:r>
              <a:rPr lang="en-GB" sz="1800" b="1" dirty="0">
                <a:solidFill>
                  <a:schemeClr val="accent1"/>
                </a:solidFill>
              </a:rPr>
              <a:t>Trust objectives for AI-powered clinical speech recognition:</a:t>
            </a:r>
          </a:p>
          <a:p>
            <a:pPr marL="0" indent="0">
              <a:buNone/>
            </a:pPr>
            <a:endParaRPr lang="en-GB" sz="1800" b="1" dirty="0"/>
          </a:p>
          <a:p>
            <a:pPr>
              <a:buFont typeface="Wingdings" panose="05000000000000000000" pitchFamily="2" charset="2"/>
              <a:buChar char="Ø"/>
            </a:pPr>
            <a:r>
              <a:rPr lang="en-GB" sz="1400" dirty="0"/>
              <a:t>Enriching EPR records and encouraging more </a:t>
            </a:r>
            <a:r>
              <a:rPr lang="en-US" sz="1400" dirty="0"/>
              <a:t>comprehensive clinical documentation</a:t>
            </a:r>
          </a:p>
          <a:p>
            <a:pPr marL="0" indent="0">
              <a:buNone/>
            </a:pPr>
            <a:endParaRPr lang="en-US" sz="1400" dirty="0"/>
          </a:p>
          <a:p>
            <a:pPr>
              <a:buFont typeface="Wingdings" panose="05000000000000000000" pitchFamily="2" charset="2"/>
              <a:buChar char="Ø"/>
            </a:pPr>
            <a:r>
              <a:rPr lang="en-US" sz="1400" dirty="0"/>
              <a:t>Improving EPR utilisation - </a:t>
            </a:r>
            <a:r>
              <a:rPr lang="en-GB" sz="1400" i="1" dirty="0"/>
              <a:t>“frictionless input and more consistency”</a:t>
            </a:r>
          </a:p>
          <a:p>
            <a:pPr marL="0" indent="0">
              <a:buNone/>
            </a:pPr>
            <a:endParaRPr lang="en-GB" sz="1400" dirty="0"/>
          </a:p>
          <a:p>
            <a:pPr>
              <a:buFont typeface="Wingdings" panose="05000000000000000000" pitchFamily="2" charset="2"/>
              <a:buChar char="Ø"/>
            </a:pPr>
            <a:r>
              <a:rPr lang="en-US" sz="1400" dirty="0"/>
              <a:t>Creating capacity for care and enriching patient experience </a:t>
            </a:r>
          </a:p>
          <a:p>
            <a:pPr marL="0" indent="0">
              <a:buNone/>
            </a:pPr>
            <a:endParaRPr lang="en-US" sz="1400" dirty="0"/>
          </a:p>
          <a:p>
            <a:pPr>
              <a:buFont typeface="Wingdings" panose="05000000000000000000" pitchFamily="2" charset="2"/>
              <a:buChar char="Ø"/>
            </a:pPr>
            <a:r>
              <a:rPr lang="en-GB" sz="1400" dirty="0"/>
              <a:t>Positioning for future AI advances to improve data quality</a:t>
            </a:r>
          </a:p>
          <a:p>
            <a:pPr marL="0" indent="0">
              <a:buNone/>
            </a:pPr>
            <a:endParaRPr lang="en-GB" sz="1800" b="1" dirty="0"/>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3"/>
          </p:nvPr>
        </p:nvSpPr>
        <p:spPr>
          <a:xfrm>
            <a:off x="764340" y="869859"/>
            <a:ext cx="10659311" cy="463880"/>
          </a:xfrm>
        </p:spPr>
        <p:txBody>
          <a:bodyPr/>
          <a:lstStyle/>
          <a:p>
            <a:r>
              <a:rPr lang="en-GB" dirty="0"/>
              <a:t>Calderdale and Huddersfield NHS FT</a:t>
            </a:r>
          </a:p>
        </p:txBody>
      </p:sp>
    </p:spTree>
    <p:extLst>
      <p:ext uri="{BB962C8B-B14F-4D97-AF65-F5344CB8AC3E}">
        <p14:creationId xmlns:p14="http://schemas.microsoft.com/office/powerpoint/2010/main" val="102734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CBFC2C-0616-45D4-991C-A26696C3B3AA}"/>
              </a:ext>
            </a:extLst>
          </p:cNvPr>
          <p:cNvSpPr>
            <a:spLocks noGrp="1"/>
          </p:cNvSpPr>
          <p:nvPr>
            <p:ph type="title"/>
          </p:nvPr>
        </p:nvSpPr>
        <p:spPr>
          <a:xfrm>
            <a:off x="775547" y="217168"/>
            <a:ext cx="10641136" cy="839275"/>
          </a:xfrm>
        </p:spPr>
        <p:txBody>
          <a:bodyPr anchor="t">
            <a:normAutofit fontScale="90000"/>
          </a:bodyPr>
          <a:lstStyle/>
          <a:p>
            <a:pPr marL="0" indent="0"/>
            <a:r>
              <a:rPr lang="en-GB" sz="4000" dirty="0"/>
              <a:t>In summary…</a:t>
            </a:r>
            <a:br>
              <a:rPr lang="en-GB" sz="2300" i="1" dirty="0"/>
            </a:br>
            <a:br>
              <a:rPr lang="en-GB" sz="2300" i="1" dirty="0"/>
            </a:br>
            <a:br>
              <a:rPr lang="en-GB" sz="2300" i="1" dirty="0"/>
            </a:br>
            <a:br>
              <a:rPr lang="en-GB" sz="2300" i="1" dirty="0"/>
            </a:br>
            <a:br>
              <a:rPr lang="en-GB" sz="2300" i="1" dirty="0"/>
            </a:br>
            <a:br>
              <a:rPr lang="en-US" sz="2300" dirty="0"/>
            </a:br>
            <a:br>
              <a:rPr lang="en-GB" sz="2300" i="1" dirty="0"/>
            </a:br>
            <a:br>
              <a:rPr lang="en-GB" sz="2300" dirty="0"/>
            </a:br>
            <a:endParaRPr lang="en-GB" sz="2300" dirty="0"/>
          </a:p>
        </p:txBody>
      </p:sp>
      <p:sp>
        <p:nvSpPr>
          <p:cNvPr id="2" name="TextBox 1">
            <a:extLst>
              <a:ext uri="{FF2B5EF4-FFF2-40B4-BE49-F238E27FC236}">
                <a16:creationId xmlns:a16="http://schemas.microsoft.com/office/drawing/2014/main" id="{192DE5B9-07FE-4C3A-98EA-28E9D93CC8DF}"/>
              </a:ext>
            </a:extLst>
          </p:cNvPr>
          <p:cNvSpPr txBox="1"/>
          <p:nvPr/>
        </p:nvSpPr>
        <p:spPr>
          <a:xfrm>
            <a:off x="887769" y="1855434"/>
            <a:ext cx="6409676" cy="3346882"/>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Despite the many difficult challenges of Covid-19 it has also provided a </a:t>
            </a:r>
            <a:r>
              <a:rPr kumimoji="0" lang="en-US" sz="1800" b="1" i="0" u="none" strike="noStrike" kern="1200" cap="none" spc="0" normalizeH="0" baseline="0" noProof="0" dirty="0">
                <a:ln>
                  <a:noFill/>
                </a:ln>
                <a:solidFill>
                  <a:srgbClr val="FFFFFF"/>
                </a:solidFill>
                <a:effectLst/>
                <a:uLnTx/>
                <a:uFillTx/>
                <a:latin typeface="Arial"/>
                <a:ea typeface="+mn-ea"/>
                <a:cs typeface="+mn-cs"/>
              </a:rPr>
              <a:t>platform for accelerating digital transformation</a:t>
            </a:r>
            <a:r>
              <a:rPr kumimoji="0" lang="en-US" sz="1800" b="0" i="0" u="none" strike="noStrike" kern="1200" cap="none" spc="0" normalizeH="0" baseline="0" noProof="0" dirty="0">
                <a:ln>
                  <a:noFill/>
                </a:ln>
                <a:solidFill>
                  <a:srgbClr val="FFFFFF"/>
                </a:solidFill>
                <a:effectLst/>
                <a:uLnTx/>
                <a:uFillTx/>
                <a:latin typeface="Arial"/>
                <a:ea typeface="+mn-ea"/>
                <a:cs typeface="+mn-cs"/>
              </a:rPr>
              <a:t>.</a:t>
            </a: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Digital technology has transformed </a:t>
            </a:r>
            <a:r>
              <a:rPr kumimoji="0" lang="en-US" sz="1800" b="1" i="0" u="none" strike="noStrike" kern="1200" cap="none" spc="0" normalizeH="0" baseline="0" noProof="0" dirty="0">
                <a:ln>
                  <a:noFill/>
                </a:ln>
                <a:solidFill>
                  <a:srgbClr val="FFFFFF"/>
                </a:solidFill>
                <a:effectLst/>
                <a:uLnTx/>
                <a:uFillTx/>
                <a:latin typeface="Arial"/>
                <a:ea typeface="+mn-ea"/>
                <a:cs typeface="+mn-cs"/>
              </a:rPr>
              <a:t>ways of working </a:t>
            </a:r>
            <a:r>
              <a:rPr kumimoji="0" lang="en-US" sz="1800" b="0" i="0" u="none" strike="noStrike" kern="1200" cap="none" spc="0" normalizeH="0" baseline="0" noProof="0" dirty="0">
                <a:ln>
                  <a:noFill/>
                </a:ln>
                <a:solidFill>
                  <a:srgbClr val="FFFFFF"/>
                </a:solidFill>
                <a:effectLst/>
                <a:uLnTx/>
                <a:uFillTx/>
                <a:latin typeface="Arial"/>
                <a:ea typeface="+mn-ea"/>
                <a:cs typeface="+mn-cs"/>
              </a:rPr>
              <a:t>and helped to ensure safety during the pandemic.</a:t>
            </a: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We continue to </a:t>
            </a:r>
            <a:r>
              <a:rPr kumimoji="0" lang="en-GB" sz="1800" b="0" i="0" u="none" strike="noStrike" kern="1200" cap="none" spc="0" normalizeH="0" baseline="0" noProof="0" dirty="0">
                <a:ln>
                  <a:noFill/>
                </a:ln>
                <a:solidFill>
                  <a:srgbClr val="FFFFFF"/>
                </a:solidFill>
                <a:effectLst/>
                <a:uLnTx/>
                <a:uFillTx/>
                <a:latin typeface="Arial"/>
                <a:ea typeface="+mn-ea"/>
                <a:cs typeface="+mn-cs"/>
              </a:rPr>
              <a:t>embed digital transformation and it’s “</a:t>
            </a:r>
            <a:r>
              <a:rPr kumimoji="0" lang="en-GB" sz="1800" b="1" i="1" u="none" strike="noStrike" kern="1200" cap="none" spc="0" normalizeH="0" baseline="0" noProof="0" dirty="0">
                <a:ln>
                  <a:noFill/>
                </a:ln>
                <a:solidFill>
                  <a:srgbClr val="FFFFFF"/>
                </a:solidFill>
                <a:effectLst/>
                <a:uLnTx/>
                <a:uFillTx/>
                <a:latin typeface="Arial"/>
                <a:ea typeface="+mn-ea"/>
                <a:cs typeface="+mn-cs"/>
              </a:rPr>
              <a:t>business better than usual</a:t>
            </a:r>
            <a:r>
              <a:rPr kumimoji="0" lang="en-GB" sz="1800" b="0" i="1" u="none" strike="noStrike" kern="1200" cap="none" spc="0" normalizeH="0" baseline="0" noProof="0" dirty="0">
                <a:ln>
                  <a:noFill/>
                </a:ln>
                <a:solidFill>
                  <a:srgbClr val="FFFFFF"/>
                </a:solidFill>
                <a:effectLst/>
                <a:uLnTx/>
                <a:uFillTx/>
                <a:latin typeface="Arial"/>
                <a:ea typeface="+mn-ea"/>
                <a:cs typeface="+mn-cs"/>
              </a:rPr>
              <a:t>” </a:t>
            </a:r>
            <a:r>
              <a:rPr kumimoji="0" lang="en-GB" sz="1800" b="0" i="0" u="none" strike="noStrike" kern="1200" cap="none" spc="0" normalizeH="0" baseline="0" noProof="0" dirty="0">
                <a:ln>
                  <a:noFill/>
                </a:ln>
                <a:solidFill>
                  <a:srgbClr val="FFFFFF"/>
                </a:solidFill>
                <a:effectLst/>
                <a:uLnTx/>
                <a:uFillTx/>
                <a:latin typeface="Arial"/>
                <a:ea typeface="+mn-ea"/>
                <a:cs typeface="+mn-cs"/>
              </a:rPr>
              <a:t>instead of </a:t>
            </a:r>
            <a:r>
              <a:rPr kumimoji="0" lang="en-GB" sz="1800" b="0" i="1" u="none" strike="noStrike" kern="1200" cap="none" spc="0" normalizeH="0" baseline="0" noProof="0" dirty="0">
                <a:ln>
                  <a:noFill/>
                </a:ln>
                <a:solidFill>
                  <a:srgbClr val="FFFFFF"/>
                </a:solidFill>
                <a:effectLst/>
                <a:uLnTx/>
                <a:uFillTx/>
                <a:latin typeface="Arial"/>
                <a:ea typeface="+mn-ea"/>
                <a:cs typeface="+mn-cs"/>
              </a:rPr>
              <a:t>“business back to usual”.</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1890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F24BDB-0ED4-4D28-9F89-5CFB3E76F51B}"/>
              </a:ext>
            </a:extLst>
          </p:cNvPr>
          <p:cNvSpPr>
            <a:spLocks noGrp="1"/>
          </p:cNvSpPr>
          <p:nvPr>
            <p:ph type="title"/>
          </p:nvPr>
        </p:nvSpPr>
        <p:spPr>
          <a:xfrm>
            <a:off x="766234" y="278387"/>
            <a:ext cx="10661649" cy="719348"/>
          </a:xfrm>
        </p:spPr>
        <p:txBody>
          <a:bodyPr anchor="t">
            <a:normAutofit/>
          </a:bodyPr>
          <a:lstStyle/>
          <a:p>
            <a:r>
              <a:rPr lang="en-US" sz="3600" dirty="0"/>
              <a:t>Royal Cornwall Hospitals</a:t>
            </a:r>
            <a:r>
              <a:rPr lang="en-US" sz="3600" b="0" dirty="0"/>
              <a:t> </a:t>
            </a:r>
            <a:r>
              <a:rPr lang="en-US" sz="3600" dirty="0"/>
              <a:t>NHS Trust</a:t>
            </a:r>
            <a:endParaRPr lang="en-GB" sz="3600" dirty="0"/>
          </a:p>
        </p:txBody>
      </p:sp>
      <p:sp>
        <p:nvSpPr>
          <p:cNvPr id="4" name="Text Placeholder 3">
            <a:extLst>
              <a:ext uri="{FF2B5EF4-FFF2-40B4-BE49-F238E27FC236}">
                <a16:creationId xmlns:a16="http://schemas.microsoft.com/office/drawing/2014/main" id="{4925F0C4-15CE-45D4-9650-18D1598946F4}"/>
              </a:ext>
            </a:extLst>
          </p:cNvPr>
          <p:cNvSpPr>
            <a:spLocks noGrp="1"/>
          </p:cNvSpPr>
          <p:nvPr>
            <p:ph type="body" sz="quarter" idx="13"/>
          </p:nvPr>
        </p:nvSpPr>
        <p:spPr>
          <a:xfrm>
            <a:off x="766344" y="842828"/>
            <a:ext cx="10659311" cy="463880"/>
          </a:xfrm>
        </p:spPr>
        <p:txBody>
          <a:bodyPr>
            <a:normAutofit/>
          </a:bodyPr>
          <a:lstStyle/>
          <a:p>
            <a:pPr>
              <a:lnSpc>
                <a:spcPct val="90000"/>
              </a:lnSpc>
              <a:spcAft>
                <a:spcPts val="600"/>
              </a:spcAft>
            </a:pPr>
            <a:r>
              <a:rPr lang="en-GB" sz="2400" dirty="0"/>
              <a:t>Introduction by Ian Nicholls </a:t>
            </a:r>
          </a:p>
        </p:txBody>
      </p:sp>
      <p:pic>
        <p:nvPicPr>
          <p:cNvPr id="6" name="Picture 2" descr="Royal Cornwall Hospitals NHS Trust | The Royal Cornwall Hospitals ...">
            <a:extLst>
              <a:ext uri="{FF2B5EF4-FFF2-40B4-BE49-F238E27FC236}">
                <a16:creationId xmlns:a16="http://schemas.microsoft.com/office/drawing/2014/main" id="{2CCD274B-3DF0-40A9-AB37-E93BD161B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23" y="3268314"/>
            <a:ext cx="2877389" cy="71934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E7C2E086-C960-43CF-8F3F-B865B5796792}"/>
              </a:ext>
            </a:extLst>
          </p:cNvPr>
          <p:cNvSpPr txBox="1">
            <a:spLocks/>
          </p:cNvSpPr>
          <p:nvPr/>
        </p:nvSpPr>
        <p:spPr>
          <a:xfrm>
            <a:off x="3612039" y="2108201"/>
            <a:ext cx="7811612" cy="3253912"/>
          </a:xfrm>
          <a:prstGeom prst="rect">
            <a:avLst/>
          </a:prstGeom>
          <a:solidFill>
            <a:srgbClr val="005EB8"/>
          </a:solidFill>
        </p:spPr>
        <p:txBody>
          <a:bodyPr vert="horz" lIns="144000" tIns="144000" rIns="144000" bIns="45720" rtlCol="0">
            <a:noAutofit/>
          </a:bodyPr>
          <a:lstStyle>
            <a:lvl1pPr marL="380990"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1pPr>
            <a:lvl2pPr marL="990575" indent="-380990"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2pPr>
            <a:lvl3pPr marL="1523962"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3pPr>
            <a:lvl4pPr marL="2133547" indent="-304792" algn="l" defTabSz="609585" rtl="0" eaLnBrk="1" latinLnBrk="0" hangingPunct="1">
              <a:lnSpc>
                <a:spcPct val="100000"/>
              </a:lnSpc>
              <a:spcBef>
                <a:spcPts val="0"/>
              </a:spcBef>
              <a:buClr>
                <a:schemeClr val="tx1"/>
              </a:buClr>
              <a:buFont typeface="Lucida Grande"/>
              <a:buChar char="–"/>
              <a:defRPr sz="2133" b="0" i="0" kern="1200" spc="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marR="0" lvl="0" indent="-380990" algn="l" defTabSz="609585" rtl="0" eaLnBrk="1" fontAlgn="auto" latinLnBrk="0" hangingPunct="1">
              <a:lnSpc>
                <a:spcPct val="100000"/>
              </a:lnSpc>
              <a:spcBef>
                <a:spcPts val="600"/>
              </a:spcBef>
              <a:spcAft>
                <a:spcPts val="2400"/>
              </a:spcAft>
              <a:buClr>
                <a:srgbClr val="FFFFFF"/>
              </a:buClr>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a:rPr>
              <a:t>3 </a:t>
            </a:r>
            <a:r>
              <a:rPr kumimoji="0" lang="en-US" sz="1800" b="0" i="0" u="none" strike="noStrike" kern="1200" cap="none" spc="0" normalizeH="0" baseline="0" noProof="0" dirty="0">
                <a:ln>
                  <a:noFill/>
                </a:ln>
                <a:solidFill>
                  <a:srgbClr val="FFFFFF"/>
                </a:solidFill>
                <a:effectLst/>
                <a:uLnTx/>
                <a:uFillTx/>
                <a:latin typeface="Arial"/>
                <a:ea typeface="+mn-ea"/>
                <a:cs typeface="Arial"/>
              </a:rPr>
              <a:t>main sites: Royal Cornwall Hospital, Truro / St Michael’s Hospital, </a:t>
            </a:r>
            <a:br>
              <a:rPr kumimoji="0" lang="en-US" sz="1800" b="0" i="0" u="none" strike="noStrike" kern="1200" cap="none" spc="0" normalizeH="0" baseline="0" noProof="0" dirty="0">
                <a:ln>
                  <a:noFill/>
                </a:ln>
                <a:solidFill>
                  <a:srgbClr val="FFFFFF"/>
                </a:solidFill>
                <a:effectLst/>
                <a:uLnTx/>
                <a:uFillTx/>
                <a:latin typeface="Arial"/>
                <a:ea typeface="+mn-ea"/>
                <a:cs typeface="Arial"/>
              </a:rPr>
            </a:br>
            <a:r>
              <a:rPr kumimoji="0" lang="en-US" sz="1800" b="0" i="0" u="none" strike="noStrike" kern="1200" cap="none" spc="0" normalizeH="0" baseline="0" noProof="0" dirty="0" err="1">
                <a:ln>
                  <a:noFill/>
                </a:ln>
                <a:solidFill>
                  <a:srgbClr val="FFFFFF"/>
                </a:solidFill>
                <a:effectLst/>
                <a:uLnTx/>
                <a:uFillTx/>
                <a:latin typeface="Arial"/>
                <a:ea typeface="+mn-ea"/>
                <a:cs typeface="Arial"/>
              </a:rPr>
              <a:t>Hayle</a:t>
            </a:r>
            <a:r>
              <a:rPr kumimoji="0" lang="en-US" sz="1800" b="0" i="0" u="none" strike="noStrike" kern="1200" cap="none" spc="0" normalizeH="0" baseline="0" noProof="0" dirty="0">
                <a:ln>
                  <a:noFill/>
                </a:ln>
                <a:solidFill>
                  <a:srgbClr val="FFFFFF"/>
                </a:solidFill>
                <a:effectLst/>
                <a:uLnTx/>
                <a:uFillTx/>
                <a:latin typeface="Arial"/>
                <a:ea typeface="+mn-ea"/>
                <a:cs typeface="Arial"/>
              </a:rPr>
              <a:t> / West Cornwall Hospital, </a:t>
            </a:r>
            <a:r>
              <a:rPr kumimoji="0" lang="en-US" sz="1800" b="0" i="0" u="none" strike="noStrike" kern="1200" cap="none" spc="0" normalizeH="0" baseline="0" noProof="0" dirty="0" err="1">
                <a:ln>
                  <a:noFill/>
                </a:ln>
                <a:solidFill>
                  <a:srgbClr val="FFFFFF"/>
                </a:solidFill>
                <a:effectLst/>
                <a:uLnTx/>
                <a:uFillTx/>
                <a:latin typeface="Arial"/>
                <a:ea typeface="+mn-ea"/>
                <a:cs typeface="Arial"/>
              </a:rPr>
              <a:t>Penzance</a:t>
            </a: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a:p>
            <a:pPr marL="380990" marR="0" lvl="0" indent="-380990" algn="l" defTabSz="609585" rtl="0" eaLnBrk="1" fontAlgn="auto" latinLnBrk="0" hangingPunct="1">
              <a:lnSpc>
                <a:spcPct val="100000"/>
              </a:lnSpc>
              <a:spcBef>
                <a:spcPts val="600"/>
              </a:spcBef>
              <a:spcAft>
                <a:spcPts val="2400"/>
              </a:spcAft>
              <a:buClr>
                <a:srgbClr val="FFFFFF"/>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Population approx. </a:t>
            </a:r>
            <a:r>
              <a:rPr kumimoji="0" lang="en-US" sz="1800" b="1" i="0" u="none" strike="noStrike" kern="1200" cap="none" spc="0" normalizeH="0" baseline="0" noProof="0" dirty="0">
                <a:ln>
                  <a:noFill/>
                </a:ln>
                <a:solidFill>
                  <a:srgbClr val="FFFFFF"/>
                </a:solidFill>
                <a:effectLst/>
                <a:uLnTx/>
                <a:uFillTx/>
                <a:latin typeface="Arial"/>
                <a:ea typeface="+mn-ea"/>
                <a:cs typeface="Arial"/>
              </a:rPr>
              <a:t>430,000+</a:t>
            </a:r>
            <a:r>
              <a:rPr kumimoji="0" lang="en-US" sz="1800" b="0" i="0" u="none" strike="noStrike" kern="1200" cap="none" spc="0" normalizeH="0" baseline="0" noProof="0" dirty="0">
                <a:ln>
                  <a:noFill/>
                </a:ln>
                <a:solidFill>
                  <a:srgbClr val="FFFFFF"/>
                </a:solidFill>
                <a:effectLst/>
                <a:uLnTx/>
                <a:uFillTx/>
                <a:latin typeface="Arial"/>
                <a:ea typeface="+mn-ea"/>
                <a:cs typeface="Arial"/>
              </a:rPr>
              <a:t> people (significantly higher during holiday periods)</a:t>
            </a:r>
          </a:p>
          <a:p>
            <a:pPr marL="380990" marR="0" lvl="0" indent="-380990" algn="l" defTabSz="609585" rtl="0" eaLnBrk="1" fontAlgn="auto" latinLnBrk="0" hangingPunct="1">
              <a:lnSpc>
                <a:spcPct val="100000"/>
              </a:lnSpc>
              <a:spcBef>
                <a:spcPts val="600"/>
              </a:spcBef>
              <a:spcAft>
                <a:spcPts val="2400"/>
              </a:spcAft>
              <a:buClr>
                <a:srgbClr val="FFFFFF"/>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Approx. </a:t>
            </a:r>
            <a:r>
              <a:rPr kumimoji="0" lang="en-US" sz="1800" b="1" i="0" u="none" strike="noStrike" kern="1200" cap="none" spc="0" normalizeH="0" baseline="0" noProof="0" dirty="0">
                <a:ln>
                  <a:noFill/>
                </a:ln>
                <a:solidFill>
                  <a:srgbClr val="FFFFFF"/>
                </a:solidFill>
                <a:effectLst/>
                <a:uLnTx/>
                <a:uFillTx/>
                <a:latin typeface="Arial"/>
                <a:ea typeface="+mn-ea"/>
                <a:cs typeface="Arial"/>
              </a:rPr>
              <a:t>750 </a:t>
            </a:r>
            <a:r>
              <a:rPr kumimoji="0" lang="en-US" sz="1800" b="0" i="0" u="none" strike="noStrike" kern="1200" cap="none" spc="0" normalizeH="0" baseline="0" noProof="0" dirty="0">
                <a:ln>
                  <a:noFill/>
                </a:ln>
                <a:solidFill>
                  <a:srgbClr val="FFFFFF"/>
                </a:solidFill>
                <a:effectLst/>
                <a:uLnTx/>
                <a:uFillTx/>
                <a:latin typeface="Arial"/>
                <a:ea typeface="+mn-ea"/>
                <a:cs typeface="Arial"/>
              </a:rPr>
              <a:t>beds</a:t>
            </a:r>
          </a:p>
          <a:p>
            <a:pPr marL="380990" marR="0" lvl="0" indent="-380990" algn="l" defTabSz="609585" rtl="0" eaLnBrk="1" fontAlgn="auto" latinLnBrk="0" hangingPunct="1">
              <a:lnSpc>
                <a:spcPct val="100000"/>
              </a:lnSpc>
              <a:spcBef>
                <a:spcPts val="600"/>
              </a:spcBef>
              <a:spcAft>
                <a:spcPts val="2400"/>
              </a:spcAft>
              <a:buClr>
                <a:srgbClr val="FFFFFF"/>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FFFF"/>
                </a:solidFill>
                <a:effectLst/>
                <a:uLnTx/>
                <a:uFillTx/>
                <a:latin typeface="Arial"/>
                <a:ea typeface="+mn-ea"/>
                <a:cs typeface="Arial"/>
              </a:rPr>
              <a:t>Approx. </a:t>
            </a:r>
            <a:r>
              <a:rPr kumimoji="0" lang="en-US" sz="1800" b="1" i="0" u="none" strike="noStrike" kern="1200" cap="none" spc="0" normalizeH="0" baseline="0" noProof="0" dirty="0">
                <a:ln>
                  <a:noFill/>
                </a:ln>
                <a:solidFill>
                  <a:srgbClr val="FFFFFF"/>
                </a:solidFill>
                <a:effectLst/>
                <a:uLnTx/>
                <a:uFillTx/>
                <a:latin typeface="Arial"/>
                <a:ea typeface="+mn-ea"/>
                <a:cs typeface="Arial"/>
              </a:rPr>
              <a:t>5,700</a:t>
            </a:r>
            <a:r>
              <a:rPr kumimoji="0" lang="en-US" sz="1800" b="0" i="0" u="none" strike="noStrike" kern="1200" cap="none" spc="0" normalizeH="0" baseline="0" noProof="0" dirty="0">
                <a:ln>
                  <a:noFill/>
                </a:ln>
                <a:solidFill>
                  <a:srgbClr val="FFFFFF"/>
                </a:solidFill>
                <a:effectLst/>
                <a:uLnTx/>
                <a:uFillTx/>
                <a:latin typeface="Arial"/>
                <a:ea typeface="+mn-ea"/>
                <a:cs typeface="Arial"/>
              </a:rPr>
              <a:t> staff (1,000+ flexible workers)</a:t>
            </a: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4874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C968C-FC16-4292-9FA0-D990C488D060}"/>
              </a:ext>
            </a:extLst>
          </p:cNvPr>
          <p:cNvSpPr>
            <a:spLocks noGrp="1"/>
          </p:cNvSpPr>
          <p:nvPr>
            <p:ph sz="quarter" idx="14"/>
          </p:nvPr>
        </p:nvSpPr>
        <p:spPr>
          <a:xfrm>
            <a:off x="762002" y="1793289"/>
            <a:ext cx="7423210" cy="4286890"/>
          </a:xfrm>
          <a:solidFill>
            <a:schemeClr val="accent1"/>
          </a:solidFill>
          <a:ln>
            <a:noFill/>
          </a:ln>
        </p:spPr>
        <p:txBody>
          <a:bodyPr lIns="144000" tIns="144000" rIns="144000"/>
          <a:lstStyle/>
          <a:p>
            <a:pPr marL="0" indent="0">
              <a:buClr>
                <a:schemeClr val="bg1"/>
              </a:buClr>
              <a:buNone/>
            </a:pPr>
            <a:r>
              <a:rPr lang="en-US" sz="1800" b="1" dirty="0">
                <a:solidFill>
                  <a:schemeClr val="bg1"/>
                </a:solidFill>
              </a:rPr>
              <a:t>Trust requirements for clinical speech recognition:</a:t>
            </a:r>
          </a:p>
          <a:p>
            <a:pPr marL="0" indent="0">
              <a:buClr>
                <a:schemeClr val="bg1"/>
              </a:buClr>
              <a:buNone/>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Ensuring that all specialties can meet the contractual deadlines for the turnaround of clinical correspondence</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Removing the reliance on outsourced typing to make cash releasing savings</a:t>
            </a:r>
          </a:p>
          <a:p>
            <a:pPr marL="0" indent="0">
              <a:buClr>
                <a:schemeClr val="bg1"/>
              </a:buClr>
              <a:buNone/>
            </a:pPr>
            <a:r>
              <a:rPr lang="en-US" sz="1600" dirty="0">
                <a:solidFill>
                  <a:schemeClr val="bg1"/>
                </a:solidFill>
              </a:rPr>
              <a:t>	</a:t>
            </a:r>
          </a:p>
          <a:p>
            <a:pPr>
              <a:buClr>
                <a:schemeClr val="bg1"/>
              </a:buClr>
              <a:buFont typeface="Wingdings" panose="05000000000000000000" pitchFamily="2" charset="2"/>
              <a:buChar char="Ø"/>
            </a:pPr>
            <a:r>
              <a:rPr lang="en-US" sz="1600" dirty="0">
                <a:solidFill>
                  <a:schemeClr val="bg1"/>
                </a:solidFill>
              </a:rPr>
              <a:t>Assisting clinical staff who currently type their own correspondence to release time to provide additional care</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Refocusing administrative staff roles on RTT management rather than transcription of correspondence	</a:t>
            </a:r>
          </a:p>
          <a:p>
            <a:pPr marL="0" indent="0">
              <a:buClr>
                <a:schemeClr val="bg1"/>
              </a:buClr>
              <a:buNone/>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Providing assistive technologies to staff who are unable to type due to physical constraints</a:t>
            </a:r>
          </a:p>
          <a:p>
            <a:pPr marL="0" indent="0">
              <a:buClr>
                <a:schemeClr val="bg1"/>
              </a:buClr>
              <a:buNone/>
            </a:pPr>
            <a:endParaRPr lang="en-US" sz="1600" dirty="0">
              <a:solidFill>
                <a:schemeClr val="bg1"/>
              </a:solidFill>
            </a:endParaRPr>
          </a:p>
          <a:p>
            <a:pPr lvl="1">
              <a:buClr>
                <a:schemeClr val="bg1"/>
              </a:buClr>
              <a:buFont typeface="Arial" panose="020B0604020202020204" pitchFamily="34" charset="0"/>
              <a:buChar char="•"/>
            </a:pPr>
            <a:endParaRPr lang="en-US" sz="1600" dirty="0">
              <a:solidFill>
                <a:schemeClr val="bg1"/>
              </a:solidFill>
            </a:endParaRP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endParaRPr lang="en-GB" sz="1600" dirty="0">
              <a:solidFill>
                <a:schemeClr val="bg1"/>
              </a:solidFill>
            </a:endParaRPr>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p:txBody>
          <a:bodyPr>
            <a:normAutofit fontScale="90000"/>
          </a:bodyPr>
          <a:lstStyle/>
          <a:p>
            <a:r>
              <a:rPr lang="en-GB" dirty="0"/>
              <a:t>Aims for speech recognition </a:t>
            </a:r>
            <a:r>
              <a:rPr lang="en-GB" u="sng" dirty="0"/>
              <a:t>before</a:t>
            </a:r>
            <a:r>
              <a:rPr lang="en-GB" dirty="0"/>
              <a:t> Covid-19</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8336131" y="1793289"/>
            <a:ext cx="3087519" cy="4286889"/>
          </a:xfrm>
          <a:solidFill>
            <a:schemeClr val="accent6"/>
          </a:solidFill>
          <a:ln>
            <a:noFill/>
          </a:ln>
        </p:spPr>
        <p:txBody>
          <a:bodyPr lIns="144000" tIns="144000" rIns="144000"/>
          <a:lstStyle/>
          <a:p>
            <a:pPr marL="0" indent="0">
              <a:buNone/>
            </a:pPr>
            <a:r>
              <a:rPr lang="en-US" sz="1600" b="1" dirty="0">
                <a:solidFill>
                  <a:schemeClr val="accent1"/>
                </a:solidFill>
              </a:rPr>
              <a:t>Gastroenterology Pilot:</a:t>
            </a:r>
          </a:p>
          <a:p>
            <a:pPr marL="0" indent="0">
              <a:buNone/>
            </a:pPr>
            <a:endParaRPr lang="en-US" sz="1600" b="1" dirty="0">
              <a:solidFill>
                <a:schemeClr val="accent1"/>
              </a:solidFill>
            </a:endParaRPr>
          </a:p>
          <a:p>
            <a:pPr>
              <a:buFont typeface="Wingdings" panose="05000000000000000000" pitchFamily="2" charset="2"/>
              <a:buChar char="ü"/>
            </a:pPr>
            <a:r>
              <a:rPr lang="en-US" sz="1600" dirty="0">
                <a:solidFill>
                  <a:srgbClr val="333333"/>
                </a:solidFill>
              </a:rPr>
              <a:t>Pilot using Dragon Medical One clinical speech recognition solutions led to </a:t>
            </a:r>
            <a:r>
              <a:rPr lang="en-US" sz="1600" b="1" dirty="0">
                <a:solidFill>
                  <a:srgbClr val="333333"/>
                </a:solidFill>
              </a:rPr>
              <a:t>72% reduction </a:t>
            </a:r>
            <a:r>
              <a:rPr lang="en-US" sz="1600" dirty="0">
                <a:solidFill>
                  <a:srgbClr val="333333"/>
                </a:solidFill>
              </a:rPr>
              <a:t>in document backlog. </a:t>
            </a:r>
          </a:p>
          <a:p>
            <a:pPr marL="0" indent="0">
              <a:buNone/>
            </a:pPr>
            <a:endParaRPr lang="en-GB" sz="1600" b="1" dirty="0">
              <a:solidFill>
                <a:schemeClr val="accent1"/>
              </a:solidFill>
            </a:endParaRPr>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3"/>
          </p:nvPr>
        </p:nvSpPr>
        <p:spPr/>
        <p:txBody>
          <a:bodyPr/>
          <a:lstStyle/>
          <a:p>
            <a:r>
              <a:rPr lang="en-GB" dirty="0"/>
              <a:t>Royal Cornwall Hospitals NHS Trust</a:t>
            </a:r>
          </a:p>
        </p:txBody>
      </p:sp>
    </p:spTree>
    <p:extLst>
      <p:ext uri="{BB962C8B-B14F-4D97-AF65-F5344CB8AC3E}">
        <p14:creationId xmlns:p14="http://schemas.microsoft.com/office/powerpoint/2010/main" val="23632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A98684-2D1B-45DF-9779-22A40CA5CDA7}"/>
              </a:ext>
            </a:extLst>
          </p:cNvPr>
          <p:cNvSpPr>
            <a:spLocks noGrp="1"/>
          </p:cNvSpPr>
          <p:nvPr>
            <p:ph sz="quarter" idx="14"/>
          </p:nvPr>
        </p:nvSpPr>
        <p:spPr>
          <a:xfrm>
            <a:off x="6339195" y="1781013"/>
            <a:ext cx="5102281" cy="3727453"/>
          </a:xfrm>
          <a:ln>
            <a:noFill/>
          </a:ln>
        </p:spPr>
        <p:txBody>
          <a:bodyPr/>
          <a:lstStyle/>
          <a:p>
            <a:endParaRPr lang="en-GB" dirty="0"/>
          </a:p>
          <a:p>
            <a:pPr marL="0" indent="0">
              <a:buNone/>
            </a:pPr>
            <a:endParaRPr lang="en-GB" dirty="0"/>
          </a:p>
          <a:p>
            <a:pPr marL="0" indent="0">
              <a:buNone/>
            </a:pPr>
            <a:endParaRPr lang="en-GB" dirty="0"/>
          </a:p>
          <a:p>
            <a:pPr>
              <a:buFont typeface="Wingdings" panose="05000000000000000000" pitchFamily="2" charset="2"/>
              <a:buChar char="Ø"/>
            </a:pPr>
            <a:r>
              <a:rPr lang="en-US" sz="1600" dirty="0"/>
              <a:t>Services moved to different locations, where possible</a:t>
            </a:r>
          </a:p>
          <a:p>
            <a:pPr>
              <a:buFont typeface="Wingdings" panose="05000000000000000000" pitchFamily="2" charset="2"/>
              <a:buChar char="Ø"/>
            </a:pPr>
            <a:endParaRPr lang="en-US" sz="1600" dirty="0"/>
          </a:p>
          <a:p>
            <a:pPr>
              <a:buFont typeface="Wingdings" panose="05000000000000000000" pitchFamily="2" charset="2"/>
              <a:buChar char="Ø"/>
            </a:pPr>
            <a:r>
              <a:rPr lang="en-GB" sz="1600" dirty="0"/>
              <a:t>Rapid introduction of home working</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Video teleconsultations</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a:t>Prepared for staff from other Trusts to type our correspondence</a:t>
            </a:r>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79827" y="227395"/>
            <a:ext cx="10661649" cy="719348"/>
          </a:xfrm>
        </p:spPr>
        <p:txBody>
          <a:bodyPr>
            <a:normAutofit/>
          </a:bodyPr>
          <a:lstStyle/>
          <a:p>
            <a:r>
              <a:rPr lang="en-GB" sz="3600" dirty="0"/>
              <a:t>The impact of Covid-19 on our hospitals </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797652" y="1781013"/>
            <a:ext cx="5102280" cy="3727453"/>
          </a:xfrm>
          <a:ln>
            <a:noFill/>
          </a:ln>
        </p:spPr>
        <p:txBody>
          <a:bodyPr/>
          <a:lstStyle/>
          <a:p>
            <a:endParaRPr lang="en-GB" dirty="0"/>
          </a:p>
          <a:p>
            <a:endParaRPr lang="en-GB" dirty="0"/>
          </a:p>
          <a:p>
            <a:endParaRPr lang="en-GB" dirty="0"/>
          </a:p>
          <a:p>
            <a:pPr>
              <a:buFont typeface="Wingdings" panose="05000000000000000000" pitchFamily="2" charset="2"/>
              <a:buChar char="Ø"/>
            </a:pPr>
            <a:r>
              <a:rPr lang="en-US" sz="1600" dirty="0"/>
              <a:t>Hospitals reconfigured to manage expected rise in Covid-19 Patients</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Halted much elective work</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Reduced capacity of outpatient areas</a:t>
            </a:r>
            <a:endParaRPr lang="en-GB" sz="1800" dirty="0"/>
          </a:p>
          <a:p>
            <a:endParaRPr lang="en-GB" dirty="0"/>
          </a:p>
          <a:p>
            <a:pPr marL="0" indent="0">
              <a:buNone/>
            </a:pPr>
            <a:endParaRPr lang="en-GB" dirty="0"/>
          </a:p>
          <a:p>
            <a:pPr marL="0" indent="0">
              <a:buNone/>
            </a:pPr>
            <a:endParaRPr lang="en-GB" dirty="0"/>
          </a:p>
        </p:txBody>
      </p:sp>
      <p:sp>
        <p:nvSpPr>
          <p:cNvPr id="20" name="Text Placeholder 19">
            <a:extLst>
              <a:ext uri="{FF2B5EF4-FFF2-40B4-BE49-F238E27FC236}">
                <a16:creationId xmlns:a16="http://schemas.microsoft.com/office/drawing/2014/main" id="{84757B54-58E0-41FF-B400-82C429DEEC7A}"/>
              </a:ext>
            </a:extLst>
          </p:cNvPr>
          <p:cNvSpPr>
            <a:spLocks noGrp="1"/>
          </p:cNvSpPr>
          <p:nvPr>
            <p:ph type="body" sz="quarter" idx="13"/>
          </p:nvPr>
        </p:nvSpPr>
        <p:spPr>
          <a:xfrm>
            <a:off x="782165" y="765913"/>
            <a:ext cx="10659311" cy="463880"/>
          </a:xfrm>
        </p:spPr>
        <p:txBody>
          <a:bodyPr/>
          <a:lstStyle/>
          <a:p>
            <a:r>
              <a:rPr lang="en-GB" sz="2400" dirty="0"/>
              <a:t>Royal Cornwall Hospitals NHS Trust</a:t>
            </a:r>
          </a:p>
          <a:p>
            <a:endParaRPr lang="en-GB" dirty="0"/>
          </a:p>
        </p:txBody>
      </p:sp>
      <p:pic>
        <p:nvPicPr>
          <p:cNvPr id="14" name="Graphic 13" descr="Badge Cross">
            <a:extLst>
              <a:ext uri="{FF2B5EF4-FFF2-40B4-BE49-F238E27FC236}">
                <a16:creationId xmlns:a16="http://schemas.microsoft.com/office/drawing/2014/main" id="{D66AEB5E-4234-49F5-95BE-AD77CC6EC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827" y="1781013"/>
            <a:ext cx="914400" cy="914400"/>
          </a:xfrm>
          <a:prstGeom prst="rect">
            <a:avLst/>
          </a:prstGeom>
        </p:spPr>
      </p:pic>
      <p:pic>
        <p:nvPicPr>
          <p:cNvPr id="16" name="Graphic 15" descr="Badge Tick1">
            <a:extLst>
              <a:ext uri="{FF2B5EF4-FFF2-40B4-BE49-F238E27FC236}">
                <a16:creationId xmlns:a16="http://schemas.microsoft.com/office/drawing/2014/main" id="{DAD4C199-39A0-4474-A601-DC9CC9DA64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7720" y="1781013"/>
            <a:ext cx="914400" cy="914400"/>
          </a:xfrm>
          <a:prstGeom prst="rect">
            <a:avLst/>
          </a:prstGeom>
        </p:spPr>
      </p:pic>
      <p:sp>
        <p:nvSpPr>
          <p:cNvPr id="18" name="TextBox 17">
            <a:extLst>
              <a:ext uri="{FF2B5EF4-FFF2-40B4-BE49-F238E27FC236}">
                <a16:creationId xmlns:a16="http://schemas.microsoft.com/office/drawing/2014/main" id="{967AAAD7-4CB3-4C43-8816-15E2E14F57B0}"/>
              </a:ext>
            </a:extLst>
          </p:cNvPr>
          <p:cNvSpPr txBox="1"/>
          <p:nvPr/>
        </p:nvSpPr>
        <p:spPr>
          <a:xfrm>
            <a:off x="1705702" y="1776835"/>
            <a:ext cx="1751527" cy="914400"/>
          </a:xfrm>
          <a:prstGeom prst="rect">
            <a:avLst/>
          </a:prstGeom>
        </p:spPr>
        <p:txBody>
          <a:bodyPr vert="horz" wrap="square" lIns="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33"/>
                </a:solidFill>
                <a:effectLst/>
                <a:uLnTx/>
                <a:uFillTx/>
                <a:latin typeface="Arial"/>
                <a:ea typeface="+mn-ea"/>
                <a:cs typeface="+mn-cs"/>
              </a:rPr>
              <a:t>Stopped</a:t>
            </a:r>
          </a:p>
        </p:txBody>
      </p:sp>
      <p:sp>
        <p:nvSpPr>
          <p:cNvPr id="19" name="TextBox 18">
            <a:extLst>
              <a:ext uri="{FF2B5EF4-FFF2-40B4-BE49-F238E27FC236}">
                <a16:creationId xmlns:a16="http://schemas.microsoft.com/office/drawing/2014/main" id="{22A88022-5F9E-4774-8BF5-EF332EB84C44}"/>
              </a:ext>
            </a:extLst>
          </p:cNvPr>
          <p:cNvSpPr txBox="1"/>
          <p:nvPr/>
        </p:nvSpPr>
        <p:spPr>
          <a:xfrm>
            <a:off x="7259945" y="1768311"/>
            <a:ext cx="1751527" cy="914400"/>
          </a:xfrm>
          <a:prstGeom prst="rect">
            <a:avLst/>
          </a:prstGeom>
        </p:spPr>
        <p:txBody>
          <a:bodyPr vert="horz" wrap="square" lIns="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33333"/>
                </a:solidFill>
                <a:effectLst/>
                <a:uLnTx/>
                <a:uFillTx/>
                <a:latin typeface="Arial"/>
                <a:ea typeface="+mn-ea"/>
                <a:cs typeface="+mn-cs"/>
              </a:rPr>
              <a:t>Started</a:t>
            </a:r>
          </a:p>
        </p:txBody>
      </p:sp>
    </p:spTree>
    <p:extLst>
      <p:ext uri="{BB962C8B-B14F-4D97-AF65-F5344CB8AC3E}">
        <p14:creationId xmlns:p14="http://schemas.microsoft.com/office/powerpoint/2010/main" val="210078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C968C-FC16-4292-9FA0-D990C488D060}"/>
              </a:ext>
            </a:extLst>
          </p:cNvPr>
          <p:cNvSpPr>
            <a:spLocks noGrp="1"/>
          </p:cNvSpPr>
          <p:nvPr>
            <p:ph sz="quarter" idx="14"/>
          </p:nvPr>
        </p:nvSpPr>
        <p:spPr>
          <a:xfrm>
            <a:off x="4554135" y="1693947"/>
            <a:ext cx="6855924" cy="3916864"/>
          </a:xfrm>
          <a:solidFill>
            <a:schemeClr val="accent1"/>
          </a:solidFill>
          <a:ln>
            <a:noFill/>
          </a:ln>
        </p:spPr>
        <p:txBody>
          <a:bodyPr lIns="144000" tIns="144000" rIns="144000"/>
          <a:lstStyle/>
          <a:p>
            <a:pPr marL="0" indent="0">
              <a:buClr>
                <a:schemeClr val="bg1"/>
              </a:buClr>
              <a:buNone/>
            </a:pPr>
            <a:r>
              <a:rPr lang="en-US" sz="1800" b="1" dirty="0">
                <a:solidFill>
                  <a:schemeClr val="bg1"/>
                </a:solidFill>
              </a:rPr>
              <a:t>Accelerated requirements for clinical speech recognition:</a:t>
            </a:r>
          </a:p>
          <a:p>
            <a:pPr marL="0" indent="0">
              <a:buClr>
                <a:schemeClr val="bg1"/>
              </a:buClr>
              <a:buNone/>
            </a:pPr>
            <a:endParaRPr lang="en-GB" sz="1800" b="1" dirty="0">
              <a:solidFill>
                <a:schemeClr val="bg1"/>
              </a:solidFill>
            </a:endParaRPr>
          </a:p>
          <a:p>
            <a:pPr>
              <a:buClr>
                <a:schemeClr val="bg1"/>
              </a:buClr>
              <a:buFont typeface="Wingdings" panose="05000000000000000000" pitchFamily="2" charset="2"/>
              <a:buChar char="ü"/>
            </a:pPr>
            <a:endParaRPr lang="en-GB" sz="1800" b="1" dirty="0">
              <a:solidFill>
                <a:schemeClr val="bg1"/>
              </a:solidFill>
            </a:endParaRPr>
          </a:p>
          <a:p>
            <a:pPr>
              <a:buClr>
                <a:schemeClr val="bg1"/>
              </a:buClr>
              <a:buFont typeface="Wingdings" panose="05000000000000000000" pitchFamily="2" charset="2"/>
              <a:buChar char="ü"/>
            </a:pPr>
            <a:r>
              <a:rPr lang="en-US" sz="1600" dirty="0">
                <a:solidFill>
                  <a:schemeClr val="bg1"/>
                </a:solidFill>
              </a:rPr>
              <a:t>Mitigate the unavailability of administrative staff to transcribe clinical documents in the event of a significant amount of sickness or more staff working from home</a:t>
            </a:r>
          </a:p>
          <a:p>
            <a:pPr marL="0" indent="0">
              <a:buClr>
                <a:schemeClr val="bg1"/>
              </a:buClr>
              <a:buNone/>
            </a:pPr>
            <a:endParaRPr lang="en-US" sz="1600" dirty="0">
              <a:solidFill>
                <a:schemeClr val="bg1"/>
              </a:solidFill>
            </a:endParaRPr>
          </a:p>
          <a:p>
            <a:pPr>
              <a:buClr>
                <a:schemeClr val="bg1"/>
              </a:buClr>
              <a:buFont typeface="Wingdings" panose="05000000000000000000" pitchFamily="2" charset="2"/>
              <a:buChar char="ü"/>
            </a:pPr>
            <a:r>
              <a:rPr lang="en-US" sz="1600" dirty="0">
                <a:solidFill>
                  <a:schemeClr val="bg1"/>
                </a:solidFill>
              </a:rPr>
              <a:t>The increased need to reduce the administrative burden of creating documents for clinicians - releasing more time for more patient care</a:t>
            </a:r>
          </a:p>
          <a:p>
            <a:pPr marL="0" indent="0">
              <a:buClr>
                <a:schemeClr val="bg1"/>
              </a:buClr>
              <a:buNone/>
            </a:pPr>
            <a:endParaRPr lang="en-US" sz="1600" dirty="0">
              <a:solidFill>
                <a:schemeClr val="bg1"/>
              </a:solidFill>
            </a:endParaRPr>
          </a:p>
          <a:p>
            <a:pPr>
              <a:buClr>
                <a:schemeClr val="bg1"/>
              </a:buClr>
              <a:buFont typeface="Wingdings" panose="05000000000000000000" pitchFamily="2" charset="2"/>
              <a:buChar char="ü"/>
            </a:pPr>
            <a:r>
              <a:rPr lang="en-US" sz="1600" dirty="0">
                <a:solidFill>
                  <a:schemeClr val="bg1"/>
                </a:solidFill>
              </a:rPr>
              <a:t>The increased need to refocus administrative staff on RTT management, especially as we catch-up on suspended services</a:t>
            </a:r>
          </a:p>
          <a:p>
            <a:pPr>
              <a:buFont typeface="Wingdings" panose="05000000000000000000" pitchFamily="2" charset="2"/>
              <a:buChar char="Ø"/>
            </a:pPr>
            <a:endParaRPr lang="en-GB" sz="1800" dirty="0"/>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6234" y="208292"/>
            <a:ext cx="10661649" cy="719348"/>
          </a:xfrm>
        </p:spPr>
        <p:txBody>
          <a:bodyPr>
            <a:normAutofit/>
          </a:bodyPr>
          <a:lstStyle/>
          <a:p>
            <a:r>
              <a:rPr lang="en-GB" sz="3600" dirty="0"/>
              <a:t>Covid-19 accelerated speech requirements</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766234" y="1693947"/>
            <a:ext cx="3642622" cy="3916864"/>
          </a:xfrm>
          <a:solidFill>
            <a:schemeClr val="accent6"/>
          </a:solidFill>
          <a:ln>
            <a:noFill/>
          </a:ln>
        </p:spPr>
        <p:txBody>
          <a:bodyPr lIns="144000" tIns="144000" rIns="144000"/>
          <a:lstStyle/>
          <a:p>
            <a:pPr marL="0" indent="0">
              <a:buNone/>
            </a:pPr>
            <a:r>
              <a:rPr lang="en-GB" sz="1800" b="1" dirty="0">
                <a:solidFill>
                  <a:schemeClr val="accent1"/>
                </a:solidFill>
              </a:rPr>
              <a:t>Impact of Covid-19:</a:t>
            </a:r>
          </a:p>
          <a:p>
            <a:pPr marL="0" indent="0">
              <a:buNone/>
            </a:pPr>
            <a:endParaRPr lang="en-GB" sz="1800" b="1" dirty="0"/>
          </a:p>
          <a:p>
            <a:pPr>
              <a:buFont typeface="Wingdings" panose="05000000000000000000" pitchFamily="2" charset="2"/>
              <a:buChar char="Ø"/>
            </a:pPr>
            <a:r>
              <a:rPr lang="en-US" sz="1600" dirty="0"/>
              <a:t>Case for speech recognition was accelerated due to </a:t>
            </a:r>
            <a:br>
              <a:rPr lang="en-US" sz="1600" dirty="0"/>
            </a:br>
            <a:r>
              <a:rPr lang="en-US" sz="1600" dirty="0"/>
              <a:t>Covid-19 and in preparation </a:t>
            </a:r>
            <a:br>
              <a:rPr lang="en-US" sz="1600" dirty="0"/>
            </a:br>
            <a:r>
              <a:rPr lang="en-US" sz="1600" dirty="0"/>
              <a:t>for if/when a second wave hits</a:t>
            </a:r>
          </a:p>
          <a:p>
            <a:pPr>
              <a:buFont typeface="Wingdings" panose="05000000000000000000" pitchFamily="2" charset="2"/>
              <a:buChar char="Ø"/>
            </a:pPr>
            <a:endParaRPr lang="en-US" sz="1600" dirty="0"/>
          </a:p>
          <a:p>
            <a:pPr>
              <a:buFont typeface="Wingdings" panose="05000000000000000000" pitchFamily="2" charset="2"/>
              <a:buChar char="Ø"/>
            </a:pPr>
            <a:r>
              <a:rPr lang="en-US" sz="1600" dirty="0"/>
              <a:t>Anticipated peak did not happen in Cornwall, modelling suggests maybe peak later in 2020 after summer holiday season</a:t>
            </a:r>
          </a:p>
          <a:p>
            <a:pPr marL="0" indent="0">
              <a:buNone/>
            </a:pPr>
            <a:endParaRPr lang="en-US" sz="1600" dirty="0"/>
          </a:p>
          <a:p>
            <a:pPr marL="0" indent="0">
              <a:buNone/>
            </a:pPr>
            <a:endParaRPr lang="en-GB" sz="1800" dirty="0"/>
          </a:p>
          <a:p>
            <a:pPr marL="0" indent="0">
              <a:buNone/>
            </a:pPr>
            <a:endParaRPr lang="en-GB" sz="1800" b="1" dirty="0"/>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3"/>
          </p:nvPr>
        </p:nvSpPr>
        <p:spPr>
          <a:xfrm>
            <a:off x="779827" y="763279"/>
            <a:ext cx="10659311" cy="463880"/>
          </a:xfrm>
        </p:spPr>
        <p:txBody>
          <a:bodyPr/>
          <a:lstStyle/>
          <a:p>
            <a:r>
              <a:rPr lang="en-GB" sz="2400" dirty="0"/>
              <a:t>Royal Cornwall Hospitals NHS Trust</a:t>
            </a:r>
          </a:p>
        </p:txBody>
      </p:sp>
    </p:spTree>
    <p:extLst>
      <p:ext uri="{BB962C8B-B14F-4D97-AF65-F5344CB8AC3E}">
        <p14:creationId xmlns:p14="http://schemas.microsoft.com/office/powerpoint/2010/main" val="186360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EA015F12-8794-415E-B312-1357520D73F5}"/>
              </a:ext>
            </a:extLst>
          </p:cNvPr>
          <p:cNvGraphicFramePr>
            <a:graphicFrameLocks noGrp="1"/>
          </p:cNvGraphicFramePr>
          <p:nvPr>
            <p:ph sz="quarter" idx="11"/>
            <p:extLst>
              <p:ext uri="{D42A27DB-BD31-4B8C-83A1-F6EECF244321}">
                <p14:modId xmlns:p14="http://schemas.microsoft.com/office/powerpoint/2010/main" val="1249067905"/>
              </p:ext>
            </p:extLst>
          </p:nvPr>
        </p:nvGraphicFramePr>
        <p:xfrm>
          <a:off x="762002" y="3584358"/>
          <a:ext cx="10908748" cy="1280160"/>
        </p:xfrm>
        <a:graphic>
          <a:graphicData uri="http://schemas.openxmlformats.org/drawingml/2006/table">
            <a:tbl>
              <a:tblPr firstRow="1" bandRow="1">
                <a:tableStyleId>{5C22544A-7EE6-4342-B048-85BDC9FD1C3A}</a:tableStyleId>
              </a:tblPr>
              <a:tblGrid>
                <a:gridCol w="2727187">
                  <a:extLst>
                    <a:ext uri="{9D8B030D-6E8A-4147-A177-3AD203B41FA5}">
                      <a16:colId xmlns:a16="http://schemas.microsoft.com/office/drawing/2014/main" val="1158921683"/>
                    </a:ext>
                  </a:extLst>
                </a:gridCol>
                <a:gridCol w="2727187">
                  <a:extLst>
                    <a:ext uri="{9D8B030D-6E8A-4147-A177-3AD203B41FA5}">
                      <a16:colId xmlns:a16="http://schemas.microsoft.com/office/drawing/2014/main" val="3080395891"/>
                    </a:ext>
                  </a:extLst>
                </a:gridCol>
                <a:gridCol w="2727187">
                  <a:extLst>
                    <a:ext uri="{9D8B030D-6E8A-4147-A177-3AD203B41FA5}">
                      <a16:colId xmlns:a16="http://schemas.microsoft.com/office/drawing/2014/main" val="4116705771"/>
                    </a:ext>
                  </a:extLst>
                </a:gridCol>
                <a:gridCol w="2727187">
                  <a:extLst>
                    <a:ext uri="{9D8B030D-6E8A-4147-A177-3AD203B41FA5}">
                      <a16:colId xmlns:a16="http://schemas.microsoft.com/office/drawing/2014/main" val="2942737065"/>
                    </a:ext>
                  </a:extLst>
                </a:gridCol>
              </a:tblGrid>
              <a:tr h="201001">
                <a:tc>
                  <a:txBody>
                    <a:bodyPr/>
                    <a:lstStyle/>
                    <a:p>
                      <a:r>
                        <a:rPr lang="en-US" sz="1600" b="1" dirty="0">
                          <a:solidFill>
                            <a:schemeClr val="accent1"/>
                          </a:solidFill>
                        </a:rPr>
                        <a:t>Luke Stockdale </a:t>
                      </a:r>
                    </a:p>
                    <a:p>
                      <a:r>
                        <a:rPr lang="en-US" sz="1200" b="0" dirty="0">
                          <a:solidFill>
                            <a:schemeClr val="tx1"/>
                          </a:solidFill>
                        </a:rPr>
                        <a:t>Director of Digital </a:t>
                      </a:r>
                    </a:p>
                    <a:p>
                      <a:r>
                        <a:rPr lang="en-US" sz="1200" b="0" dirty="0">
                          <a:solidFill>
                            <a:schemeClr val="tx1"/>
                          </a:solidFill>
                        </a:rPr>
                        <a:t>Transformation and Innovation</a:t>
                      </a:r>
                      <a:endParaRPr lang="en-US" sz="1400" b="0" i="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b="1" dirty="0">
                          <a:solidFill>
                            <a:schemeClr val="accent1"/>
                          </a:solidFill>
                        </a:rPr>
                        <a:t>Ian Nicholls</a:t>
                      </a:r>
                    </a:p>
                    <a:p>
                      <a:r>
                        <a:rPr lang="en-US" sz="1200" b="0" dirty="0">
                          <a:solidFill>
                            <a:schemeClr val="tx1"/>
                          </a:solidFill>
                        </a:rPr>
                        <a:t>eHealth Transformation Manager</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1" dirty="0">
                          <a:solidFill>
                            <a:schemeClr val="accent1"/>
                          </a:solidFill>
                        </a:rPr>
                        <a:t>Stephen Docherty </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Industry Executive for Health</a:t>
                      </a:r>
                      <a:endParaRPr lang="en-US" sz="1400" dirty="0">
                        <a:solidFill>
                          <a:schemeClr val="tx1"/>
                        </a:solidFill>
                      </a:endParaRPr>
                    </a:p>
                    <a:p>
                      <a:endParaRPr lang="en-US" sz="1400" i="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b="1" dirty="0">
                          <a:solidFill>
                            <a:schemeClr val="accent1"/>
                          </a:solidFill>
                        </a:rPr>
                        <a:t>Dr Simon Wallace</a:t>
                      </a:r>
                    </a:p>
                    <a:p>
                      <a:r>
                        <a:rPr lang="en-US" sz="1200" b="0" i="0" dirty="0">
                          <a:solidFill>
                            <a:schemeClr val="tx1"/>
                          </a:solidFill>
                        </a:rPr>
                        <a:t>Chief Clinical Information Office </a:t>
                      </a:r>
                      <a:endParaRPr lang="en-US" sz="1400" i="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7886587"/>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1" i="0" dirty="0" err="1">
                          <a:solidFill>
                            <a:schemeClr val="tx1"/>
                          </a:solidFill>
                        </a:rPr>
                        <a:t>Calderdale</a:t>
                      </a:r>
                      <a:r>
                        <a:rPr lang="en-US" sz="1200" b="1" i="0" dirty="0">
                          <a:solidFill>
                            <a:schemeClr val="tx1"/>
                          </a:solidFill>
                        </a:rPr>
                        <a:t> and </a:t>
                      </a:r>
                      <a:r>
                        <a:rPr lang="en-US" sz="1200" b="1" i="0" dirty="0" err="1">
                          <a:solidFill>
                            <a:schemeClr val="tx1"/>
                          </a:solidFill>
                        </a:rPr>
                        <a:t>Huddersfield</a:t>
                      </a:r>
                      <a:r>
                        <a:rPr lang="en-US" sz="1200" b="1" i="0" dirty="0">
                          <a:solidFill>
                            <a:schemeClr val="tx1"/>
                          </a:solidFill>
                        </a:rPr>
                        <a:t> NHS Foundation Trust</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Royal Cornwall Hospitals NHS Trust</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Microsoft</a:t>
                      </a:r>
                      <a:endParaRPr lang="en-US" sz="1200" b="1" dirty="0">
                        <a:solidFill>
                          <a:schemeClr val="tx1"/>
                        </a:solidFill>
                      </a:endParaRPr>
                    </a:p>
                    <a:p>
                      <a:endParaRPr lang="en-US" sz="1200" b="1"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1" i="0" dirty="0">
                          <a:solidFill>
                            <a:schemeClr val="tx1"/>
                          </a:solidFill>
                        </a:rPr>
                        <a:t>Nuance Communications</a:t>
                      </a:r>
                      <a:endParaRPr lang="en-US" sz="1200" b="1" dirty="0">
                        <a:solidFill>
                          <a:schemeClr val="tx1"/>
                        </a:solidFill>
                      </a:endParaRPr>
                    </a:p>
                    <a:p>
                      <a:endParaRPr lang="en-US" sz="1200" b="1" dirty="0">
                        <a:solidFill>
                          <a:schemeClr val="tx1"/>
                        </a:solidFill>
                      </a:endParaRPr>
                    </a:p>
                  </a:txBody>
                  <a:tcPr marT="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711459"/>
                  </a:ext>
                </a:extLst>
              </a:tr>
            </a:tbl>
          </a:graphicData>
        </a:graphic>
      </p:graphicFrame>
      <p:sp>
        <p:nvSpPr>
          <p:cNvPr id="8" name="Title 7">
            <a:extLst>
              <a:ext uri="{FF2B5EF4-FFF2-40B4-BE49-F238E27FC236}">
                <a16:creationId xmlns:a16="http://schemas.microsoft.com/office/drawing/2014/main" id="{8B9C424A-B816-46AC-B42A-F542AE8B1AF1}"/>
              </a:ext>
            </a:extLst>
          </p:cNvPr>
          <p:cNvSpPr>
            <a:spLocks noGrp="1"/>
          </p:cNvSpPr>
          <p:nvPr>
            <p:ph type="title"/>
          </p:nvPr>
        </p:nvSpPr>
        <p:spPr>
          <a:xfrm>
            <a:off x="762002" y="215807"/>
            <a:ext cx="10661649" cy="719348"/>
          </a:xfrm>
        </p:spPr>
        <p:txBody>
          <a:bodyPr>
            <a:normAutofit/>
          </a:bodyPr>
          <a:lstStyle/>
          <a:p>
            <a:r>
              <a:rPr lang="en-GB" sz="3600" dirty="0"/>
              <a:t>Webinar speakers</a:t>
            </a:r>
          </a:p>
        </p:txBody>
      </p:sp>
      <p:sp>
        <p:nvSpPr>
          <p:cNvPr id="10" name="Text Placeholder 9">
            <a:extLst>
              <a:ext uri="{FF2B5EF4-FFF2-40B4-BE49-F238E27FC236}">
                <a16:creationId xmlns:a16="http://schemas.microsoft.com/office/drawing/2014/main" id="{F7ACB3C6-8642-4AA2-9E0C-7A3CCC19DCB7}"/>
              </a:ext>
            </a:extLst>
          </p:cNvPr>
          <p:cNvSpPr>
            <a:spLocks noGrp="1"/>
          </p:cNvSpPr>
          <p:nvPr>
            <p:ph type="body" sz="quarter" idx="13"/>
          </p:nvPr>
        </p:nvSpPr>
        <p:spPr>
          <a:xfrm>
            <a:off x="764340" y="799659"/>
            <a:ext cx="10659311" cy="463880"/>
          </a:xfrm>
        </p:spPr>
        <p:txBody>
          <a:bodyPr/>
          <a:lstStyle/>
          <a:p>
            <a:r>
              <a:rPr lang="en-GB" sz="2400" dirty="0"/>
              <a:t>Introduction from Jon Hoeksma, Digital Health  </a:t>
            </a:r>
          </a:p>
        </p:txBody>
      </p:sp>
      <p:pic>
        <p:nvPicPr>
          <p:cNvPr id="3" name="Picture 2" descr="A person wearing a white shirt and smiling at the camera&#10;&#10;Description automatically generated">
            <a:extLst>
              <a:ext uri="{FF2B5EF4-FFF2-40B4-BE49-F238E27FC236}">
                <a16:creationId xmlns:a16="http://schemas.microsoft.com/office/drawing/2014/main" id="{36627483-C894-4BBE-97E9-0C7A0FC50345}"/>
              </a:ext>
            </a:extLst>
          </p:cNvPr>
          <p:cNvPicPr>
            <a:picLocks noChangeAspect="1"/>
          </p:cNvPicPr>
          <p:nvPr/>
        </p:nvPicPr>
        <p:blipFill rotWithShape="1">
          <a:blip r:embed="rId2">
            <a:extLst>
              <a:ext uri="{28A0092B-C50C-407E-A947-70E740481C1C}">
                <a14:useLocalDpi xmlns:a14="http://schemas.microsoft.com/office/drawing/2010/main" val="0"/>
              </a:ext>
            </a:extLst>
          </a:blip>
          <a:srcRect l="16464" r="25842"/>
          <a:stretch/>
        </p:blipFill>
        <p:spPr>
          <a:xfrm>
            <a:off x="9044284" y="2356200"/>
            <a:ext cx="927783" cy="1072800"/>
          </a:xfrm>
          <a:prstGeom prst="rect">
            <a:avLst/>
          </a:prstGeom>
          <a:ln>
            <a:noFill/>
          </a:ln>
        </p:spPr>
      </p:pic>
      <p:pic>
        <p:nvPicPr>
          <p:cNvPr id="2" name="Picture 1">
            <a:extLst>
              <a:ext uri="{FF2B5EF4-FFF2-40B4-BE49-F238E27FC236}">
                <a16:creationId xmlns:a16="http://schemas.microsoft.com/office/drawing/2014/main" id="{C69E89B1-212A-4821-8A8A-16F74181BA46}"/>
              </a:ext>
            </a:extLst>
          </p:cNvPr>
          <p:cNvPicPr>
            <a:picLocks noChangeAspect="1"/>
          </p:cNvPicPr>
          <p:nvPr/>
        </p:nvPicPr>
        <p:blipFill rotWithShape="1">
          <a:blip r:embed="rId3"/>
          <a:srcRect r="10191" b="8090"/>
          <a:stretch/>
        </p:blipFill>
        <p:spPr>
          <a:xfrm>
            <a:off x="950908" y="2356200"/>
            <a:ext cx="927782" cy="1072800"/>
          </a:xfrm>
          <a:prstGeom prst="rect">
            <a:avLst/>
          </a:prstGeom>
          <a:ln>
            <a:noFill/>
          </a:ln>
        </p:spPr>
      </p:pic>
      <p:pic>
        <p:nvPicPr>
          <p:cNvPr id="6" name="Picture 5">
            <a:extLst>
              <a:ext uri="{FF2B5EF4-FFF2-40B4-BE49-F238E27FC236}">
                <a16:creationId xmlns:a16="http://schemas.microsoft.com/office/drawing/2014/main" id="{BB55AE3B-18B4-4704-9305-B8FC5421A7AA}"/>
              </a:ext>
            </a:extLst>
          </p:cNvPr>
          <p:cNvPicPr>
            <a:picLocks noChangeAspect="1"/>
          </p:cNvPicPr>
          <p:nvPr/>
        </p:nvPicPr>
        <p:blipFill rotWithShape="1">
          <a:blip r:embed="rId4"/>
          <a:srcRect b="22172"/>
          <a:stretch/>
        </p:blipFill>
        <p:spPr>
          <a:xfrm>
            <a:off x="6291173" y="2356200"/>
            <a:ext cx="928049" cy="1072800"/>
          </a:xfrm>
          <a:prstGeom prst="rect">
            <a:avLst/>
          </a:prstGeom>
          <a:solidFill>
            <a:schemeClr val="tx1"/>
          </a:solidFill>
          <a:ln>
            <a:solidFill>
              <a:schemeClr val="accent3"/>
            </a:solidFill>
          </a:ln>
        </p:spPr>
      </p:pic>
      <p:pic>
        <p:nvPicPr>
          <p:cNvPr id="1026" name="Picture 4">
            <a:extLst>
              <a:ext uri="{FF2B5EF4-FFF2-40B4-BE49-F238E27FC236}">
                <a16:creationId xmlns:a16="http://schemas.microsoft.com/office/drawing/2014/main" id="{ED4381BF-73AC-49F7-8575-C290295870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24" t="9635" r="44862" b="57397"/>
          <a:stretch/>
        </p:blipFill>
        <p:spPr bwMode="auto">
          <a:xfrm>
            <a:off x="3624118" y="2356200"/>
            <a:ext cx="927784" cy="1072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7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p:txBody>
          <a:bodyPr>
            <a:normAutofit/>
          </a:bodyPr>
          <a:lstStyle/>
          <a:p>
            <a:r>
              <a:rPr lang="en-GB" dirty="0"/>
              <a:t>Implementation during Covid-19</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760740" y="1878868"/>
            <a:ext cx="5683821" cy="3712168"/>
          </a:xfrm>
        </p:spPr>
        <p:txBody>
          <a:bodyPr/>
          <a:lstStyle/>
          <a:p>
            <a:pPr marL="285750" lvl="0" indent="-285750">
              <a:buClr>
                <a:srgbClr val="333333"/>
              </a:buClr>
              <a:buFont typeface="Wingdings" panose="05000000000000000000" pitchFamily="2" charset="2"/>
              <a:buChar char="Ø"/>
            </a:pPr>
            <a:r>
              <a:rPr lang="en-US" sz="1600" dirty="0">
                <a:solidFill>
                  <a:srgbClr val="333333"/>
                </a:solidFill>
              </a:rPr>
              <a:t>Cloud-based solution quick &amp; easy to deploy remotely during the Covid-19 crisis:</a:t>
            </a:r>
          </a:p>
          <a:p>
            <a:pPr lvl="0">
              <a:buClr>
                <a:srgbClr val="333333"/>
              </a:buClr>
            </a:pPr>
            <a:endParaRPr lang="en-US" sz="1600" dirty="0">
              <a:solidFill>
                <a:srgbClr val="333333"/>
              </a:solidFill>
            </a:endParaRPr>
          </a:p>
          <a:p>
            <a:pPr marL="990575" lvl="1" indent="-380990">
              <a:spcBef>
                <a:spcPts val="600"/>
              </a:spcBef>
              <a:spcAft>
                <a:spcPts val="600"/>
              </a:spcAft>
              <a:buClr>
                <a:schemeClr val="accent1"/>
              </a:buClr>
              <a:buFont typeface="Wingdings" panose="05000000000000000000" pitchFamily="2" charset="2"/>
              <a:buChar char="ü"/>
            </a:pPr>
            <a:r>
              <a:rPr lang="en-US" sz="1400" dirty="0">
                <a:solidFill>
                  <a:schemeClr val="accent1"/>
                </a:solidFill>
              </a:rPr>
              <a:t>Cardiology nurses up and running in just two days (Nurses sent Nuance’s online training videos)</a:t>
            </a:r>
          </a:p>
          <a:p>
            <a:pPr marL="990575" lvl="1" indent="-380990">
              <a:spcBef>
                <a:spcPts val="600"/>
              </a:spcBef>
              <a:spcAft>
                <a:spcPts val="600"/>
              </a:spcAft>
              <a:buClr>
                <a:schemeClr val="accent1"/>
              </a:buClr>
              <a:buFont typeface="Wingdings" panose="05000000000000000000" pitchFamily="2" charset="2"/>
              <a:buChar char="ü"/>
            </a:pPr>
            <a:r>
              <a:rPr lang="en-US" sz="1400" dirty="0">
                <a:solidFill>
                  <a:schemeClr val="accent1"/>
                </a:solidFill>
              </a:rPr>
              <a:t>Eased the administrative burden for the nurses and helped free-up more time for patient care</a:t>
            </a:r>
          </a:p>
          <a:p>
            <a:pPr marL="990575" lvl="1" indent="-380990">
              <a:spcBef>
                <a:spcPts val="600"/>
              </a:spcBef>
              <a:spcAft>
                <a:spcPts val="600"/>
              </a:spcAft>
              <a:buClr>
                <a:schemeClr val="accent1"/>
              </a:buClr>
              <a:buFont typeface="Wingdings" panose="05000000000000000000" pitchFamily="2" charset="2"/>
              <a:buChar char="ü"/>
            </a:pPr>
            <a:r>
              <a:rPr lang="en-US" sz="1400" dirty="0">
                <a:solidFill>
                  <a:schemeClr val="accent1"/>
                </a:solidFill>
              </a:rPr>
              <a:t>Deployment managed entirely remotely with planning and support provided by MS Teams</a:t>
            </a:r>
          </a:p>
          <a:p>
            <a:pPr lvl="0">
              <a:buClr>
                <a:srgbClr val="333333"/>
              </a:buClr>
            </a:pPr>
            <a:endParaRPr lang="en-US" sz="1600" dirty="0">
              <a:solidFill>
                <a:srgbClr val="333333"/>
              </a:solidFill>
            </a:endParaRPr>
          </a:p>
          <a:p>
            <a:pPr marL="285750" lvl="0" indent="-285750">
              <a:buClr>
                <a:srgbClr val="333333"/>
              </a:buClr>
              <a:buFont typeface="Wingdings" panose="05000000000000000000" pitchFamily="2" charset="2"/>
              <a:buChar char="Ø"/>
            </a:pPr>
            <a:r>
              <a:rPr lang="en-US" sz="1600" dirty="0">
                <a:solidFill>
                  <a:srgbClr val="333333"/>
                </a:solidFill>
              </a:rPr>
              <a:t>Followed up with Nuance Masterclasses via MS Teams</a:t>
            </a:r>
          </a:p>
          <a:p>
            <a:pPr lvl="0">
              <a:buClr>
                <a:srgbClr val="333333"/>
              </a:buClr>
            </a:pPr>
            <a:endParaRPr lang="en-US" sz="1600" dirty="0">
              <a:solidFill>
                <a:srgbClr val="333333"/>
              </a:solidFill>
            </a:endParaRPr>
          </a:p>
          <a:p>
            <a:pPr marL="285750" lvl="0" indent="-285750">
              <a:buClr>
                <a:srgbClr val="333333"/>
              </a:buClr>
              <a:buFont typeface="Wingdings" panose="05000000000000000000" pitchFamily="2" charset="2"/>
              <a:buChar char="Ø"/>
            </a:pPr>
            <a:r>
              <a:rPr lang="en-US" sz="1600" dirty="0">
                <a:solidFill>
                  <a:srgbClr val="333333"/>
                </a:solidFill>
              </a:rPr>
              <a:t>Rapid deployment across the Trust with generally good levels of clinical acceptance</a:t>
            </a:r>
          </a:p>
          <a:p>
            <a:pPr lvl="0">
              <a:buClr>
                <a:srgbClr val="333333"/>
              </a:buClr>
            </a:pPr>
            <a:endParaRPr lang="en-US" sz="1400" dirty="0">
              <a:solidFill>
                <a:srgbClr val="333333"/>
              </a:solidFill>
            </a:endParaRPr>
          </a:p>
          <a:p>
            <a:pPr marL="0" indent="0">
              <a:buNone/>
            </a:pPr>
            <a:endParaRPr lang="en-GB" dirty="0"/>
          </a:p>
          <a:p>
            <a:pPr marL="0" indent="0">
              <a:buNone/>
            </a:pPr>
            <a:endParaRPr lang="en-GB" dirty="0"/>
          </a:p>
          <a:p>
            <a:pPr marL="0" indent="0">
              <a:buNone/>
            </a:pPr>
            <a:endParaRPr lang="en-GB" dirty="0"/>
          </a:p>
          <a:p>
            <a:endParaRPr lang="en-GB" i="1" dirty="0"/>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4"/>
          </p:nvPr>
        </p:nvSpPr>
        <p:spPr/>
        <p:txBody>
          <a:bodyPr/>
          <a:lstStyle/>
          <a:p>
            <a:r>
              <a:rPr lang="en-GB" dirty="0"/>
              <a:t>Royal Cornwall Hospitals NHS Trust</a:t>
            </a:r>
          </a:p>
        </p:txBody>
      </p:sp>
      <p:grpSp>
        <p:nvGrpSpPr>
          <p:cNvPr id="9" name="Group 8">
            <a:extLst>
              <a:ext uri="{FF2B5EF4-FFF2-40B4-BE49-F238E27FC236}">
                <a16:creationId xmlns:a16="http://schemas.microsoft.com/office/drawing/2014/main" id="{72B579FA-3750-45D1-9705-98A878AC5472}"/>
              </a:ext>
            </a:extLst>
          </p:cNvPr>
          <p:cNvGrpSpPr/>
          <p:nvPr/>
        </p:nvGrpSpPr>
        <p:grpSpPr>
          <a:xfrm>
            <a:off x="7231427" y="1373110"/>
            <a:ext cx="4029914" cy="4501280"/>
            <a:chOff x="3780724" y="994681"/>
            <a:chExt cx="4610302" cy="5524958"/>
          </a:xfrm>
        </p:grpSpPr>
        <p:sp>
          <p:nvSpPr>
            <p:cNvPr id="10" name="Freeform 7">
              <a:extLst>
                <a:ext uri="{FF2B5EF4-FFF2-40B4-BE49-F238E27FC236}">
                  <a16:creationId xmlns:a16="http://schemas.microsoft.com/office/drawing/2014/main" id="{340AE6CA-028E-47AE-A094-43A6CE372F75}"/>
                </a:ext>
              </a:extLst>
            </p:cNvPr>
            <p:cNvSpPr>
              <a:spLocks/>
            </p:cNvSpPr>
            <p:nvPr/>
          </p:nvSpPr>
          <p:spPr bwMode="auto">
            <a:xfrm>
              <a:off x="4846639" y="2673350"/>
              <a:ext cx="2490787" cy="2160588"/>
            </a:xfrm>
            <a:custGeom>
              <a:avLst/>
              <a:gdLst/>
              <a:ahLst/>
              <a:cxnLst>
                <a:cxn ang="0">
                  <a:pos x="166" y="576"/>
                </a:cxn>
                <a:cxn ang="0">
                  <a:pos x="170" y="529"/>
                </a:cxn>
                <a:cxn ang="0">
                  <a:pos x="136" y="401"/>
                </a:cxn>
                <a:cxn ang="0">
                  <a:pos x="0" y="288"/>
                </a:cxn>
                <a:cxn ang="0">
                  <a:pos x="136" y="175"/>
                </a:cxn>
                <a:cxn ang="0">
                  <a:pos x="170" y="47"/>
                </a:cxn>
                <a:cxn ang="0">
                  <a:pos x="166" y="0"/>
                </a:cxn>
                <a:cxn ang="0">
                  <a:pos x="332" y="62"/>
                </a:cxn>
                <a:cxn ang="0">
                  <a:pos x="498" y="0"/>
                </a:cxn>
                <a:cxn ang="0">
                  <a:pos x="494" y="47"/>
                </a:cxn>
                <a:cxn ang="0">
                  <a:pos x="528" y="175"/>
                </a:cxn>
                <a:cxn ang="0">
                  <a:pos x="664" y="288"/>
                </a:cxn>
                <a:cxn ang="0">
                  <a:pos x="528" y="401"/>
                </a:cxn>
                <a:cxn ang="0">
                  <a:pos x="494" y="529"/>
                </a:cxn>
                <a:cxn ang="0">
                  <a:pos x="498" y="576"/>
                </a:cxn>
                <a:cxn ang="0">
                  <a:pos x="332" y="514"/>
                </a:cxn>
                <a:cxn ang="0">
                  <a:pos x="166" y="576"/>
                </a:cxn>
              </a:cxnLst>
              <a:rect l="0" t="0" r="r" b="b"/>
              <a:pathLst>
                <a:path w="664" h="576">
                  <a:moveTo>
                    <a:pt x="166" y="576"/>
                  </a:moveTo>
                  <a:cubicBezTo>
                    <a:pt x="169" y="560"/>
                    <a:pt x="170" y="545"/>
                    <a:pt x="170" y="529"/>
                  </a:cubicBezTo>
                  <a:cubicBezTo>
                    <a:pt x="170" y="484"/>
                    <a:pt x="159" y="440"/>
                    <a:pt x="136" y="401"/>
                  </a:cubicBezTo>
                  <a:cubicBezTo>
                    <a:pt x="105" y="348"/>
                    <a:pt x="58" y="308"/>
                    <a:pt x="0" y="288"/>
                  </a:cubicBezTo>
                  <a:cubicBezTo>
                    <a:pt x="58" y="268"/>
                    <a:pt x="105" y="228"/>
                    <a:pt x="136" y="175"/>
                  </a:cubicBezTo>
                  <a:cubicBezTo>
                    <a:pt x="159" y="136"/>
                    <a:pt x="170" y="92"/>
                    <a:pt x="170" y="47"/>
                  </a:cubicBezTo>
                  <a:cubicBezTo>
                    <a:pt x="170" y="31"/>
                    <a:pt x="169" y="16"/>
                    <a:pt x="166" y="0"/>
                  </a:cubicBezTo>
                  <a:cubicBezTo>
                    <a:pt x="211" y="38"/>
                    <a:pt x="269" y="62"/>
                    <a:pt x="332" y="62"/>
                  </a:cubicBezTo>
                  <a:cubicBezTo>
                    <a:pt x="396" y="62"/>
                    <a:pt x="454" y="39"/>
                    <a:pt x="498" y="0"/>
                  </a:cubicBezTo>
                  <a:cubicBezTo>
                    <a:pt x="495" y="16"/>
                    <a:pt x="494" y="31"/>
                    <a:pt x="494" y="47"/>
                  </a:cubicBezTo>
                  <a:cubicBezTo>
                    <a:pt x="494" y="92"/>
                    <a:pt x="506" y="136"/>
                    <a:pt x="528" y="175"/>
                  </a:cubicBezTo>
                  <a:cubicBezTo>
                    <a:pt x="559" y="228"/>
                    <a:pt x="607" y="268"/>
                    <a:pt x="664" y="288"/>
                  </a:cubicBezTo>
                  <a:cubicBezTo>
                    <a:pt x="609" y="307"/>
                    <a:pt x="560" y="346"/>
                    <a:pt x="528" y="401"/>
                  </a:cubicBezTo>
                  <a:cubicBezTo>
                    <a:pt x="506" y="440"/>
                    <a:pt x="494" y="484"/>
                    <a:pt x="494" y="529"/>
                  </a:cubicBezTo>
                  <a:cubicBezTo>
                    <a:pt x="494" y="544"/>
                    <a:pt x="495" y="560"/>
                    <a:pt x="498" y="576"/>
                  </a:cubicBezTo>
                  <a:cubicBezTo>
                    <a:pt x="454" y="537"/>
                    <a:pt x="396" y="514"/>
                    <a:pt x="332" y="514"/>
                  </a:cubicBezTo>
                  <a:cubicBezTo>
                    <a:pt x="269" y="514"/>
                    <a:pt x="211" y="537"/>
                    <a:pt x="166" y="576"/>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a:ea typeface="+mn-ea"/>
                <a:cs typeface="+mn-cs"/>
              </a:endParaRPr>
            </a:p>
          </p:txBody>
        </p:sp>
        <p:sp>
          <p:nvSpPr>
            <p:cNvPr id="34" name="Freeform 13">
              <a:extLst>
                <a:ext uri="{FF2B5EF4-FFF2-40B4-BE49-F238E27FC236}">
                  <a16:creationId xmlns:a16="http://schemas.microsoft.com/office/drawing/2014/main" id="{C6DC494E-502A-4DC3-8DAB-E8FD81795717}"/>
                </a:ext>
              </a:extLst>
            </p:cNvPr>
            <p:cNvSpPr>
              <a:spLocks/>
            </p:cNvSpPr>
            <p:nvPr/>
          </p:nvSpPr>
          <p:spPr bwMode="auto">
            <a:xfrm>
              <a:off x="6714808" y="1970047"/>
              <a:ext cx="1676218" cy="1798415"/>
            </a:xfrm>
            <a:custGeom>
              <a:avLst/>
              <a:gdLst/>
              <a:ahLst/>
              <a:cxnLst>
                <a:cxn ang="0">
                  <a:pos x="62" y="367"/>
                </a:cxn>
                <a:cxn ang="0">
                  <a:pos x="144" y="62"/>
                </a:cxn>
                <a:cxn ang="0">
                  <a:pos x="449" y="143"/>
                </a:cxn>
                <a:cxn ang="0">
                  <a:pos x="367" y="449"/>
                </a:cxn>
                <a:cxn ang="0">
                  <a:pos x="62" y="367"/>
                </a:cxn>
              </a:cxnLst>
              <a:rect l="0" t="0" r="r" b="b"/>
              <a:pathLst>
                <a:path w="510" h="510">
                  <a:moveTo>
                    <a:pt x="62" y="367"/>
                  </a:moveTo>
                  <a:cubicBezTo>
                    <a:pt x="0" y="260"/>
                    <a:pt x="37" y="123"/>
                    <a:pt x="144" y="62"/>
                  </a:cubicBezTo>
                  <a:cubicBezTo>
                    <a:pt x="250" y="0"/>
                    <a:pt x="387" y="36"/>
                    <a:pt x="449" y="143"/>
                  </a:cubicBezTo>
                  <a:cubicBezTo>
                    <a:pt x="510" y="250"/>
                    <a:pt x="474" y="387"/>
                    <a:pt x="367" y="449"/>
                  </a:cubicBezTo>
                  <a:cubicBezTo>
                    <a:pt x="260" y="510"/>
                    <a:pt x="123" y="474"/>
                    <a:pt x="62" y="367"/>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32" name="Freeform 11">
              <a:extLst>
                <a:ext uri="{FF2B5EF4-FFF2-40B4-BE49-F238E27FC236}">
                  <a16:creationId xmlns:a16="http://schemas.microsoft.com/office/drawing/2014/main" id="{2EBE120F-7A41-4800-A091-0871EA2F83F2}"/>
                </a:ext>
              </a:extLst>
            </p:cNvPr>
            <p:cNvSpPr>
              <a:spLocks/>
            </p:cNvSpPr>
            <p:nvPr/>
          </p:nvSpPr>
          <p:spPr bwMode="auto">
            <a:xfrm>
              <a:off x="6699250" y="3702050"/>
              <a:ext cx="1676218" cy="1798415"/>
            </a:xfrm>
            <a:custGeom>
              <a:avLst/>
              <a:gdLst/>
              <a:ahLst/>
              <a:cxnLst>
                <a:cxn ang="0">
                  <a:pos x="62" y="143"/>
                </a:cxn>
                <a:cxn ang="0">
                  <a:pos x="367" y="61"/>
                </a:cxn>
                <a:cxn ang="0">
                  <a:pos x="449" y="366"/>
                </a:cxn>
                <a:cxn ang="0">
                  <a:pos x="144" y="448"/>
                </a:cxn>
                <a:cxn ang="0">
                  <a:pos x="62" y="143"/>
                </a:cxn>
              </a:cxnLst>
              <a:rect l="0" t="0" r="r" b="b"/>
              <a:pathLst>
                <a:path w="510" h="510">
                  <a:moveTo>
                    <a:pt x="62" y="143"/>
                  </a:moveTo>
                  <a:cubicBezTo>
                    <a:pt x="123" y="36"/>
                    <a:pt x="260" y="0"/>
                    <a:pt x="367" y="61"/>
                  </a:cubicBezTo>
                  <a:cubicBezTo>
                    <a:pt x="474" y="123"/>
                    <a:pt x="510" y="260"/>
                    <a:pt x="449" y="366"/>
                  </a:cubicBezTo>
                  <a:cubicBezTo>
                    <a:pt x="387" y="473"/>
                    <a:pt x="250" y="510"/>
                    <a:pt x="144" y="448"/>
                  </a:cubicBezTo>
                  <a:cubicBezTo>
                    <a:pt x="37" y="387"/>
                    <a:pt x="0" y="250"/>
                    <a:pt x="62" y="143"/>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30" name="Oval 29">
              <a:extLst>
                <a:ext uri="{FF2B5EF4-FFF2-40B4-BE49-F238E27FC236}">
                  <a16:creationId xmlns:a16="http://schemas.microsoft.com/office/drawing/2014/main" id="{970E6B4E-220F-404A-AB16-BC6918982D6D}"/>
                </a:ext>
              </a:extLst>
            </p:cNvPr>
            <p:cNvSpPr>
              <a:spLocks noChangeArrowheads="1"/>
            </p:cNvSpPr>
            <p:nvPr/>
          </p:nvSpPr>
          <p:spPr bwMode="auto">
            <a:xfrm>
              <a:off x="5256214" y="4721224"/>
              <a:ext cx="1676400" cy="1798415"/>
            </a:xfrm>
            <a:prstGeom prst="ellipse">
              <a:avLst/>
            </a:pr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28" name="Freeform 10">
              <a:extLst>
                <a:ext uri="{FF2B5EF4-FFF2-40B4-BE49-F238E27FC236}">
                  <a16:creationId xmlns:a16="http://schemas.microsoft.com/office/drawing/2014/main" id="{F7209293-83A5-49FB-8EEE-EF48F79A626E}"/>
                </a:ext>
              </a:extLst>
            </p:cNvPr>
            <p:cNvSpPr>
              <a:spLocks/>
            </p:cNvSpPr>
            <p:nvPr/>
          </p:nvSpPr>
          <p:spPr bwMode="auto">
            <a:xfrm>
              <a:off x="3784800" y="1955709"/>
              <a:ext cx="1676218" cy="1798415"/>
            </a:xfrm>
            <a:custGeom>
              <a:avLst/>
              <a:gdLst/>
              <a:ahLst/>
              <a:cxnLst>
                <a:cxn ang="0">
                  <a:pos x="62" y="143"/>
                </a:cxn>
                <a:cxn ang="0">
                  <a:pos x="367" y="62"/>
                </a:cxn>
                <a:cxn ang="0">
                  <a:pos x="449" y="367"/>
                </a:cxn>
                <a:cxn ang="0">
                  <a:pos x="143" y="449"/>
                </a:cxn>
                <a:cxn ang="0">
                  <a:pos x="62" y="143"/>
                </a:cxn>
              </a:cxnLst>
              <a:rect l="0" t="0" r="r" b="b"/>
              <a:pathLst>
                <a:path w="510" h="510">
                  <a:moveTo>
                    <a:pt x="62" y="143"/>
                  </a:moveTo>
                  <a:cubicBezTo>
                    <a:pt x="123" y="36"/>
                    <a:pt x="260" y="0"/>
                    <a:pt x="367" y="62"/>
                  </a:cubicBezTo>
                  <a:cubicBezTo>
                    <a:pt x="474" y="123"/>
                    <a:pt x="510" y="260"/>
                    <a:pt x="449" y="367"/>
                  </a:cubicBezTo>
                  <a:cubicBezTo>
                    <a:pt x="387" y="474"/>
                    <a:pt x="250" y="510"/>
                    <a:pt x="143" y="449"/>
                  </a:cubicBezTo>
                  <a:cubicBezTo>
                    <a:pt x="36" y="387"/>
                    <a:pt x="0" y="250"/>
                    <a:pt x="62" y="143"/>
                  </a:cubicBezTo>
                  <a:close/>
                </a:path>
              </a:pathLst>
            </a:custGeom>
            <a:solidFill>
              <a:srgbClr val="08D8E2"/>
            </a:solidFill>
            <a:ln w="9525" cap="flat" cmpd="sng" algn="ctr">
              <a:solidFill>
                <a:srgbClr val="06CEC9"/>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26" name="Freeform 12">
              <a:extLst>
                <a:ext uri="{FF2B5EF4-FFF2-40B4-BE49-F238E27FC236}">
                  <a16:creationId xmlns:a16="http://schemas.microsoft.com/office/drawing/2014/main" id="{204694B8-F87E-40C0-90D7-FAFE93FCC925}"/>
                </a:ext>
              </a:extLst>
            </p:cNvPr>
            <p:cNvSpPr>
              <a:spLocks/>
            </p:cNvSpPr>
            <p:nvPr/>
          </p:nvSpPr>
          <p:spPr bwMode="auto">
            <a:xfrm>
              <a:off x="3780724" y="3724123"/>
              <a:ext cx="1676218" cy="1798415"/>
            </a:xfrm>
            <a:custGeom>
              <a:avLst/>
              <a:gdLst/>
              <a:ahLst/>
              <a:cxnLst>
                <a:cxn ang="0">
                  <a:pos x="62" y="366"/>
                </a:cxn>
                <a:cxn ang="0">
                  <a:pos x="143" y="61"/>
                </a:cxn>
                <a:cxn ang="0">
                  <a:pos x="449" y="143"/>
                </a:cxn>
                <a:cxn ang="0">
                  <a:pos x="367" y="448"/>
                </a:cxn>
                <a:cxn ang="0">
                  <a:pos x="62" y="366"/>
                </a:cxn>
              </a:cxnLst>
              <a:rect l="0" t="0" r="r" b="b"/>
              <a:pathLst>
                <a:path w="510" h="510">
                  <a:moveTo>
                    <a:pt x="62" y="366"/>
                  </a:moveTo>
                  <a:cubicBezTo>
                    <a:pt x="0" y="260"/>
                    <a:pt x="36" y="123"/>
                    <a:pt x="143" y="61"/>
                  </a:cubicBezTo>
                  <a:cubicBezTo>
                    <a:pt x="250" y="0"/>
                    <a:pt x="387" y="36"/>
                    <a:pt x="449" y="143"/>
                  </a:cubicBezTo>
                  <a:cubicBezTo>
                    <a:pt x="510" y="250"/>
                    <a:pt x="474" y="387"/>
                    <a:pt x="367" y="448"/>
                  </a:cubicBezTo>
                  <a:cubicBezTo>
                    <a:pt x="260" y="510"/>
                    <a:pt x="123" y="473"/>
                    <a:pt x="62" y="366"/>
                  </a:cubicBezTo>
                  <a:close/>
                </a:path>
              </a:pathLst>
            </a:cu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24" name="Oval 23">
              <a:extLst>
                <a:ext uri="{FF2B5EF4-FFF2-40B4-BE49-F238E27FC236}">
                  <a16:creationId xmlns:a16="http://schemas.microsoft.com/office/drawing/2014/main" id="{E993F2B6-9CE5-40B1-A264-9256D3A91227}"/>
                </a:ext>
              </a:extLst>
            </p:cNvPr>
            <p:cNvSpPr>
              <a:spLocks noChangeArrowheads="1"/>
            </p:cNvSpPr>
            <p:nvPr/>
          </p:nvSpPr>
          <p:spPr bwMode="auto">
            <a:xfrm>
              <a:off x="5241927" y="994681"/>
              <a:ext cx="1676400" cy="1798415"/>
            </a:xfrm>
            <a:prstGeom prst="ellipse">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61593" tIns="30796" rIns="61593" bIns="30796"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10791" rtl="0" eaLnBrk="1" fontAlgn="auto" latinLnBrk="0" hangingPunct="1">
                <a:lnSpc>
                  <a:spcPct val="9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333333"/>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A272349A-676E-488A-BAC6-ECD554484EF2}"/>
                </a:ext>
              </a:extLst>
            </p:cNvPr>
            <p:cNvSpPr>
              <a:spLocks/>
            </p:cNvSpPr>
            <p:nvPr/>
          </p:nvSpPr>
          <p:spPr bwMode="auto">
            <a:xfrm>
              <a:off x="5241927" y="3323067"/>
              <a:ext cx="1704975" cy="872267"/>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Arial"/>
                  <a:ea typeface="+mn-ea"/>
                  <a:cs typeface="Arial"/>
                </a:rPr>
                <a:t>What our users say</a:t>
              </a:r>
            </a:p>
          </p:txBody>
        </p:sp>
        <p:sp>
          <p:nvSpPr>
            <p:cNvPr id="18" name="Oval 27">
              <a:extLst>
                <a:ext uri="{FF2B5EF4-FFF2-40B4-BE49-F238E27FC236}">
                  <a16:creationId xmlns:a16="http://schemas.microsoft.com/office/drawing/2014/main" id="{CC1AFC9B-CD4B-4D5B-82E7-ADBA7BA69BF3}"/>
                </a:ext>
              </a:extLst>
            </p:cNvPr>
            <p:cNvSpPr>
              <a:spLocks noChangeArrowheads="1"/>
            </p:cNvSpPr>
            <p:nvPr/>
          </p:nvSpPr>
          <p:spPr bwMode="auto">
            <a:xfrm>
              <a:off x="5399088" y="1615458"/>
              <a:ext cx="1430337" cy="566656"/>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“The software just works!”</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Oval 27">
              <a:extLst>
                <a:ext uri="{FF2B5EF4-FFF2-40B4-BE49-F238E27FC236}">
                  <a16:creationId xmlns:a16="http://schemas.microsoft.com/office/drawing/2014/main" id="{4601CF2F-002A-4930-8503-05305960727B}"/>
                </a:ext>
              </a:extLst>
            </p:cNvPr>
            <p:cNvSpPr>
              <a:spLocks noChangeArrowheads="1"/>
            </p:cNvSpPr>
            <p:nvPr/>
          </p:nvSpPr>
          <p:spPr bwMode="auto">
            <a:xfrm>
              <a:off x="5268914" y="5261934"/>
              <a:ext cx="1654174" cy="594989"/>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Arial"/>
                  <a:ea typeface="+mn-ea"/>
                  <a:cs typeface="+mn-cs"/>
                </a:rPr>
                <a:t>“</a:t>
              </a: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Faster turnaround of letters”</a:t>
              </a:r>
            </a:p>
          </p:txBody>
        </p:sp>
        <p:sp>
          <p:nvSpPr>
            <p:cNvPr id="20" name="Oval 27">
              <a:extLst>
                <a:ext uri="{FF2B5EF4-FFF2-40B4-BE49-F238E27FC236}">
                  <a16:creationId xmlns:a16="http://schemas.microsoft.com/office/drawing/2014/main" id="{3F1FAC85-AA2A-49F8-B6F8-6CD9537CBBAB}"/>
                </a:ext>
              </a:extLst>
            </p:cNvPr>
            <p:cNvSpPr>
              <a:spLocks noChangeArrowheads="1"/>
            </p:cNvSpPr>
            <p:nvPr/>
          </p:nvSpPr>
          <p:spPr bwMode="auto">
            <a:xfrm>
              <a:off x="3813176" y="2598528"/>
              <a:ext cx="1652588" cy="566657"/>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“Deployed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at pace”</a:t>
              </a:r>
            </a:p>
          </p:txBody>
        </p:sp>
        <p:sp>
          <p:nvSpPr>
            <p:cNvPr id="21" name="Oval 27">
              <a:extLst>
                <a:ext uri="{FF2B5EF4-FFF2-40B4-BE49-F238E27FC236}">
                  <a16:creationId xmlns:a16="http://schemas.microsoft.com/office/drawing/2014/main" id="{0F4A3377-8E14-442E-937B-05B045F71505}"/>
                </a:ext>
              </a:extLst>
            </p:cNvPr>
            <p:cNvSpPr>
              <a:spLocks noChangeArrowheads="1"/>
            </p:cNvSpPr>
            <p:nvPr/>
          </p:nvSpPr>
          <p:spPr bwMode="auto">
            <a:xfrm>
              <a:off x="3924303" y="4261067"/>
              <a:ext cx="1430335" cy="793319"/>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“It works with such a variety of accents”</a:t>
              </a:r>
            </a:p>
          </p:txBody>
        </p:sp>
        <p:sp>
          <p:nvSpPr>
            <p:cNvPr id="22" name="Oval 27">
              <a:extLst>
                <a:ext uri="{FF2B5EF4-FFF2-40B4-BE49-F238E27FC236}">
                  <a16:creationId xmlns:a16="http://schemas.microsoft.com/office/drawing/2014/main" id="{3970ABD6-D24C-4D4A-80B3-738D3D68D1E7}"/>
                </a:ext>
              </a:extLst>
            </p:cNvPr>
            <p:cNvSpPr>
              <a:spLocks noChangeArrowheads="1"/>
            </p:cNvSpPr>
            <p:nvPr/>
          </p:nvSpPr>
          <p:spPr bwMode="auto">
            <a:xfrm>
              <a:off x="6829425" y="2556128"/>
              <a:ext cx="1430337" cy="566657"/>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“Frees up time for patient care”</a:t>
              </a:r>
            </a:p>
          </p:txBody>
        </p:sp>
        <p:sp>
          <p:nvSpPr>
            <p:cNvPr id="23" name="Oval 27">
              <a:extLst>
                <a:ext uri="{FF2B5EF4-FFF2-40B4-BE49-F238E27FC236}">
                  <a16:creationId xmlns:a16="http://schemas.microsoft.com/office/drawing/2014/main" id="{8D2B0966-29AC-4FF6-ACE9-8D591B2067BE}"/>
                </a:ext>
              </a:extLst>
            </p:cNvPr>
            <p:cNvSpPr>
              <a:spLocks noChangeArrowheads="1"/>
            </p:cNvSpPr>
            <p:nvPr/>
          </p:nvSpPr>
          <p:spPr bwMode="auto">
            <a:xfrm>
              <a:off x="6946901" y="4261068"/>
              <a:ext cx="1200149" cy="793319"/>
            </a:xfrm>
            <a:prstGeom prst="rect">
              <a:avLst/>
            </a:prstGeom>
            <a:noFill/>
            <a:effectLst>
              <a:outerShdw blurRad="38100" dist="25400" dir="5400000" algn="tl" rotWithShape="0">
                <a:srgbClr val="000000">
                  <a:alpha val="27000"/>
                </a:srgbClr>
              </a:outerShdw>
            </a:effectLst>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FFFFFF"/>
                  </a:solidFill>
                  <a:effectLst/>
                  <a:uLnTx/>
                  <a:uFillTx/>
                  <a:latin typeface="Arial" panose="020B0604020202020204" pitchFamily="34" charset="0"/>
                  <a:ea typeface="+mn-ea"/>
                  <a:cs typeface="Arial" panose="020B0604020202020204" pitchFamily="34" charset="0"/>
                </a:rPr>
                <a:t> “It works straight out of the box”</a:t>
              </a:r>
            </a:p>
          </p:txBody>
        </p:sp>
      </p:grpSp>
    </p:spTree>
    <p:extLst>
      <p:ext uri="{BB962C8B-B14F-4D97-AF65-F5344CB8AC3E}">
        <p14:creationId xmlns:p14="http://schemas.microsoft.com/office/powerpoint/2010/main" val="418567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2">
            <a:extLst>
              <a:ext uri="{FF2B5EF4-FFF2-40B4-BE49-F238E27FC236}">
                <a16:creationId xmlns:a16="http://schemas.microsoft.com/office/drawing/2014/main" id="{D79D19F8-820D-414B-82A4-BD437FD9FB51}"/>
              </a:ext>
            </a:extLst>
          </p:cNvPr>
          <p:cNvSpPr>
            <a:spLocks noGrp="1"/>
          </p:cNvSpPr>
          <p:nvPr>
            <p:ph type="title"/>
          </p:nvPr>
        </p:nvSpPr>
        <p:spPr>
          <a:xfrm>
            <a:off x="762002" y="403601"/>
            <a:ext cx="10661649" cy="719348"/>
          </a:xfrm>
        </p:spPr>
        <p:txBody>
          <a:bodyPr/>
          <a:lstStyle/>
          <a:p>
            <a:r>
              <a:rPr lang="en-US" dirty="0"/>
              <a:t>Growing usage of speech recognition </a:t>
            </a:r>
          </a:p>
        </p:txBody>
      </p:sp>
      <p:sp>
        <p:nvSpPr>
          <p:cNvPr id="73" name="Text Placeholder 3">
            <a:extLst>
              <a:ext uri="{FF2B5EF4-FFF2-40B4-BE49-F238E27FC236}">
                <a16:creationId xmlns:a16="http://schemas.microsoft.com/office/drawing/2014/main" id="{0DE8622B-BD66-489C-965E-20776D93C03B}"/>
              </a:ext>
            </a:extLst>
          </p:cNvPr>
          <p:cNvSpPr>
            <a:spLocks noGrp="1"/>
          </p:cNvSpPr>
          <p:nvPr>
            <p:ph type="body" sz="quarter" idx="14"/>
          </p:nvPr>
        </p:nvSpPr>
        <p:spPr>
          <a:xfrm>
            <a:off x="766234" y="997735"/>
            <a:ext cx="10659311" cy="463880"/>
          </a:xfrm>
        </p:spPr>
        <p:txBody>
          <a:bodyPr/>
          <a:lstStyle/>
          <a:p>
            <a:r>
              <a:rPr lang="en-GB"/>
              <a:t>Royal Cornwall Hospitals NHS Trust</a:t>
            </a:r>
            <a:endParaRPr lang="en-GB" dirty="0"/>
          </a:p>
        </p:txBody>
      </p:sp>
      <p:pic>
        <p:nvPicPr>
          <p:cNvPr id="2" name="Chart 6">
            <a:extLst>
              <a:ext uri="{FF2B5EF4-FFF2-40B4-BE49-F238E27FC236}">
                <a16:creationId xmlns:a16="http://schemas.microsoft.com/office/drawing/2014/main" id="{BD404340-432D-4B82-AD9E-E9D9245BD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843" y="1717083"/>
            <a:ext cx="6984313" cy="45688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CBFC2C-0616-45D4-991C-A26696C3B3AA}"/>
              </a:ext>
            </a:extLst>
          </p:cNvPr>
          <p:cNvSpPr>
            <a:spLocks noGrp="1"/>
          </p:cNvSpPr>
          <p:nvPr>
            <p:ph type="title"/>
          </p:nvPr>
        </p:nvSpPr>
        <p:spPr>
          <a:xfrm>
            <a:off x="775546" y="199412"/>
            <a:ext cx="9166436" cy="714001"/>
          </a:xfrm>
        </p:spPr>
        <p:txBody>
          <a:bodyPr anchor="t">
            <a:noAutofit/>
          </a:bodyPr>
          <a:lstStyle/>
          <a:p>
            <a:r>
              <a:rPr lang="en-GB" sz="3600" dirty="0"/>
              <a:t>Lessons learned…</a:t>
            </a:r>
            <a:br>
              <a:rPr lang="en-GB" sz="2300" i="1" dirty="0"/>
            </a:br>
            <a:br>
              <a:rPr lang="en-GB" sz="2300" i="1" dirty="0"/>
            </a:br>
            <a:br>
              <a:rPr lang="en-US" sz="1800" b="0" i="1" dirty="0"/>
            </a:br>
            <a:br>
              <a:rPr lang="en-US" sz="1800" b="0" dirty="0"/>
            </a:br>
            <a:endParaRPr lang="en-GB" sz="2300" b="0" dirty="0"/>
          </a:p>
        </p:txBody>
      </p:sp>
      <p:sp>
        <p:nvSpPr>
          <p:cNvPr id="2" name="TextBox 1">
            <a:extLst>
              <a:ext uri="{FF2B5EF4-FFF2-40B4-BE49-F238E27FC236}">
                <a16:creationId xmlns:a16="http://schemas.microsoft.com/office/drawing/2014/main" id="{97F9D6FC-8623-4352-922F-ABA81D7CEDB1}"/>
              </a:ext>
            </a:extLst>
          </p:cNvPr>
          <p:cNvSpPr txBox="1"/>
          <p:nvPr/>
        </p:nvSpPr>
        <p:spPr>
          <a:xfrm>
            <a:off x="781878" y="1117600"/>
            <a:ext cx="9179339" cy="4761948"/>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3" name="TextBox 2">
            <a:extLst>
              <a:ext uri="{FF2B5EF4-FFF2-40B4-BE49-F238E27FC236}">
                <a16:creationId xmlns:a16="http://schemas.microsoft.com/office/drawing/2014/main" id="{7B0F098C-B62F-48DC-9FE6-1AEAC58C588D}"/>
              </a:ext>
            </a:extLst>
          </p:cNvPr>
          <p:cNvSpPr txBox="1"/>
          <p:nvPr/>
        </p:nvSpPr>
        <p:spPr>
          <a:xfrm>
            <a:off x="5638800" y="2972904"/>
            <a:ext cx="914400" cy="914400"/>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TextBox 3">
            <a:extLst>
              <a:ext uri="{FF2B5EF4-FFF2-40B4-BE49-F238E27FC236}">
                <a16:creationId xmlns:a16="http://schemas.microsoft.com/office/drawing/2014/main" id="{7509E159-CD65-4C17-B1A7-0BDFCE70723C}"/>
              </a:ext>
            </a:extLst>
          </p:cNvPr>
          <p:cNvSpPr txBox="1"/>
          <p:nvPr/>
        </p:nvSpPr>
        <p:spPr>
          <a:xfrm>
            <a:off x="775546" y="1117600"/>
            <a:ext cx="10780350" cy="4761947"/>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Box 4">
            <a:extLst>
              <a:ext uri="{FF2B5EF4-FFF2-40B4-BE49-F238E27FC236}">
                <a16:creationId xmlns:a16="http://schemas.microsoft.com/office/drawing/2014/main" id="{D56BCDBB-76F5-4424-9752-DFE09836C429}"/>
              </a:ext>
            </a:extLst>
          </p:cNvPr>
          <p:cNvSpPr txBox="1"/>
          <p:nvPr/>
        </p:nvSpPr>
        <p:spPr>
          <a:xfrm>
            <a:off x="775545" y="1287262"/>
            <a:ext cx="8031103" cy="3852909"/>
          </a:xfrm>
          <a:prstGeom prst="rect">
            <a:avLst/>
          </a:prstGeom>
        </p:spPr>
        <p:txBody>
          <a:bodyPr vert="horz" wrap="square" lIns="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(1)  </a:t>
            </a:r>
            <a:r>
              <a:rPr kumimoji="0" lang="en-US" sz="1800" b="0" i="0" u="none" strike="noStrike" kern="1200" cap="none" spc="0" normalizeH="0" baseline="0" noProof="0" dirty="0">
                <a:ln>
                  <a:noFill/>
                </a:ln>
                <a:solidFill>
                  <a:srgbClr val="FFFFFF"/>
                </a:solidFill>
                <a:effectLst/>
                <a:uLnTx/>
                <a:uFillTx/>
                <a:latin typeface="Arial"/>
                <a:ea typeface="+mn-ea"/>
                <a:cs typeface="+mn-cs"/>
              </a:rPr>
              <a:t>Although clinical speech recognition works well, it needs to be considered in the context of the systems in which it will be used – if these are unwieldy then the acceptance of speech recognition can be poor.</a:t>
            </a: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(2)  When carrying out pilots, ensure that the metrics monitored include physician facing metrics (e.g. if a system allows reduction in correspondence backlog but clinicians feel that it takes them longer it will not get their buy-in).</a:t>
            </a: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(3)  </a:t>
            </a:r>
            <a:r>
              <a:rPr kumimoji="0" lang="en-GB" sz="1800" b="0" i="0" u="none" strike="noStrike" kern="1200" cap="none" spc="0" normalizeH="0" baseline="0" noProof="0" dirty="0">
                <a:ln>
                  <a:noFill/>
                </a:ln>
                <a:solidFill>
                  <a:srgbClr val="FFFFFF"/>
                </a:solidFill>
                <a:effectLst/>
                <a:uLnTx/>
                <a:uFillTx/>
                <a:latin typeface="Arial"/>
                <a:ea typeface="+mn-ea"/>
                <a:cs typeface="+mn-cs"/>
              </a:rPr>
              <a:t>It’s important to talk to clinicians about the different technique that Speech Recognition requires compared to dictation and to expect a period of adaption.</a:t>
            </a:r>
            <a:br>
              <a:rPr kumimoji="0" lang="en-US" sz="1800" b="0" i="0" u="none" strike="noStrike" kern="1200" cap="none" spc="0" normalizeH="0" baseline="0" noProof="0" dirty="0">
                <a:ln>
                  <a:noFill/>
                </a:ln>
                <a:solidFill>
                  <a:srgbClr val="333333"/>
                </a:solidFill>
                <a:effectLst/>
                <a:uLnTx/>
                <a:uFillTx/>
                <a:latin typeface="Arial"/>
                <a:ea typeface="+mn-ea"/>
                <a:cs typeface="+mn-cs"/>
              </a:rPr>
            </a:b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22689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C968C-FC16-4292-9FA0-D990C488D060}"/>
              </a:ext>
            </a:extLst>
          </p:cNvPr>
          <p:cNvSpPr>
            <a:spLocks noGrp="1"/>
          </p:cNvSpPr>
          <p:nvPr>
            <p:ph sz="quarter" idx="14"/>
          </p:nvPr>
        </p:nvSpPr>
        <p:spPr>
          <a:xfrm>
            <a:off x="762002" y="1406170"/>
            <a:ext cx="5993905" cy="4648525"/>
          </a:xfrm>
          <a:solidFill>
            <a:schemeClr val="accent1"/>
          </a:solidFill>
          <a:ln>
            <a:noFill/>
          </a:ln>
        </p:spPr>
        <p:txBody>
          <a:bodyPr lIns="144000" tIns="144000" rIns="144000" bIns="36000"/>
          <a:lstStyle/>
          <a:p>
            <a:pPr marL="0" indent="0">
              <a:buClr>
                <a:schemeClr val="bg1"/>
              </a:buClr>
              <a:buNone/>
            </a:pPr>
            <a:r>
              <a:rPr lang="en-US" sz="1800" b="1" dirty="0">
                <a:solidFill>
                  <a:schemeClr val="bg1"/>
                </a:solidFill>
              </a:rPr>
              <a:t>Our digital transformation journey:</a:t>
            </a:r>
          </a:p>
          <a:p>
            <a:pPr marL="0" indent="0">
              <a:buClr>
                <a:schemeClr val="bg1"/>
              </a:buClr>
              <a:buNone/>
            </a:pPr>
            <a:endParaRPr lang="en-US" sz="1800" dirty="0">
              <a:solidFill>
                <a:schemeClr val="bg1"/>
              </a:solidFill>
            </a:endParaRPr>
          </a:p>
          <a:p>
            <a:pPr>
              <a:buClr>
                <a:schemeClr val="bg1"/>
              </a:buClr>
              <a:buFont typeface="Wingdings" panose="05000000000000000000" pitchFamily="2" charset="2"/>
              <a:buChar char="Ø"/>
            </a:pPr>
            <a:r>
              <a:rPr lang="en-US" sz="1600" dirty="0">
                <a:solidFill>
                  <a:schemeClr val="bg1"/>
                </a:solidFill>
              </a:rPr>
              <a:t>Current “best of breed” IT strategy = digitally mature, but in many disparate systems</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Speech Recognition deployed in a variety of ways in the Trust to best fit the way </a:t>
            </a:r>
            <a:r>
              <a:rPr lang="en-US" sz="1600">
                <a:solidFill>
                  <a:schemeClr val="bg1"/>
                </a:solidFill>
              </a:rPr>
              <a:t>clinicians work</a:t>
            </a:r>
            <a:endParaRPr lang="en-US" sz="1600" dirty="0">
              <a:solidFill>
                <a:schemeClr val="bg1"/>
              </a:solidFill>
            </a:endParaRPr>
          </a:p>
          <a:p>
            <a:pPr lvl="1">
              <a:buClr>
                <a:schemeClr val="bg1"/>
              </a:buClr>
              <a:buFont typeface="Wingdings" panose="05000000000000000000" pitchFamily="2" charset="2"/>
              <a:buChar char="Ø"/>
            </a:pPr>
            <a:r>
              <a:rPr lang="en-US" sz="1600" dirty="0">
                <a:solidFill>
                  <a:schemeClr val="bg1"/>
                </a:solidFill>
              </a:rPr>
              <a:t>Use in specific clinical systems such as Medisoft and </a:t>
            </a:r>
            <a:r>
              <a:rPr lang="en-US" sz="1600" dirty="0" err="1">
                <a:solidFill>
                  <a:schemeClr val="bg1"/>
                </a:solidFill>
              </a:rPr>
              <a:t>WinPath</a:t>
            </a:r>
            <a:endParaRPr lang="en-US" sz="1600" dirty="0">
              <a:solidFill>
                <a:schemeClr val="bg1"/>
              </a:solidFill>
            </a:endParaRPr>
          </a:p>
          <a:p>
            <a:pPr lvl="1">
              <a:buClr>
                <a:schemeClr val="bg1"/>
              </a:buClr>
              <a:buFont typeface="Wingdings" panose="05000000000000000000" pitchFamily="2" charset="2"/>
              <a:buChar char="Ø"/>
            </a:pPr>
            <a:r>
              <a:rPr lang="en-US" sz="1600" dirty="0">
                <a:solidFill>
                  <a:schemeClr val="bg1"/>
                </a:solidFill>
              </a:rPr>
              <a:t>Use in Dragon Medical Workflow Manager</a:t>
            </a:r>
          </a:p>
          <a:p>
            <a:pPr marL="0" indent="0">
              <a:buClr>
                <a:schemeClr val="bg1"/>
              </a:buClr>
              <a:buNone/>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Plans to move to a </a:t>
            </a:r>
            <a:r>
              <a:rPr lang="en-US" sz="1600" b="1" dirty="0">
                <a:solidFill>
                  <a:schemeClr val="bg1"/>
                </a:solidFill>
              </a:rPr>
              <a:t>Trust-wide EPR </a:t>
            </a:r>
            <a:r>
              <a:rPr lang="en-US" sz="1600" dirty="0">
                <a:solidFill>
                  <a:schemeClr val="bg1"/>
                </a:solidFill>
              </a:rPr>
              <a:t>to be completed by 2023</a:t>
            </a: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r>
              <a:rPr lang="en-US" sz="1600" dirty="0">
                <a:solidFill>
                  <a:schemeClr val="bg1"/>
                </a:solidFill>
              </a:rPr>
              <a:t>Cornwall Foundation Trust also deploying Dragon</a:t>
            </a:r>
          </a:p>
          <a:p>
            <a:pPr lvl="1">
              <a:buClr>
                <a:schemeClr val="bg1"/>
              </a:buClr>
              <a:buFont typeface="Arial" panose="020B0604020202020204" pitchFamily="34" charset="0"/>
              <a:buChar char="•"/>
            </a:pPr>
            <a:endParaRPr lang="en-US" sz="1600" dirty="0">
              <a:solidFill>
                <a:schemeClr val="bg1"/>
              </a:solidFill>
            </a:endParaRPr>
          </a:p>
          <a:p>
            <a:pPr>
              <a:buClr>
                <a:schemeClr val="bg1"/>
              </a:buClr>
              <a:buFont typeface="Wingdings" panose="05000000000000000000" pitchFamily="2" charset="2"/>
              <a:buChar char="Ø"/>
            </a:pPr>
            <a:endParaRPr lang="en-US" sz="1600" dirty="0">
              <a:solidFill>
                <a:schemeClr val="bg1"/>
              </a:solidFill>
            </a:endParaRPr>
          </a:p>
          <a:p>
            <a:pPr>
              <a:buClr>
                <a:schemeClr val="bg1"/>
              </a:buClr>
              <a:buFont typeface="Wingdings" panose="05000000000000000000" pitchFamily="2" charset="2"/>
              <a:buChar char="Ø"/>
            </a:pPr>
            <a:endParaRPr lang="en-GB" sz="1800" dirty="0">
              <a:solidFill>
                <a:schemeClr val="bg1"/>
              </a:solidFill>
            </a:endParaRPr>
          </a:p>
        </p:txBody>
      </p:sp>
      <p:sp>
        <p:nvSpPr>
          <p:cNvPr id="3" name="Title 2">
            <a:extLst>
              <a:ext uri="{FF2B5EF4-FFF2-40B4-BE49-F238E27FC236}">
                <a16:creationId xmlns:a16="http://schemas.microsoft.com/office/drawing/2014/main" id="{F0F1E1ED-A5EC-4966-AF8C-ED9B12929E19}"/>
              </a:ext>
            </a:extLst>
          </p:cNvPr>
          <p:cNvSpPr>
            <a:spLocks noGrp="1"/>
          </p:cNvSpPr>
          <p:nvPr>
            <p:ph type="title"/>
          </p:nvPr>
        </p:nvSpPr>
        <p:spPr>
          <a:xfrm>
            <a:off x="765064" y="199414"/>
            <a:ext cx="10661649" cy="719348"/>
          </a:xfrm>
        </p:spPr>
        <p:txBody>
          <a:bodyPr>
            <a:normAutofit/>
          </a:bodyPr>
          <a:lstStyle/>
          <a:p>
            <a:r>
              <a:rPr lang="en-GB" sz="3600" dirty="0"/>
              <a:t>What’s next?...</a:t>
            </a:r>
          </a:p>
        </p:txBody>
      </p:sp>
      <p:sp>
        <p:nvSpPr>
          <p:cNvPr id="6" name="Content Placeholder 5">
            <a:extLst>
              <a:ext uri="{FF2B5EF4-FFF2-40B4-BE49-F238E27FC236}">
                <a16:creationId xmlns:a16="http://schemas.microsoft.com/office/drawing/2014/main" id="{910F6BD8-4A8B-4833-82A3-D90D0B2DB0C9}"/>
              </a:ext>
            </a:extLst>
          </p:cNvPr>
          <p:cNvSpPr>
            <a:spLocks noGrp="1"/>
          </p:cNvSpPr>
          <p:nvPr>
            <p:ph sz="quarter" idx="11"/>
          </p:nvPr>
        </p:nvSpPr>
        <p:spPr>
          <a:xfrm>
            <a:off x="6880194" y="1406170"/>
            <a:ext cx="4543457" cy="4648525"/>
          </a:xfrm>
          <a:solidFill>
            <a:schemeClr val="accent6"/>
          </a:solidFill>
          <a:ln>
            <a:noFill/>
          </a:ln>
        </p:spPr>
        <p:txBody>
          <a:bodyPr lIns="144000" tIns="144000" rIns="144000" bIns="36000"/>
          <a:lstStyle/>
          <a:p>
            <a:pPr marL="0" indent="0">
              <a:buNone/>
            </a:pPr>
            <a:r>
              <a:rPr lang="en-GB" sz="1800" b="1" dirty="0">
                <a:solidFill>
                  <a:schemeClr val="accent1"/>
                </a:solidFill>
              </a:rPr>
              <a:t>Trust objectives for AI-powered clinical speech recognition:</a:t>
            </a:r>
          </a:p>
          <a:p>
            <a:pPr marL="0" indent="0">
              <a:buNone/>
            </a:pPr>
            <a:endParaRPr lang="en-GB" sz="1800" b="1" dirty="0"/>
          </a:p>
          <a:p>
            <a:pPr>
              <a:buFont typeface="Wingdings" panose="05000000000000000000" pitchFamily="2" charset="2"/>
              <a:buChar char="Ø"/>
            </a:pPr>
            <a:r>
              <a:rPr lang="en-US" sz="1600" dirty="0"/>
              <a:t>Embed use of speech recognition technologies with clinical staff </a:t>
            </a:r>
            <a:r>
              <a:rPr lang="en-US" sz="1600" b="1" dirty="0"/>
              <a:t>now</a:t>
            </a:r>
            <a:r>
              <a:rPr lang="en-US" sz="1600" dirty="0"/>
              <a:t> in preparation for </a:t>
            </a:r>
            <a:r>
              <a:rPr lang="en-US" sz="1600" b="1" dirty="0"/>
              <a:t>future</a:t>
            </a:r>
            <a:r>
              <a:rPr lang="en-US" sz="1600" dirty="0"/>
              <a:t> deployment of EPR solution - because speech recognition is significantly advantageous to clinical uptake of these systems</a:t>
            </a:r>
          </a:p>
          <a:p>
            <a:pPr marL="0" indent="0">
              <a:buNone/>
            </a:pPr>
            <a:endParaRPr lang="en-US" sz="1600" dirty="0"/>
          </a:p>
          <a:p>
            <a:pPr>
              <a:buFont typeface="Wingdings" panose="05000000000000000000" pitchFamily="2" charset="2"/>
              <a:buChar char="Ø"/>
            </a:pPr>
            <a:r>
              <a:rPr lang="en-US" sz="1600" dirty="0"/>
              <a:t>Further ahead, the vision is to embed clinical speech recognition across Cornwall in both primary and secondary care</a:t>
            </a:r>
          </a:p>
          <a:p>
            <a:pPr>
              <a:buFont typeface="Wingdings" panose="05000000000000000000" pitchFamily="2" charset="2"/>
              <a:buChar char="Ø"/>
            </a:pPr>
            <a:endParaRPr lang="en-US" sz="1600" dirty="0"/>
          </a:p>
          <a:p>
            <a:pPr marL="0" indent="0">
              <a:buNone/>
            </a:pPr>
            <a:endParaRPr lang="en-US" sz="1600" dirty="0"/>
          </a:p>
          <a:p>
            <a:pPr marL="0" indent="0">
              <a:buNone/>
            </a:pPr>
            <a:endParaRPr lang="en-GB" sz="1800" b="1" dirty="0"/>
          </a:p>
        </p:txBody>
      </p:sp>
      <p:sp>
        <p:nvSpPr>
          <p:cNvPr id="7" name="Text Placeholder 6">
            <a:extLst>
              <a:ext uri="{FF2B5EF4-FFF2-40B4-BE49-F238E27FC236}">
                <a16:creationId xmlns:a16="http://schemas.microsoft.com/office/drawing/2014/main" id="{127A7591-D2E3-4903-9687-721CB55EC883}"/>
              </a:ext>
            </a:extLst>
          </p:cNvPr>
          <p:cNvSpPr>
            <a:spLocks noGrp="1"/>
          </p:cNvSpPr>
          <p:nvPr>
            <p:ph type="body" sz="quarter" idx="13"/>
          </p:nvPr>
        </p:nvSpPr>
        <p:spPr>
          <a:xfrm>
            <a:off x="766232" y="686822"/>
            <a:ext cx="10659311" cy="463880"/>
          </a:xfrm>
        </p:spPr>
        <p:txBody>
          <a:bodyPr/>
          <a:lstStyle/>
          <a:p>
            <a:r>
              <a:rPr lang="en-GB" sz="2400" dirty="0"/>
              <a:t>Royal Cornwall Hospitals NHS Trust</a:t>
            </a:r>
          </a:p>
        </p:txBody>
      </p:sp>
    </p:spTree>
    <p:extLst>
      <p:ext uri="{BB962C8B-B14F-4D97-AF65-F5344CB8AC3E}">
        <p14:creationId xmlns:p14="http://schemas.microsoft.com/office/powerpoint/2010/main" val="161376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A75CA-04A2-4276-B15E-9BE1511EEA26}"/>
              </a:ext>
            </a:extLst>
          </p:cNvPr>
          <p:cNvSpPr>
            <a:spLocks noGrp="1"/>
          </p:cNvSpPr>
          <p:nvPr>
            <p:ph sz="quarter" idx="11"/>
          </p:nvPr>
        </p:nvSpPr>
        <p:spPr>
          <a:xfrm>
            <a:off x="779826" y="2137831"/>
            <a:ext cx="9102304" cy="3373499"/>
          </a:xfrm>
        </p:spPr>
        <p:txBody>
          <a:bodyPr>
            <a:noAutofit/>
          </a:bodyPr>
          <a:lstStyle/>
          <a:p>
            <a:pPr>
              <a:lnSpc>
                <a:spcPct val="90000"/>
              </a:lnSpc>
              <a:spcBef>
                <a:spcPts val="600"/>
              </a:spcBef>
              <a:spcAft>
                <a:spcPts val="1800"/>
              </a:spcAft>
              <a:buFont typeface="Wingdings" panose="05000000000000000000" pitchFamily="2" charset="2"/>
              <a:buChar char="Ø"/>
            </a:pPr>
            <a:r>
              <a:rPr lang="en-US" sz="1800" dirty="0"/>
              <a:t>Microsoft and Nuance partnership announced October 2019</a:t>
            </a:r>
          </a:p>
          <a:p>
            <a:pPr>
              <a:lnSpc>
                <a:spcPct val="90000"/>
              </a:lnSpc>
              <a:spcBef>
                <a:spcPts val="600"/>
              </a:spcBef>
              <a:spcAft>
                <a:spcPts val="1800"/>
              </a:spcAft>
              <a:buFont typeface="Wingdings" panose="05000000000000000000" pitchFamily="2" charset="2"/>
              <a:buChar char="Ø"/>
            </a:pPr>
            <a:r>
              <a:rPr lang="en-US" sz="1800" dirty="0"/>
              <a:t>Nuance cloud-based speech recognition solutions are hosted on </a:t>
            </a:r>
            <a:r>
              <a:rPr lang="en-US" sz="1800" b="1" dirty="0"/>
              <a:t>Microsoft Azure</a:t>
            </a:r>
          </a:p>
          <a:p>
            <a:pPr>
              <a:lnSpc>
                <a:spcPct val="90000"/>
              </a:lnSpc>
              <a:spcBef>
                <a:spcPts val="600"/>
              </a:spcBef>
              <a:spcAft>
                <a:spcPts val="1800"/>
              </a:spcAft>
              <a:buFont typeface="Wingdings" panose="05000000000000000000" pitchFamily="2" charset="2"/>
              <a:buChar char="Ø"/>
            </a:pPr>
            <a:r>
              <a:rPr lang="en-US" sz="1800" dirty="0"/>
              <a:t>Supports the digital ambitions of the NHS Long Term Plan:</a:t>
            </a:r>
          </a:p>
          <a:p>
            <a:pPr marL="609585" lvl="1" indent="0">
              <a:lnSpc>
                <a:spcPct val="90000"/>
              </a:lnSpc>
              <a:spcBef>
                <a:spcPts val="600"/>
              </a:spcBef>
              <a:spcAft>
                <a:spcPts val="1800"/>
              </a:spcAft>
              <a:buNone/>
            </a:pPr>
            <a:r>
              <a:rPr lang="en-US" sz="1800" dirty="0"/>
              <a:t>Use intuitive tools to capture data as a by-product of care in ways that </a:t>
            </a:r>
            <a:r>
              <a:rPr lang="en-US" sz="1800" b="1" dirty="0"/>
              <a:t>empower clinicians </a:t>
            </a:r>
            <a:r>
              <a:rPr lang="en-US" sz="1800" dirty="0"/>
              <a:t>and </a:t>
            </a:r>
            <a:r>
              <a:rPr lang="en-US" sz="1800" b="1" dirty="0"/>
              <a:t>reduce the administrative burden</a:t>
            </a:r>
          </a:p>
          <a:p>
            <a:pPr>
              <a:lnSpc>
                <a:spcPct val="90000"/>
              </a:lnSpc>
              <a:spcBef>
                <a:spcPts val="600"/>
              </a:spcBef>
              <a:spcAft>
                <a:spcPts val="1800"/>
              </a:spcAft>
              <a:buFont typeface="Wingdings" panose="05000000000000000000" pitchFamily="2" charset="2"/>
              <a:buChar char="Ø"/>
            </a:pPr>
            <a:r>
              <a:rPr lang="en-US" sz="1800" dirty="0"/>
              <a:t>Rapid uptake of health technology happening at scale globally </a:t>
            </a:r>
            <a:r>
              <a:rPr lang="en-US" sz="1400" dirty="0"/>
              <a:t>(e.g. health bots, MS Teams) </a:t>
            </a:r>
            <a:endParaRPr lang="en-US" sz="1800" dirty="0"/>
          </a:p>
          <a:p>
            <a:pPr>
              <a:lnSpc>
                <a:spcPct val="90000"/>
              </a:lnSpc>
              <a:spcBef>
                <a:spcPts val="600"/>
              </a:spcBef>
              <a:spcAft>
                <a:spcPts val="1800"/>
              </a:spcAft>
              <a:buFont typeface="Wingdings" panose="05000000000000000000" pitchFamily="2" charset="2"/>
              <a:buChar char="Ø"/>
            </a:pPr>
            <a:r>
              <a:rPr lang="en-US" sz="1800" dirty="0"/>
              <a:t>Microsoft Cloud for Healthcare </a:t>
            </a:r>
          </a:p>
          <a:p>
            <a:pPr>
              <a:lnSpc>
                <a:spcPct val="90000"/>
              </a:lnSpc>
              <a:spcBef>
                <a:spcPts val="600"/>
              </a:spcBef>
              <a:spcAft>
                <a:spcPts val="1800"/>
              </a:spcAft>
              <a:buFont typeface="Wingdings" panose="05000000000000000000" pitchFamily="2" charset="2"/>
              <a:buChar char="Ø"/>
            </a:pPr>
            <a:endParaRPr lang="en-US" sz="1800" dirty="0"/>
          </a:p>
          <a:p>
            <a:pPr lvl="1">
              <a:lnSpc>
                <a:spcPct val="90000"/>
              </a:lnSpc>
              <a:spcBef>
                <a:spcPts val="600"/>
              </a:spcBef>
              <a:spcAft>
                <a:spcPts val="1800"/>
              </a:spcAft>
              <a:buFont typeface="Wingdings" panose="05000000000000000000" pitchFamily="2" charset="2"/>
              <a:buChar char="Ø"/>
            </a:pPr>
            <a:endParaRPr lang="en-US" sz="1800" dirty="0"/>
          </a:p>
        </p:txBody>
      </p:sp>
      <p:sp>
        <p:nvSpPr>
          <p:cNvPr id="8" name="Content Placeholder 7">
            <a:extLst>
              <a:ext uri="{FF2B5EF4-FFF2-40B4-BE49-F238E27FC236}">
                <a16:creationId xmlns:a16="http://schemas.microsoft.com/office/drawing/2014/main" id="{958C400E-5B1E-4B9B-B02F-D93C0D5227A1}"/>
              </a:ext>
            </a:extLst>
          </p:cNvPr>
          <p:cNvSpPr>
            <a:spLocks noGrp="1"/>
          </p:cNvSpPr>
          <p:nvPr>
            <p:ph type="body" sz="quarter" idx="13"/>
          </p:nvPr>
        </p:nvSpPr>
        <p:spPr>
          <a:xfrm>
            <a:off x="763896" y="1346670"/>
            <a:ext cx="10659311" cy="463880"/>
          </a:xfrm>
        </p:spPr>
        <p:txBody>
          <a:bodyPr>
            <a:normAutofit/>
          </a:bodyPr>
          <a:lstStyle/>
          <a:p>
            <a:pPr marL="0" indent="0">
              <a:lnSpc>
                <a:spcPct val="90000"/>
              </a:lnSpc>
              <a:spcAft>
                <a:spcPts val="600"/>
              </a:spcAft>
              <a:buNone/>
            </a:pPr>
            <a:r>
              <a:rPr lang="en-GB" sz="2100" b="1" dirty="0"/>
              <a:t>Introduction by Stephen Docherty </a:t>
            </a:r>
            <a:endParaRPr lang="fr-FR" sz="2100" b="1" dirty="0"/>
          </a:p>
        </p:txBody>
      </p:sp>
      <p:pic>
        <p:nvPicPr>
          <p:cNvPr id="9" name="Picture 8" descr="A picture containing drawing&#10;&#10;Description automatically generated">
            <a:extLst>
              <a:ext uri="{FF2B5EF4-FFF2-40B4-BE49-F238E27FC236}">
                <a16:creationId xmlns:a16="http://schemas.microsoft.com/office/drawing/2014/main" id="{6E219708-F89D-40C0-A871-3A5A37EF6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27" y="502920"/>
            <a:ext cx="3027680" cy="620674"/>
          </a:xfrm>
          <a:prstGeom prst="rect">
            <a:avLst/>
          </a:prstGeom>
        </p:spPr>
      </p:pic>
      <p:pic>
        <p:nvPicPr>
          <p:cNvPr id="2052" name="Picture 4" descr="Microsoft Corporate Logo Guidelines | Trademarks">
            <a:extLst>
              <a:ext uri="{FF2B5EF4-FFF2-40B4-BE49-F238E27FC236}">
                <a16:creationId xmlns:a16="http://schemas.microsoft.com/office/drawing/2014/main" id="{C157D674-D6EF-43B5-B685-0503195999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26" t="24062" r="8213" b="24340"/>
          <a:stretch/>
        </p:blipFill>
        <p:spPr bwMode="auto">
          <a:xfrm>
            <a:off x="4509792" y="343356"/>
            <a:ext cx="3253694" cy="939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C1DEE2-A63D-4AAA-A712-D025BCA8B058}"/>
              </a:ext>
            </a:extLst>
          </p:cNvPr>
          <p:cNvSpPr txBox="1"/>
          <p:nvPr/>
        </p:nvSpPr>
        <p:spPr>
          <a:xfrm>
            <a:off x="7987230" y="5374731"/>
            <a:ext cx="4448700" cy="463880"/>
          </a:xfrm>
          <a:prstGeom prst="rect">
            <a:avLst/>
          </a:prstGeom>
        </p:spPr>
        <p:txBody>
          <a:bodyPr vert="horz" wrap="square" lIns="0" tIns="60960" rIns="121920" bIns="60960" rtlCol="0" anchor="t">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333333"/>
                </a:solidFill>
                <a:effectLst/>
                <a:uLnTx/>
                <a:uFillTx/>
                <a:latin typeface="Arial"/>
                <a:ea typeface="+mn-ea"/>
                <a:cs typeface="+mn-cs"/>
              </a:rPr>
              <a:t>References</a:t>
            </a:r>
            <a:r>
              <a:rPr kumimoji="0" lang="en-GB" sz="600" b="1" i="0" u="none" strike="noStrike" kern="1200" cap="none" spc="0" normalizeH="0" baseline="0" noProof="0" dirty="0">
                <a:ln>
                  <a:noFill/>
                </a:ln>
                <a:solidFill>
                  <a:srgbClr val="333333"/>
                </a:solidFill>
                <a:effectLst/>
                <a:uLnTx/>
                <a:uFillTx/>
                <a:latin typeface="Arial"/>
                <a:ea typeface="+mn-ea"/>
                <a:cs typeface="+mn-cs"/>
              </a:rPr>
              <a: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hlinkClick r:id="rId5"/>
              </a:rPr>
              <a:t>https://www.longtermplan.nhs.uk/publication/nhs-long-term-plan/</a:t>
            </a: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hlinkClick r:id="rId6"/>
              </a:rPr>
              <a:t>https://cloudblogs.microsoft.com/industry-blog/health/2020/05/19/deliver-better-experiences-insights-and-care-with-microsoft-cloud-for-healthcare/</a:t>
            </a:r>
            <a:endParaRPr kumimoji="0" lang="en-GB" sz="800" b="0" i="0" u="none" strike="noStrike" kern="1200" cap="none" spc="0" normalizeH="0" baseline="0" noProof="0" dirty="0">
              <a:ln>
                <a:noFill/>
              </a:ln>
              <a:solidFill>
                <a:srgbClr val="333333"/>
              </a:solidFill>
              <a:effectLst/>
              <a:uLnTx/>
              <a:uFillTx/>
              <a:latin typeface="Arial"/>
              <a:ea typeface="+mn-ea"/>
              <a:cs typeface="+mn-cs"/>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hlinkClick r:id="rId7"/>
              </a:rPr>
              <a:t>https://www.microsoft.com/en-us/industry/health/microsoft-cloud-for-healthcare</a:t>
            </a:r>
            <a:endParaRPr kumimoji="0" lang="en-GB" sz="600" b="0" i="0" u="none" strike="noStrike" kern="1200" cap="none" spc="0" normalizeH="0" baseline="0" noProof="0" dirty="0">
              <a:ln>
                <a:noFill/>
              </a:ln>
              <a:solidFill>
                <a:srgbClr val="333333"/>
              </a:solidFill>
              <a:effectLst/>
              <a:uLnTx/>
              <a:uFillTx/>
              <a:latin typeface="Arial"/>
              <a:ea typeface="+mn-ea"/>
              <a:cs typeface="+mn-cs"/>
            </a:endParaRPr>
          </a:p>
          <a:p>
            <a:pPr marL="304792" marR="0" lvl="0" indent="-304792" algn="l" defTabSz="609585" rtl="0" eaLnBrk="1" fontAlgn="auto" latinLnBrk="0" hangingPunct="1">
              <a:lnSpc>
                <a:spcPct val="100000"/>
              </a:lnSpc>
              <a:spcBef>
                <a:spcPts val="0"/>
              </a:spcBef>
              <a:spcAft>
                <a:spcPts val="0"/>
              </a:spcAft>
              <a:buClrTx/>
              <a:buSzTx/>
              <a:buFontTx/>
              <a:buAutoNum type="arabicPeriod"/>
              <a:tabLst/>
              <a:defRPr/>
            </a:pPr>
            <a:endParaRPr kumimoji="0" lang="en-GB" sz="7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70165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768351" y="1871087"/>
            <a:ext cx="10385582" cy="2721973"/>
          </a:xfrm>
          <a:prstGeom prst="rect">
            <a:avLst/>
          </a:prstGeom>
          <a:solidFill>
            <a:srgbClr val="E5ECEB"/>
          </a:solidFill>
          <a:ln w="14604">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Arial"/>
            </a:endParaRPr>
          </a:p>
        </p:txBody>
      </p:sp>
      <p:cxnSp>
        <p:nvCxnSpPr>
          <p:cNvPr id="85" name="Straight Connector 84"/>
          <p:cNvCxnSpPr/>
          <p:nvPr/>
        </p:nvCxnSpPr>
        <p:spPr>
          <a:xfrm>
            <a:off x="1248215" y="3216122"/>
            <a:ext cx="10027639" cy="0"/>
          </a:xfrm>
          <a:prstGeom prst="line">
            <a:avLst/>
          </a:prstGeom>
          <a:ln w="1905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6303931" y="2796823"/>
            <a:ext cx="2236575" cy="838601"/>
          </a:xfrm>
          <a:prstGeom prst="roundRect">
            <a:avLst>
              <a:gd name="adj" fmla="val 6404"/>
            </a:avLst>
          </a:prstGeom>
          <a:solidFill>
            <a:schemeClr val="accent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2400">
              <a:solidFill>
                <a:srgbClr val="FFFFFF"/>
              </a:solidFill>
              <a:latin typeface="Arial"/>
            </a:endParaRPr>
          </a:p>
        </p:txBody>
      </p:sp>
      <p:sp>
        <p:nvSpPr>
          <p:cNvPr id="27" name="Title 3"/>
          <p:cNvSpPr txBox="1">
            <a:spLocks/>
          </p:cNvSpPr>
          <p:nvPr/>
        </p:nvSpPr>
        <p:spPr>
          <a:xfrm>
            <a:off x="768351" y="197384"/>
            <a:ext cx="10846133" cy="946097"/>
          </a:xfrm>
          <a:prstGeom prst="rect">
            <a:avLst/>
          </a:prstGeom>
        </p:spPr>
        <p:txBody>
          <a:bodyPr vert="horz" lIns="0" tIns="60960" rIns="121920" bIns="60960" rtlCol="0" anchor="t" anchorCtr="0">
            <a:noAutofit/>
          </a:bodyPr>
          <a:lstStyle>
            <a:lvl1pPr algn="l" defTabSz="457200" rtl="0" eaLnBrk="1" latinLnBrk="0" hangingPunct="1">
              <a:lnSpc>
                <a:spcPct val="90000"/>
              </a:lnSpc>
              <a:spcBef>
                <a:spcPct val="0"/>
              </a:spcBef>
              <a:buNone/>
              <a:defRPr sz="3200" b="1" i="0" kern="1200" spc="0" baseline="0">
                <a:solidFill>
                  <a:schemeClr val="tx1"/>
                </a:solidFill>
                <a:latin typeface="Arial"/>
                <a:ea typeface="+mj-ea"/>
                <a:cs typeface="Arial"/>
              </a:defRPr>
            </a:lvl1pPr>
          </a:lstStyle>
          <a:p>
            <a:pPr defTabSz="609585">
              <a:defRPr/>
            </a:pPr>
            <a:r>
              <a:rPr lang="en-US" sz="3600" dirty="0">
                <a:solidFill>
                  <a:srgbClr val="333333"/>
                </a:solidFill>
              </a:rPr>
              <a:t>Innovation roadmap</a:t>
            </a:r>
          </a:p>
          <a:p>
            <a:pPr defTabSz="609585">
              <a:defRPr/>
            </a:pPr>
            <a:r>
              <a:rPr lang="en-US" sz="2400" b="0" dirty="0">
                <a:solidFill>
                  <a:srgbClr val="333333"/>
                </a:solidFill>
              </a:rPr>
              <a:t>Advancing AI innovation for healthcare </a:t>
            </a:r>
            <a:endParaRPr lang="en-US" sz="2000" b="0" dirty="0">
              <a:solidFill>
                <a:srgbClr val="333333"/>
              </a:solidFill>
            </a:endParaRPr>
          </a:p>
        </p:txBody>
      </p:sp>
      <p:sp>
        <p:nvSpPr>
          <p:cNvPr id="34" name="Oval 33"/>
          <p:cNvSpPr/>
          <p:nvPr/>
        </p:nvSpPr>
        <p:spPr>
          <a:xfrm>
            <a:off x="4571257" y="3154784"/>
            <a:ext cx="146168" cy="146168"/>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182880" rtlCol="0" anchor="b"/>
          <a:lstStyle/>
          <a:p>
            <a:pPr algn="ctr" defTabSz="609585">
              <a:defRPr/>
            </a:pPr>
            <a:endParaRPr lang="en-US" sz="1200">
              <a:solidFill>
                <a:srgbClr val="FFFFFF"/>
              </a:solidFill>
              <a:latin typeface="Arial"/>
            </a:endParaRPr>
          </a:p>
        </p:txBody>
      </p:sp>
      <p:sp>
        <p:nvSpPr>
          <p:cNvPr id="36" name="Oval 35"/>
          <p:cNvSpPr/>
          <p:nvPr/>
        </p:nvSpPr>
        <p:spPr>
          <a:xfrm>
            <a:off x="1248214" y="3154784"/>
            <a:ext cx="146168" cy="146168"/>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182880" rtlCol="0" anchor="b"/>
          <a:lstStyle/>
          <a:p>
            <a:pPr algn="ctr" defTabSz="609585">
              <a:defRPr/>
            </a:pPr>
            <a:endParaRPr lang="en-US" sz="1200">
              <a:solidFill>
                <a:srgbClr val="FFFFFF"/>
              </a:solidFill>
              <a:latin typeface="Arial"/>
            </a:endParaRPr>
          </a:p>
        </p:txBody>
      </p:sp>
      <p:sp>
        <p:nvSpPr>
          <p:cNvPr id="37" name="TextBox 36"/>
          <p:cNvSpPr txBox="1"/>
          <p:nvPr/>
        </p:nvSpPr>
        <p:spPr>
          <a:xfrm>
            <a:off x="768351" y="2513473"/>
            <a:ext cx="1582096" cy="615361"/>
          </a:xfrm>
          <a:prstGeom prst="rect">
            <a:avLst/>
          </a:prstGeom>
          <a:noFill/>
        </p:spPr>
        <p:txBody>
          <a:bodyPr wrap="square" lIns="0" tIns="0" rIns="0" bIns="0" rtlCol="0">
            <a:spAutoFit/>
          </a:bodyPr>
          <a:lstStyle/>
          <a:p>
            <a:pPr algn="ctr" defTabSz="609585" fontAlgn="base">
              <a:defRPr/>
            </a:pPr>
            <a:r>
              <a:rPr lang="en-US" sz="1333" dirty="0">
                <a:solidFill>
                  <a:srgbClr val="626D6F"/>
                </a:solidFill>
                <a:latin typeface="Arial"/>
              </a:rPr>
              <a:t>Transcription &amp; back-end speech recognition</a:t>
            </a:r>
          </a:p>
        </p:txBody>
      </p:sp>
      <p:sp>
        <p:nvSpPr>
          <p:cNvPr id="40" name="TextBox 39"/>
          <p:cNvSpPr txBox="1"/>
          <p:nvPr/>
        </p:nvSpPr>
        <p:spPr>
          <a:xfrm>
            <a:off x="6303930" y="3846264"/>
            <a:ext cx="2236576" cy="410241"/>
          </a:xfrm>
          <a:prstGeom prst="rect">
            <a:avLst/>
          </a:prstGeom>
          <a:noFill/>
        </p:spPr>
        <p:txBody>
          <a:bodyPr wrap="square" lIns="0" tIns="0" rIns="0" bIns="0" rtlCol="0">
            <a:spAutoFit/>
          </a:bodyPr>
          <a:lstStyle/>
          <a:p>
            <a:pPr algn="ctr" defTabSz="609585" fontAlgn="base">
              <a:defRPr/>
            </a:pPr>
            <a:r>
              <a:rPr lang="en-US" sz="1333" dirty="0">
                <a:solidFill>
                  <a:srgbClr val="626D6F"/>
                </a:solidFill>
                <a:latin typeface="Arial"/>
              </a:rPr>
              <a:t>Clinical guidance &amp; </a:t>
            </a:r>
            <a:br>
              <a:rPr lang="en-US" sz="1333" dirty="0">
                <a:solidFill>
                  <a:srgbClr val="626D6F"/>
                </a:solidFill>
                <a:latin typeface="Arial"/>
              </a:rPr>
            </a:br>
            <a:r>
              <a:rPr lang="en-US" sz="1333" dirty="0">
                <a:solidFill>
                  <a:srgbClr val="626D6F"/>
                </a:solidFill>
                <a:latin typeface="Arial"/>
              </a:rPr>
              <a:t> SNOMED CT coding support</a:t>
            </a:r>
          </a:p>
        </p:txBody>
      </p:sp>
      <p:sp>
        <p:nvSpPr>
          <p:cNvPr id="41" name="TextBox 40"/>
          <p:cNvSpPr txBox="1"/>
          <p:nvPr/>
        </p:nvSpPr>
        <p:spPr>
          <a:xfrm>
            <a:off x="6545237" y="2414066"/>
            <a:ext cx="1753960" cy="205121"/>
          </a:xfrm>
          <a:prstGeom prst="rect">
            <a:avLst/>
          </a:prstGeom>
          <a:noFill/>
        </p:spPr>
        <p:txBody>
          <a:bodyPr wrap="square" lIns="0" tIns="0" rIns="0" bIns="0" rtlCol="0">
            <a:spAutoFit/>
          </a:bodyPr>
          <a:lstStyle/>
          <a:p>
            <a:pPr algn="ctr" defTabSz="609585" fontAlgn="base">
              <a:defRPr/>
            </a:pPr>
            <a:r>
              <a:rPr lang="en-US" sz="1333">
                <a:solidFill>
                  <a:srgbClr val="626D6F"/>
                </a:solidFill>
                <a:latin typeface="Arial"/>
              </a:rPr>
              <a:t>Virtual assistants</a:t>
            </a:r>
          </a:p>
        </p:txBody>
      </p:sp>
      <p:sp>
        <p:nvSpPr>
          <p:cNvPr id="42" name="TextBox 41"/>
          <p:cNvSpPr txBox="1"/>
          <p:nvPr/>
        </p:nvSpPr>
        <p:spPr>
          <a:xfrm>
            <a:off x="9055831" y="2648883"/>
            <a:ext cx="1466727" cy="410241"/>
          </a:xfrm>
          <a:prstGeom prst="rect">
            <a:avLst/>
          </a:prstGeom>
          <a:noFill/>
        </p:spPr>
        <p:txBody>
          <a:bodyPr wrap="square" lIns="0" tIns="0" rIns="0" bIns="0" rtlCol="0">
            <a:spAutoFit/>
          </a:bodyPr>
          <a:lstStyle/>
          <a:p>
            <a:pPr algn="ctr" defTabSz="609585" fontAlgn="base">
              <a:defRPr/>
            </a:pPr>
            <a:r>
              <a:rPr lang="en-US" sz="1333">
                <a:solidFill>
                  <a:srgbClr val="626D6F"/>
                </a:solidFill>
                <a:latin typeface="Arial"/>
              </a:rPr>
              <a:t>Ambient clinical intelligence</a:t>
            </a:r>
          </a:p>
        </p:txBody>
      </p:sp>
      <p:sp>
        <p:nvSpPr>
          <p:cNvPr id="44" name="TextBox 43"/>
          <p:cNvSpPr txBox="1"/>
          <p:nvPr/>
        </p:nvSpPr>
        <p:spPr>
          <a:xfrm>
            <a:off x="3988385" y="4730817"/>
            <a:ext cx="4218905" cy="205121"/>
          </a:xfrm>
          <a:prstGeom prst="rect">
            <a:avLst/>
          </a:prstGeom>
          <a:noFill/>
        </p:spPr>
        <p:txBody>
          <a:bodyPr wrap="square" lIns="0" tIns="0" rIns="0" bIns="0" rtlCol="0">
            <a:spAutoFit/>
          </a:bodyPr>
          <a:lstStyle/>
          <a:p>
            <a:pPr algn="ctr" defTabSz="609585" fontAlgn="base">
              <a:defRPr/>
            </a:pPr>
            <a:r>
              <a:rPr lang="en-US" sz="1333" b="1" dirty="0">
                <a:solidFill>
                  <a:srgbClr val="2DC6D6"/>
                </a:solidFill>
                <a:latin typeface="Arial"/>
              </a:rPr>
              <a:t>Cloud-based speech recognition solutions</a:t>
            </a:r>
          </a:p>
        </p:txBody>
      </p:sp>
      <p:sp>
        <p:nvSpPr>
          <p:cNvPr id="46" name="Oval 45"/>
          <p:cNvSpPr/>
          <p:nvPr/>
        </p:nvSpPr>
        <p:spPr>
          <a:xfrm>
            <a:off x="7349133" y="3562339"/>
            <a:ext cx="146168" cy="146168"/>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182880" rtlCol="0" anchor="b"/>
          <a:lstStyle/>
          <a:p>
            <a:pPr algn="ctr" defTabSz="609585">
              <a:defRPr/>
            </a:pPr>
            <a:endParaRPr lang="en-US" sz="1200">
              <a:solidFill>
                <a:srgbClr val="FFFFFF"/>
              </a:solidFill>
              <a:latin typeface="Arial"/>
            </a:endParaRPr>
          </a:p>
        </p:txBody>
      </p:sp>
      <p:sp>
        <p:nvSpPr>
          <p:cNvPr id="23" name="TextBox 22"/>
          <p:cNvSpPr txBox="1"/>
          <p:nvPr/>
        </p:nvSpPr>
        <p:spPr>
          <a:xfrm>
            <a:off x="6303930" y="3123790"/>
            <a:ext cx="2236576" cy="205121"/>
          </a:xfrm>
          <a:prstGeom prst="rect">
            <a:avLst/>
          </a:prstGeom>
          <a:noFill/>
        </p:spPr>
        <p:txBody>
          <a:bodyPr wrap="square" lIns="0" tIns="0" rIns="0" bIns="0" rtlCol="0">
            <a:spAutoFit/>
          </a:bodyPr>
          <a:lstStyle/>
          <a:p>
            <a:pPr algn="ctr" defTabSz="609585" fontAlgn="base">
              <a:defRPr/>
            </a:pPr>
            <a:r>
              <a:rPr lang="en-US" sz="1333" b="1">
                <a:solidFill>
                  <a:srgbClr val="FFFFFF"/>
                </a:solidFill>
                <a:latin typeface="Arial"/>
              </a:rPr>
              <a:t>Real-time intelligence</a:t>
            </a:r>
          </a:p>
        </p:txBody>
      </p:sp>
      <p:sp>
        <p:nvSpPr>
          <p:cNvPr id="48" name="Oval 47"/>
          <p:cNvSpPr/>
          <p:nvPr/>
        </p:nvSpPr>
        <p:spPr>
          <a:xfrm>
            <a:off x="7349133" y="2738820"/>
            <a:ext cx="146168" cy="146168"/>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182880" rtlCol="0" anchor="b"/>
          <a:lstStyle/>
          <a:p>
            <a:pPr algn="ctr" defTabSz="609585">
              <a:defRPr/>
            </a:pPr>
            <a:endParaRPr lang="en-US" sz="1200">
              <a:solidFill>
                <a:srgbClr val="FFFFFF"/>
              </a:solidFill>
              <a:latin typeface="Arial"/>
            </a:endParaRPr>
          </a:p>
        </p:txBody>
      </p:sp>
      <p:sp>
        <p:nvSpPr>
          <p:cNvPr id="71" name="Oval 70"/>
          <p:cNvSpPr/>
          <p:nvPr/>
        </p:nvSpPr>
        <p:spPr>
          <a:xfrm>
            <a:off x="9740586" y="3164223"/>
            <a:ext cx="146168" cy="146168"/>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182880" rtlCol="0" anchor="b"/>
          <a:lstStyle/>
          <a:p>
            <a:pPr algn="ctr" defTabSz="609585">
              <a:defRPr/>
            </a:pPr>
            <a:endParaRPr lang="en-US" sz="1200">
              <a:solidFill>
                <a:srgbClr val="FFFFFF"/>
              </a:solidFill>
              <a:latin typeface="Arial"/>
            </a:endParaRPr>
          </a:p>
        </p:txBody>
      </p:sp>
      <p:sp>
        <p:nvSpPr>
          <p:cNvPr id="25" name="TextBox 24">
            <a:extLst>
              <a:ext uri="{FF2B5EF4-FFF2-40B4-BE49-F238E27FC236}">
                <a16:creationId xmlns:a16="http://schemas.microsoft.com/office/drawing/2014/main" id="{51C36E05-BB7D-4A4D-B0AA-6F170ACBFE9F}"/>
              </a:ext>
            </a:extLst>
          </p:cNvPr>
          <p:cNvSpPr txBox="1"/>
          <p:nvPr/>
        </p:nvSpPr>
        <p:spPr>
          <a:xfrm>
            <a:off x="3795607" y="2505453"/>
            <a:ext cx="1582097" cy="615361"/>
          </a:xfrm>
          <a:prstGeom prst="rect">
            <a:avLst/>
          </a:prstGeom>
          <a:noFill/>
        </p:spPr>
        <p:txBody>
          <a:bodyPr wrap="square" lIns="0" tIns="0" rIns="0" bIns="0" rtlCol="0">
            <a:spAutoFit/>
          </a:bodyPr>
          <a:lstStyle/>
          <a:p>
            <a:pPr algn="ctr" defTabSz="609585" fontAlgn="base">
              <a:defRPr/>
            </a:pPr>
            <a:r>
              <a:rPr lang="en-US" sz="1333" dirty="0">
                <a:solidFill>
                  <a:srgbClr val="626D6F"/>
                </a:solidFill>
                <a:latin typeface="Arial"/>
              </a:rPr>
              <a:t>Front-end speech recognition integrated into EPR</a:t>
            </a:r>
          </a:p>
        </p:txBody>
      </p:sp>
      <p:pic>
        <p:nvPicPr>
          <p:cNvPr id="26" name="Picture 2" descr="Icon Microsoft Logo Png">
            <a:extLst>
              <a:ext uri="{FF2B5EF4-FFF2-40B4-BE49-F238E27FC236}">
                <a16:creationId xmlns:a16="http://schemas.microsoft.com/office/drawing/2014/main" id="{5B3CE18E-78EE-4CF0-8EC1-6943B6055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473" y="5012359"/>
            <a:ext cx="795338" cy="7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7A9E-B812-4540-A110-46B0224326D5}"/>
              </a:ext>
            </a:extLst>
          </p:cNvPr>
          <p:cNvSpPr>
            <a:spLocks noGrp="1"/>
          </p:cNvSpPr>
          <p:nvPr>
            <p:ph type="title"/>
          </p:nvPr>
        </p:nvSpPr>
        <p:spPr>
          <a:xfrm>
            <a:off x="745136" y="179920"/>
            <a:ext cx="11234389" cy="780155"/>
          </a:xfrm>
        </p:spPr>
        <p:txBody>
          <a:bodyPr/>
          <a:lstStyle/>
          <a:p>
            <a:r>
              <a:rPr lang="en-US" sz="3600" dirty="0"/>
              <a:t>Clinic room of the future</a:t>
            </a:r>
          </a:p>
        </p:txBody>
      </p:sp>
      <p:sp>
        <p:nvSpPr>
          <p:cNvPr id="3" name="Content Placeholder 2">
            <a:extLst>
              <a:ext uri="{FF2B5EF4-FFF2-40B4-BE49-F238E27FC236}">
                <a16:creationId xmlns:a16="http://schemas.microsoft.com/office/drawing/2014/main" id="{7E2766CE-8FAA-BC4E-AC07-EC84484BD5F1}"/>
              </a:ext>
            </a:extLst>
          </p:cNvPr>
          <p:cNvSpPr>
            <a:spLocks noGrp="1"/>
          </p:cNvSpPr>
          <p:nvPr>
            <p:ph sz="quarter" idx="11"/>
          </p:nvPr>
        </p:nvSpPr>
        <p:spPr>
          <a:xfrm>
            <a:off x="695305" y="1472524"/>
            <a:ext cx="9118192" cy="4619625"/>
          </a:xfrm>
        </p:spPr>
        <p:txBody>
          <a:bodyPr vert="horz" lIns="0" tIns="0" rIns="0" bIns="0" rtlCol="0">
            <a:noAutofit/>
          </a:bodyPr>
          <a:lstStyle/>
          <a:p>
            <a:pPr marL="401981">
              <a:spcAft>
                <a:spcPts val="1200"/>
              </a:spcAft>
              <a:buFont typeface="Arial" panose="020B0604020202020204" pitchFamily="34" charset="0"/>
              <a:buChar char="•"/>
            </a:pPr>
            <a:r>
              <a:rPr lang="en-US" sz="1600" b="1" dirty="0">
                <a:solidFill>
                  <a:schemeClr val="accent1"/>
                </a:solidFill>
              </a:rPr>
              <a:t>Highly optimized microphone array for capturing conversation </a:t>
            </a:r>
            <a:br>
              <a:rPr lang="en-US" sz="1400" dirty="0"/>
            </a:br>
            <a:r>
              <a:rPr lang="en-US" sz="1400" dirty="0"/>
              <a:t>- </a:t>
            </a:r>
            <a:r>
              <a:rPr lang="en-US" sz="1467" dirty="0"/>
              <a:t>Multi sensory, wall mounted and always available</a:t>
            </a:r>
            <a:br>
              <a:rPr lang="en-US" sz="1467" dirty="0"/>
            </a:br>
            <a:r>
              <a:rPr lang="en-US" sz="1467" dirty="0"/>
              <a:t>- No desktop computer</a:t>
            </a:r>
            <a:endParaRPr lang="en-US" sz="1400" dirty="0"/>
          </a:p>
          <a:p>
            <a:pPr marL="401981">
              <a:spcAft>
                <a:spcPts val="1200"/>
              </a:spcAft>
              <a:buFont typeface="Arial" panose="020B0604020202020204" pitchFamily="34" charset="0"/>
              <a:buChar char="•"/>
            </a:pPr>
            <a:r>
              <a:rPr lang="en-US" sz="1600" b="1" dirty="0">
                <a:solidFill>
                  <a:schemeClr val="accent1"/>
                </a:solidFill>
              </a:rPr>
              <a:t>Voice biometric </a:t>
            </a:r>
            <a:r>
              <a:rPr lang="en-US" sz="1600" dirty="0"/>
              <a:t>support for identifying speakers </a:t>
            </a:r>
            <a:br>
              <a:rPr lang="en-US" sz="1400" dirty="0"/>
            </a:br>
            <a:r>
              <a:rPr lang="en-US" sz="1467" dirty="0"/>
              <a:t>- ‘My voice is my password’</a:t>
            </a:r>
          </a:p>
          <a:p>
            <a:pPr marL="401981">
              <a:spcAft>
                <a:spcPts val="1200"/>
              </a:spcAft>
              <a:buFont typeface="Arial" panose="020B0604020202020204" pitchFamily="34" charset="0"/>
              <a:buChar char="•"/>
            </a:pPr>
            <a:r>
              <a:rPr lang="en-US" sz="1600" b="1" dirty="0">
                <a:solidFill>
                  <a:schemeClr val="accent1"/>
                </a:solidFill>
              </a:rPr>
              <a:t>Integrated machine vision </a:t>
            </a:r>
            <a:r>
              <a:rPr lang="en-US" sz="1600" dirty="0"/>
              <a:t>for motion tracking  </a:t>
            </a:r>
            <a:br>
              <a:rPr lang="en-US" sz="1333" dirty="0"/>
            </a:br>
            <a:r>
              <a:rPr lang="en-US" sz="1400" dirty="0"/>
              <a:t>- To identify speakers and pick up non-verbal cues</a:t>
            </a:r>
          </a:p>
          <a:p>
            <a:pPr marL="401981">
              <a:spcAft>
                <a:spcPts val="1200"/>
              </a:spcAft>
              <a:buFont typeface="Arial" panose="020B0604020202020204" pitchFamily="34" charset="0"/>
              <a:buChar char="•"/>
            </a:pPr>
            <a:r>
              <a:rPr lang="en-US" sz="1467" b="1" dirty="0">
                <a:solidFill>
                  <a:schemeClr val="accent1"/>
                </a:solidFill>
              </a:rPr>
              <a:t>Ambient skills  </a:t>
            </a:r>
            <a:r>
              <a:rPr lang="en-US" sz="1467" dirty="0"/>
              <a:t>for voice-enabled real-time actions in EPR</a:t>
            </a:r>
            <a:br>
              <a:rPr lang="en-US" sz="1333" dirty="0"/>
            </a:br>
            <a:r>
              <a:rPr lang="en-US" sz="1333" dirty="0"/>
              <a:t>-</a:t>
            </a:r>
            <a:r>
              <a:rPr lang="en-US" sz="1400" dirty="0"/>
              <a:t> </a:t>
            </a:r>
            <a:r>
              <a:rPr lang="en-US" sz="1400" dirty="0">
                <a:solidFill>
                  <a:schemeClr val="accent1"/>
                </a:solidFill>
              </a:rPr>
              <a:t>Proactive virtual assistants</a:t>
            </a:r>
            <a:br>
              <a:rPr lang="en-US" sz="1400" dirty="0"/>
            </a:br>
            <a:r>
              <a:rPr lang="en-US" sz="1400" dirty="0"/>
              <a:t>- Show me the last……  Start my knee pain pathway</a:t>
            </a:r>
          </a:p>
          <a:p>
            <a:pPr marL="401981">
              <a:spcAft>
                <a:spcPts val="1200"/>
              </a:spcAft>
              <a:buFont typeface="Arial" panose="020B0604020202020204" pitchFamily="34" charset="0"/>
              <a:buChar char="•"/>
            </a:pPr>
            <a:r>
              <a:rPr lang="en-US" sz="1400" b="1" dirty="0" err="1">
                <a:solidFill>
                  <a:schemeClr val="accent1"/>
                </a:solidFill>
              </a:rPr>
              <a:t>Diarise</a:t>
            </a:r>
            <a:r>
              <a:rPr lang="en-US" sz="1400" b="1" dirty="0">
                <a:solidFill>
                  <a:schemeClr val="accent1"/>
                </a:solidFill>
              </a:rPr>
              <a:t> the whole conversation: </a:t>
            </a:r>
            <a:r>
              <a:rPr lang="en-US" sz="1400" dirty="0"/>
              <a:t>both patient and doctor</a:t>
            </a:r>
            <a:br>
              <a:rPr lang="en-US" sz="1200" dirty="0"/>
            </a:br>
            <a:r>
              <a:rPr lang="en-US" sz="1200" dirty="0"/>
              <a:t>-</a:t>
            </a:r>
            <a:r>
              <a:rPr lang="en-US" sz="1333" dirty="0"/>
              <a:t> </a:t>
            </a:r>
            <a:r>
              <a:rPr lang="en-US" sz="1333" dirty="0">
                <a:solidFill>
                  <a:schemeClr val="accent1"/>
                </a:solidFill>
              </a:rPr>
              <a:t>Proactive virtual assistants</a:t>
            </a:r>
            <a:br>
              <a:rPr lang="en-US" sz="1333" dirty="0"/>
            </a:br>
            <a:r>
              <a:rPr lang="en-US" sz="1333" dirty="0"/>
              <a:t>- Show me the last……  Start my knee pain pathway</a:t>
            </a:r>
          </a:p>
          <a:p>
            <a:pPr marL="401981">
              <a:spcAft>
                <a:spcPts val="1200"/>
              </a:spcAft>
              <a:buFont typeface="Arial" panose="020B0604020202020204" pitchFamily="34" charset="0"/>
              <a:buChar char="•"/>
            </a:pPr>
            <a:r>
              <a:rPr lang="en-US" sz="1400" b="1" dirty="0">
                <a:solidFill>
                  <a:schemeClr val="accent1"/>
                </a:solidFill>
              </a:rPr>
              <a:t>Creates a summary clinical note: </a:t>
            </a:r>
            <a:r>
              <a:rPr lang="en-US" sz="1400" dirty="0"/>
              <a:t>Clinical language understanding (NLP)</a:t>
            </a:r>
            <a:br>
              <a:rPr lang="en-US" sz="1400" dirty="0"/>
            </a:br>
            <a:r>
              <a:rPr lang="en-US" sz="1200" dirty="0"/>
              <a:t>-</a:t>
            </a:r>
            <a:r>
              <a:rPr lang="en-US" sz="1333" dirty="0"/>
              <a:t> Structured note with key headings </a:t>
            </a:r>
            <a:br>
              <a:rPr lang="en-US" sz="1333" dirty="0"/>
            </a:br>
            <a:r>
              <a:rPr lang="en-US" sz="1333" dirty="0"/>
              <a:t>- Codes clinical terms (ICD10, SNOMED CT)</a:t>
            </a:r>
          </a:p>
          <a:p>
            <a:pPr marL="0" indent="0" algn="ctr">
              <a:spcAft>
                <a:spcPts val="1200"/>
              </a:spcAft>
              <a:buNone/>
              <a:tabLst>
                <a:tab pos="355591" algn="l"/>
              </a:tabLst>
            </a:pPr>
            <a:r>
              <a:rPr lang="en-US" sz="2133" b="1" dirty="0">
                <a:solidFill>
                  <a:schemeClr val="accent1"/>
                </a:solidFill>
              </a:rPr>
              <a:t>						</a:t>
            </a:r>
            <a:endParaRPr lang="en-US" sz="2133" dirty="0"/>
          </a:p>
        </p:txBody>
      </p:sp>
      <p:sp>
        <p:nvSpPr>
          <p:cNvPr id="4" name="Text Placeholder 5">
            <a:extLst>
              <a:ext uri="{FF2B5EF4-FFF2-40B4-BE49-F238E27FC236}">
                <a16:creationId xmlns:a16="http://schemas.microsoft.com/office/drawing/2014/main" id="{531D8FA8-7DAC-8140-A691-B9D7763B2F26}"/>
              </a:ext>
            </a:extLst>
          </p:cNvPr>
          <p:cNvSpPr txBox="1">
            <a:spLocks/>
          </p:cNvSpPr>
          <p:nvPr/>
        </p:nvSpPr>
        <p:spPr>
          <a:xfrm>
            <a:off x="695306" y="707049"/>
            <a:ext cx="10659311" cy="463880"/>
          </a:xfrm>
          <a:prstGeom prst="rect">
            <a:avLst/>
          </a:prstGeom>
        </p:spPr>
        <p:txBody>
          <a:bodyPr/>
          <a:lstStyle>
            <a:lvl1pPr marL="2857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1pPr>
            <a:lvl2pPr marL="7429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2pPr>
            <a:lvl3pPr marL="12001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3pPr>
            <a:lvl4pPr marL="16573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70">
              <a:buClr>
                <a:srgbClr val="333333"/>
              </a:buClr>
              <a:buNone/>
              <a:defRPr/>
            </a:pPr>
            <a:r>
              <a:rPr lang="en-US" sz="2400" dirty="0">
                <a:solidFill>
                  <a:srgbClr val="333333"/>
                </a:solidFill>
              </a:rPr>
              <a:t>Ambient clinical intelligence (ACI) - AI assisted speech technology</a:t>
            </a:r>
          </a:p>
          <a:p>
            <a:pPr marL="0" indent="0" defTabSz="609570">
              <a:buClr>
                <a:srgbClr val="333333"/>
              </a:buClr>
              <a:buNone/>
              <a:defRPr/>
            </a:pPr>
            <a:r>
              <a:rPr lang="en-US" sz="2400" dirty="0">
                <a:solidFill>
                  <a:srgbClr val="333333"/>
                </a:solidFill>
              </a:rPr>
              <a:t> </a:t>
            </a:r>
          </a:p>
        </p:txBody>
      </p:sp>
      <p:pic>
        <p:nvPicPr>
          <p:cNvPr id="7" name="Picture 6">
            <a:extLst>
              <a:ext uri="{FF2B5EF4-FFF2-40B4-BE49-F238E27FC236}">
                <a16:creationId xmlns:a16="http://schemas.microsoft.com/office/drawing/2014/main" id="{F6B0BC60-ABF1-4222-849E-0C9C49795651}"/>
              </a:ext>
            </a:extLst>
          </p:cNvPr>
          <p:cNvPicPr>
            <a:picLocks noChangeAspect="1"/>
          </p:cNvPicPr>
          <p:nvPr/>
        </p:nvPicPr>
        <p:blipFill rotWithShape="1">
          <a:blip r:embed="rId3"/>
          <a:srcRect l="1770" r="2019"/>
          <a:stretch/>
        </p:blipFill>
        <p:spPr>
          <a:xfrm>
            <a:off x="7234489" y="2000573"/>
            <a:ext cx="3992312" cy="2720865"/>
          </a:xfrm>
          <a:prstGeom prst="rect">
            <a:avLst/>
          </a:prstGeom>
        </p:spPr>
      </p:pic>
      <p:sp>
        <p:nvSpPr>
          <p:cNvPr id="5" name="Rectangle 4">
            <a:extLst>
              <a:ext uri="{FF2B5EF4-FFF2-40B4-BE49-F238E27FC236}">
                <a16:creationId xmlns:a16="http://schemas.microsoft.com/office/drawing/2014/main" id="{7E4ECD47-CC25-4357-830B-5597AF45A3C2}"/>
              </a:ext>
            </a:extLst>
          </p:cNvPr>
          <p:cNvSpPr/>
          <p:nvPr/>
        </p:nvSpPr>
        <p:spPr>
          <a:xfrm>
            <a:off x="5143215" y="3838196"/>
            <a:ext cx="7164280" cy="2090723"/>
          </a:xfrm>
          <a:prstGeom prst="rect">
            <a:avLst/>
          </a:prstGeom>
        </p:spPr>
        <p:txBody>
          <a:bodyPr wrap="square" lIns="0" tIns="0" rIns="0" bIns="0">
            <a:noAutofit/>
          </a:bodyPr>
          <a:lstStyle/>
          <a:p>
            <a:pPr marL="358766" indent="-358766" defTabSz="914377">
              <a:spcAft>
                <a:spcPts val="1200"/>
              </a:spcAft>
              <a:buFont typeface="Arial" panose="020B0604020202020204" pitchFamily="34" charset="0"/>
              <a:buChar char="•"/>
              <a:tabLst>
                <a:tab pos="355591" algn="l"/>
              </a:tabLst>
            </a:pPr>
            <a:endParaRPr lang="en-US" sz="1400" dirty="0">
              <a:solidFill>
                <a:srgbClr val="333333"/>
              </a:solidFill>
              <a:latin typeface="Arial"/>
            </a:endParaRPr>
          </a:p>
        </p:txBody>
      </p:sp>
      <p:sp>
        <p:nvSpPr>
          <p:cNvPr id="6" name="TextBox 5">
            <a:extLst>
              <a:ext uri="{FF2B5EF4-FFF2-40B4-BE49-F238E27FC236}">
                <a16:creationId xmlns:a16="http://schemas.microsoft.com/office/drawing/2014/main" id="{EBD4F7AC-D88E-4FE2-A9B8-43784B5D14FB}"/>
              </a:ext>
            </a:extLst>
          </p:cNvPr>
          <p:cNvSpPr txBox="1"/>
          <p:nvPr/>
        </p:nvSpPr>
        <p:spPr>
          <a:xfrm>
            <a:off x="5543549" y="2819400"/>
            <a:ext cx="1219200" cy="1219200"/>
          </a:xfrm>
          <a:prstGeom prst="rect">
            <a:avLst/>
          </a:prstGeom>
        </p:spPr>
        <p:txBody>
          <a:bodyPr vert="horz" wrap="square" lIns="0" tIns="60960" rIns="121920" bIns="60960" rtlCol="0" anchor="t">
            <a:noAutofit/>
          </a:bodyPr>
          <a:lstStyle/>
          <a:p>
            <a:endParaRPr lang="en-GB" sz="2400" dirty="0"/>
          </a:p>
        </p:txBody>
      </p:sp>
      <p:sp>
        <p:nvSpPr>
          <p:cNvPr id="8" name="TextBox 7">
            <a:extLst>
              <a:ext uri="{FF2B5EF4-FFF2-40B4-BE49-F238E27FC236}">
                <a16:creationId xmlns:a16="http://schemas.microsoft.com/office/drawing/2014/main" id="{B0A80D61-FC9B-40CD-8E0F-EA572A36E8C1}"/>
              </a:ext>
            </a:extLst>
          </p:cNvPr>
          <p:cNvSpPr txBox="1"/>
          <p:nvPr/>
        </p:nvSpPr>
        <p:spPr>
          <a:xfrm>
            <a:off x="7370323" y="4723065"/>
            <a:ext cx="3720645" cy="620007"/>
          </a:xfrm>
          <a:prstGeom prst="rect">
            <a:avLst/>
          </a:prstGeom>
        </p:spPr>
        <p:txBody>
          <a:bodyPr vert="horz" wrap="square" lIns="0" tIns="60960" rIns="121920" bIns="60960" rtlCol="0" anchor="t">
            <a:noAutofit/>
          </a:bodyPr>
          <a:lstStyle/>
          <a:p>
            <a:pPr algn="ctr"/>
            <a:r>
              <a:rPr lang="en-US" sz="1600" b="1" dirty="0">
                <a:solidFill>
                  <a:schemeClr val="accent1"/>
                </a:solidFill>
              </a:rPr>
              <a:t>No typing, No clicks, </a:t>
            </a:r>
            <a:br>
              <a:rPr lang="en-US" sz="1600" b="1" dirty="0">
                <a:solidFill>
                  <a:schemeClr val="accent1"/>
                </a:solidFill>
              </a:rPr>
            </a:br>
            <a:r>
              <a:rPr lang="en-US" sz="1600" b="1" dirty="0">
                <a:solidFill>
                  <a:schemeClr val="accent1"/>
                </a:solidFill>
              </a:rPr>
              <a:t>No back turned to the patient</a:t>
            </a:r>
            <a:endParaRPr lang="en-GB" sz="1600" dirty="0"/>
          </a:p>
        </p:txBody>
      </p:sp>
    </p:spTree>
    <p:extLst>
      <p:ext uri="{BB962C8B-B14F-4D97-AF65-F5344CB8AC3E}">
        <p14:creationId xmlns:p14="http://schemas.microsoft.com/office/powerpoint/2010/main" val="328663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A71934-1DE2-4005-B14C-F5169C2BD989}"/>
              </a:ext>
            </a:extLst>
          </p:cNvPr>
          <p:cNvSpPr txBox="1"/>
          <p:nvPr/>
        </p:nvSpPr>
        <p:spPr>
          <a:xfrm>
            <a:off x="2279650" y="4849737"/>
            <a:ext cx="9481559" cy="593933"/>
          </a:xfrm>
          <a:prstGeom prst="rect">
            <a:avLst/>
          </a:prstGeom>
        </p:spPr>
        <p:txBody>
          <a:bodyPr vert="horz" wrap="square" lIns="0" tIns="45720" rIns="91440" bIns="45720" rtlCol="0" anchor="t">
            <a:noAutofit/>
          </a:bodyPr>
          <a:lstStyle/>
          <a:p>
            <a:r>
              <a:rPr lang="en-GB" sz="2000" b="1" dirty="0">
                <a:solidFill>
                  <a:schemeClr val="bg1"/>
                </a:solidFill>
                <a:latin typeface="Calibri" panose="020F0502020204030204" pitchFamily="34" charset="0"/>
                <a:ea typeface="Calibri" panose="020F0502020204030204" pitchFamily="34" charset="0"/>
              </a:rPr>
              <a:t>P</a:t>
            </a:r>
            <a:r>
              <a:rPr lang="en-GB" sz="2000" b="1" dirty="0">
                <a:solidFill>
                  <a:schemeClr val="bg1"/>
                </a:solidFill>
                <a:effectLst/>
                <a:latin typeface="Calibri" panose="020F0502020204030204" pitchFamily="34" charset="0"/>
                <a:ea typeface="Calibri" panose="020F0502020204030204" pitchFamily="34" charset="0"/>
              </a:rPr>
              <a:t>hone: </a:t>
            </a:r>
            <a:r>
              <a:rPr lang="en-GB" sz="2000" dirty="0">
                <a:solidFill>
                  <a:schemeClr val="bg1"/>
                </a:solidFill>
                <a:effectLst/>
                <a:latin typeface="Segoe UI" panose="020B0502040204020203" pitchFamily="34" charset="0"/>
                <a:ea typeface="Calibri" panose="020F0502020204030204" pitchFamily="34" charset="0"/>
              </a:rPr>
              <a:t>+44 (0)162 849 1600	|	</a:t>
            </a:r>
            <a:r>
              <a:rPr lang="en-GB" sz="2000" b="1" dirty="0">
                <a:solidFill>
                  <a:schemeClr val="bg1"/>
                </a:solidFill>
                <a:latin typeface="Calibri" panose="020F0502020204030204" pitchFamily="34" charset="0"/>
                <a:ea typeface="Calibri" panose="020F0502020204030204" pitchFamily="34" charset="0"/>
              </a:rPr>
              <a:t>Email: </a:t>
            </a:r>
            <a:r>
              <a:rPr lang="en-GB" sz="2000" dirty="0">
                <a:solidFill>
                  <a:schemeClr val="bg1"/>
                </a:solidFill>
                <a:latin typeface="Calibri" panose="020F0502020204030204" pitchFamily="34" charset="0"/>
                <a:ea typeface="Calibri" panose="020F0502020204030204" pitchFamily="34" charset="0"/>
              </a:rPr>
              <a:t>info.healthcare@nuance.com</a:t>
            </a:r>
            <a:endParaRPr lang="en-GB" sz="2000" dirty="0">
              <a:effectLst/>
              <a:latin typeface="Calibri" panose="020F0502020204030204" pitchFamily="34" charset="0"/>
              <a:ea typeface="Calibri" panose="020F0502020204030204" pitchFamily="34" charset="0"/>
            </a:endParaRPr>
          </a:p>
          <a:p>
            <a:pPr>
              <a:spcAft>
                <a:spcPts val="0"/>
              </a:spcAft>
            </a:pPr>
            <a:endParaRPr lang="en-GB" sz="18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1535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9FA36A-A67F-45B3-B5B4-FF9273114F5C}"/>
              </a:ext>
            </a:extLst>
          </p:cNvPr>
          <p:cNvSpPr>
            <a:spLocks noGrp="1"/>
          </p:cNvSpPr>
          <p:nvPr>
            <p:ph type="title"/>
          </p:nvPr>
        </p:nvSpPr>
        <p:spPr>
          <a:xfrm>
            <a:off x="775547" y="208290"/>
            <a:ext cx="9166436" cy="5461684"/>
          </a:xfrm>
        </p:spPr>
        <p:txBody>
          <a:bodyPr>
            <a:normAutofit/>
          </a:bodyPr>
          <a:lstStyle/>
          <a:p>
            <a:r>
              <a:rPr lang="en-GB" sz="3600" dirty="0"/>
              <a:t>Poll question 1:</a:t>
            </a:r>
          </a:p>
        </p:txBody>
      </p:sp>
      <p:sp>
        <p:nvSpPr>
          <p:cNvPr id="6" name="Rectangle 5">
            <a:extLst>
              <a:ext uri="{FF2B5EF4-FFF2-40B4-BE49-F238E27FC236}">
                <a16:creationId xmlns:a16="http://schemas.microsoft.com/office/drawing/2014/main" id="{03832D4B-320A-43B2-96EF-C3BBCBF57261}"/>
              </a:ext>
            </a:extLst>
          </p:cNvPr>
          <p:cNvSpPr/>
          <p:nvPr/>
        </p:nvSpPr>
        <p:spPr>
          <a:xfrm>
            <a:off x="775547" y="1763688"/>
            <a:ext cx="10749805" cy="1877437"/>
          </a:xfrm>
          <a:prstGeom prst="rect">
            <a:avLst/>
          </a:prstGeom>
        </p:spPr>
        <p:txBody>
          <a:bodyPr wrap="square">
            <a:spAutoFit/>
          </a:bodyPr>
          <a:lstStyle/>
          <a:p>
            <a:pPr>
              <a:buFont typeface="+mj-lt"/>
              <a:buAutoNum type="arabicPeriod"/>
            </a:pPr>
            <a:r>
              <a:rPr lang="en-GB" sz="2400" b="1" dirty="0">
                <a:solidFill>
                  <a:schemeClr val="bg1"/>
                </a:solidFill>
              </a:rPr>
              <a:t> Have you used speech recognition at home or on your mobile phone?</a:t>
            </a:r>
          </a:p>
          <a:p>
            <a:pPr lvl="1"/>
            <a:endParaRPr lang="en-GB" dirty="0">
              <a:solidFill>
                <a:schemeClr val="bg1"/>
              </a:solidFill>
            </a:endParaRPr>
          </a:p>
          <a:p>
            <a:pPr marL="742950" lvl="1" indent="-285750">
              <a:spcAft>
                <a:spcPts val="1200"/>
              </a:spcAft>
              <a:buFont typeface="Arial" panose="020B0604020202020204" pitchFamily="34" charset="0"/>
              <a:buChar char="•"/>
            </a:pPr>
            <a:r>
              <a:rPr lang="en-GB" dirty="0">
                <a:solidFill>
                  <a:schemeClr val="bg1"/>
                </a:solidFill>
              </a:rPr>
              <a:t>Yes, I’ve used it</a:t>
            </a:r>
          </a:p>
          <a:p>
            <a:pPr marL="742950" lvl="1" indent="-285750">
              <a:spcAft>
                <a:spcPts val="1200"/>
              </a:spcAft>
              <a:buFont typeface="Arial" panose="020B0604020202020204" pitchFamily="34" charset="0"/>
              <a:buChar char="•"/>
            </a:pPr>
            <a:r>
              <a:rPr lang="en-GB" dirty="0">
                <a:solidFill>
                  <a:schemeClr val="bg1"/>
                </a:solidFill>
              </a:rPr>
              <a:t>I don’t know / I’m not sure</a:t>
            </a:r>
          </a:p>
          <a:p>
            <a:pPr marL="742950" lvl="1" indent="-285750">
              <a:spcAft>
                <a:spcPts val="1200"/>
              </a:spcAft>
              <a:buFont typeface="Arial" panose="020B0604020202020204" pitchFamily="34" charset="0"/>
              <a:buChar char="•"/>
            </a:pPr>
            <a:r>
              <a:rPr lang="en-GB" dirty="0">
                <a:solidFill>
                  <a:schemeClr val="bg1"/>
                </a:solidFill>
              </a:rPr>
              <a:t>No, I have not </a:t>
            </a:r>
          </a:p>
        </p:txBody>
      </p:sp>
    </p:spTree>
    <p:extLst>
      <p:ext uri="{BB962C8B-B14F-4D97-AF65-F5344CB8AC3E}">
        <p14:creationId xmlns:p14="http://schemas.microsoft.com/office/powerpoint/2010/main" val="4855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79824" y="5024926"/>
            <a:ext cx="10182896" cy="772735"/>
          </a:xfrm>
        </p:spPr>
        <p:txBody>
          <a:bodyPr>
            <a:normAutofit/>
          </a:bodyPr>
          <a:lstStyle/>
          <a:p>
            <a:r>
              <a:rPr lang="en-US" dirty="0"/>
              <a:t>Professor Sir Cyril </a:t>
            </a:r>
            <a:r>
              <a:rPr lang="en-US" dirty="0" err="1"/>
              <a:t>Chantler</a:t>
            </a:r>
            <a:r>
              <a:rPr lang="en-US" dirty="0"/>
              <a:t>, Honorary Fellow, ULC Partners</a:t>
            </a:r>
          </a:p>
          <a:p>
            <a:r>
              <a:rPr lang="en-US" dirty="0"/>
              <a:t>Former Chair of General Medical Council Standards Committee </a:t>
            </a:r>
            <a:r>
              <a:rPr lang="mr-IN" dirty="0"/>
              <a:t>–</a:t>
            </a:r>
            <a:r>
              <a:rPr lang="en-US" dirty="0"/>
              <a:t> stated in 1998</a:t>
            </a:r>
          </a:p>
        </p:txBody>
      </p:sp>
      <p:sp>
        <p:nvSpPr>
          <p:cNvPr id="5" name="Title 4">
            <a:extLst>
              <a:ext uri="{FF2B5EF4-FFF2-40B4-BE49-F238E27FC236}">
                <a16:creationId xmlns:a16="http://schemas.microsoft.com/office/drawing/2014/main" id="{E0AEEC0F-F046-4DC9-9909-858458F03661}"/>
              </a:ext>
            </a:extLst>
          </p:cNvPr>
          <p:cNvSpPr>
            <a:spLocks noGrp="1"/>
          </p:cNvSpPr>
          <p:nvPr>
            <p:ph type="title"/>
          </p:nvPr>
        </p:nvSpPr>
        <p:spPr>
          <a:xfrm>
            <a:off x="779824" y="234758"/>
            <a:ext cx="9162161" cy="545149"/>
          </a:xfrm>
        </p:spPr>
        <p:txBody>
          <a:bodyPr/>
          <a:lstStyle/>
          <a:p>
            <a:r>
              <a:rPr lang="en-US" sz="3600" b="1" dirty="0"/>
              <a:t>The complexity of healthcare</a:t>
            </a:r>
            <a:endParaRPr lang="en-GB" sz="3600" b="1" dirty="0"/>
          </a:p>
        </p:txBody>
      </p:sp>
      <p:sp>
        <p:nvSpPr>
          <p:cNvPr id="7" name="Speech Bubble: Rectangle with Corners Rounded 6">
            <a:extLst>
              <a:ext uri="{FF2B5EF4-FFF2-40B4-BE49-F238E27FC236}">
                <a16:creationId xmlns:a16="http://schemas.microsoft.com/office/drawing/2014/main" id="{9FC0839E-28C0-437F-A087-A0EACCC24FC4}"/>
              </a:ext>
            </a:extLst>
          </p:cNvPr>
          <p:cNvSpPr/>
          <p:nvPr/>
        </p:nvSpPr>
        <p:spPr>
          <a:xfrm>
            <a:off x="779824" y="1482695"/>
            <a:ext cx="6449918" cy="3008119"/>
          </a:xfrm>
          <a:prstGeom prst="wedgeRoundRectCallout">
            <a:avLst>
              <a:gd name="adj1" fmla="val -21032"/>
              <a:gd name="adj2" fmla="val 66335"/>
              <a:gd name="adj3" fmla="val 16667"/>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accent1"/>
                </a:solidFill>
              </a:rPr>
              <a:t>“Medicine used to be simple, ineffective and relatively safe”</a:t>
            </a:r>
            <a:br>
              <a:rPr lang="en-US" sz="2800" dirty="0">
                <a:solidFill>
                  <a:schemeClr val="accent1"/>
                </a:solidFill>
              </a:rPr>
            </a:br>
            <a:br>
              <a:rPr lang="en-US" sz="2800" dirty="0">
                <a:solidFill>
                  <a:schemeClr val="accent1"/>
                </a:solidFill>
              </a:rPr>
            </a:br>
            <a:r>
              <a:rPr lang="en-US" sz="2800" dirty="0">
                <a:solidFill>
                  <a:schemeClr val="accent1"/>
                </a:solidFill>
              </a:rPr>
              <a:t>“Now it is complex, effective and potentially dangerous”</a:t>
            </a:r>
            <a:endParaRPr lang="en-GB" sz="2800" dirty="0">
              <a:solidFill>
                <a:schemeClr val="accent1"/>
              </a:solidFill>
              <a:effectLst/>
            </a:endParaRPr>
          </a:p>
        </p:txBody>
      </p:sp>
    </p:spTree>
    <p:extLst>
      <p:ext uri="{BB962C8B-B14F-4D97-AF65-F5344CB8AC3E}">
        <p14:creationId xmlns:p14="http://schemas.microsoft.com/office/powerpoint/2010/main" val="305635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6234" y="221785"/>
            <a:ext cx="10661649" cy="719348"/>
          </a:xfrm>
        </p:spPr>
        <p:txBody>
          <a:bodyPr>
            <a:normAutofit/>
          </a:bodyPr>
          <a:lstStyle/>
          <a:p>
            <a:r>
              <a:rPr lang="en-GB" sz="3600" dirty="0"/>
              <a:t>The challenge of clinical documentation</a:t>
            </a:r>
            <a:endParaRPr lang="en-US" sz="3600" dirty="0"/>
          </a:p>
        </p:txBody>
      </p:sp>
      <p:sp>
        <p:nvSpPr>
          <p:cNvPr id="4" name="Text Placeholder 3">
            <a:extLst>
              <a:ext uri="{FF2B5EF4-FFF2-40B4-BE49-F238E27FC236}">
                <a16:creationId xmlns:a16="http://schemas.microsoft.com/office/drawing/2014/main" id="{535837C1-3DD0-44CF-B569-8A3EE692D596}"/>
              </a:ext>
            </a:extLst>
          </p:cNvPr>
          <p:cNvSpPr>
            <a:spLocks noGrp="1"/>
          </p:cNvSpPr>
          <p:nvPr>
            <p:ph type="body" sz="quarter" idx="13"/>
          </p:nvPr>
        </p:nvSpPr>
        <p:spPr>
          <a:xfrm>
            <a:off x="766344" y="748106"/>
            <a:ext cx="10659311" cy="463880"/>
          </a:xfrm>
        </p:spPr>
        <p:txBody>
          <a:bodyPr/>
          <a:lstStyle/>
          <a:p>
            <a:r>
              <a:rPr lang="en-US" sz="2400" dirty="0"/>
              <a:t>Clinicians are overwhelmed and de-motivated by excessive admin</a:t>
            </a:r>
            <a:endParaRPr lang="en-GB" sz="2400" dirty="0"/>
          </a:p>
        </p:txBody>
      </p:sp>
      <p:sp>
        <p:nvSpPr>
          <p:cNvPr id="59" name="Content Placeholder 2">
            <a:extLst>
              <a:ext uri="{FF2B5EF4-FFF2-40B4-BE49-F238E27FC236}">
                <a16:creationId xmlns:a16="http://schemas.microsoft.com/office/drawing/2014/main" id="{31DA4408-C0A9-4B32-AA65-327066B722DE}"/>
              </a:ext>
            </a:extLst>
          </p:cNvPr>
          <p:cNvSpPr>
            <a:spLocks noGrp="1"/>
          </p:cNvSpPr>
          <p:nvPr>
            <p:ph sz="quarter" idx="11"/>
          </p:nvPr>
        </p:nvSpPr>
        <p:spPr>
          <a:xfrm>
            <a:off x="5483688" y="3556095"/>
            <a:ext cx="2460363" cy="2102400"/>
          </a:xfrm>
          <a:solidFill>
            <a:schemeClr val="accent1"/>
          </a:solidFill>
        </p:spPr>
        <p:txBody>
          <a:bodyPr/>
          <a:lstStyle/>
          <a:p>
            <a:pPr marL="0" indent="0">
              <a:buNone/>
            </a:pPr>
            <a:endParaRPr lang="en-US" altLang="en-US" sz="1467" b="1" dirty="0">
              <a:solidFill>
                <a:srgbClr val="1A6B96"/>
              </a:solidFill>
            </a:endParaRPr>
          </a:p>
          <a:p>
            <a:pPr marL="0" indent="0">
              <a:buNone/>
            </a:pPr>
            <a:endParaRPr lang="en-US" altLang="en-US" sz="1467" b="1" dirty="0">
              <a:solidFill>
                <a:srgbClr val="1A6B96"/>
              </a:solidFill>
            </a:endParaRPr>
          </a:p>
        </p:txBody>
      </p:sp>
      <p:pic>
        <p:nvPicPr>
          <p:cNvPr id="17" name="Picture 2">
            <a:extLst>
              <a:ext uri="{FF2B5EF4-FFF2-40B4-BE49-F238E27FC236}">
                <a16:creationId xmlns:a16="http://schemas.microsoft.com/office/drawing/2014/main" id="{E2B147B9-4ABF-445E-B95B-979997884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192" y="2141290"/>
            <a:ext cx="2460363" cy="1414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a:extLst>
              <a:ext uri="{FF2B5EF4-FFF2-40B4-BE49-F238E27FC236}">
                <a16:creationId xmlns:a16="http://schemas.microsoft.com/office/drawing/2014/main" id="{FE51BBBD-24B8-43BA-819F-18B5A8968209}"/>
              </a:ext>
            </a:extLst>
          </p:cNvPr>
          <p:cNvSpPr/>
          <p:nvPr/>
        </p:nvSpPr>
        <p:spPr>
          <a:xfrm>
            <a:off x="5508214" y="3708640"/>
            <a:ext cx="2384321" cy="1569660"/>
          </a:xfrm>
          <a:prstGeom prst="rect">
            <a:avLst/>
          </a:prstGeom>
        </p:spPr>
        <p:txBody>
          <a:bodyPr wrap="square">
            <a:spAutoFit/>
          </a:bodyPr>
          <a:lstStyle/>
          <a:p>
            <a:pPr defTabSz="609585">
              <a:buClr>
                <a:srgbClr val="1A6B96"/>
              </a:buClr>
            </a:pPr>
            <a:r>
              <a:rPr lang="en-US" sz="1600" dirty="0">
                <a:solidFill>
                  <a:srgbClr val="FFFFFF"/>
                </a:solidFill>
                <a:latin typeface="Arial"/>
              </a:rPr>
              <a:t>Almost </a:t>
            </a:r>
            <a:r>
              <a:rPr lang="en-US" sz="1600" b="1" dirty="0">
                <a:solidFill>
                  <a:srgbClr val="FFFFFF"/>
                </a:solidFill>
                <a:latin typeface="Arial"/>
              </a:rPr>
              <a:t>1 in 3 </a:t>
            </a:r>
            <a:r>
              <a:rPr lang="en-US" sz="1600" dirty="0">
                <a:solidFill>
                  <a:srgbClr val="FFFFFF"/>
                </a:solidFill>
                <a:latin typeface="Arial"/>
              </a:rPr>
              <a:t>doctors ‘burnt out’ and stressed</a:t>
            </a:r>
          </a:p>
          <a:p>
            <a:pPr defTabSz="609585">
              <a:buClr>
                <a:srgbClr val="1A6B96"/>
              </a:buClr>
            </a:pPr>
            <a:endParaRPr lang="en-US" sz="1600" dirty="0">
              <a:solidFill>
                <a:srgbClr val="FFFFFF"/>
              </a:solidFill>
              <a:latin typeface="Arial"/>
            </a:endParaRPr>
          </a:p>
          <a:p>
            <a:pPr defTabSz="609585">
              <a:buClr>
                <a:srgbClr val="1A6B96"/>
              </a:buClr>
            </a:pPr>
            <a:r>
              <a:rPr lang="en-US" sz="1600" dirty="0">
                <a:solidFill>
                  <a:srgbClr val="FFFFFF"/>
                </a:solidFill>
                <a:latin typeface="Arial"/>
              </a:rPr>
              <a:t>(Based on UK survey conducted before COVID-19 pandemic).</a:t>
            </a:r>
            <a:r>
              <a:rPr lang="en-US" sz="1600" baseline="30000" dirty="0">
                <a:solidFill>
                  <a:srgbClr val="FFFFFF"/>
                </a:solidFill>
                <a:latin typeface="Arial"/>
              </a:rPr>
              <a:t>1</a:t>
            </a:r>
            <a:r>
              <a:rPr lang="en-US" sz="1600" dirty="0">
                <a:solidFill>
                  <a:srgbClr val="FFFFFF"/>
                </a:solidFill>
                <a:latin typeface="Arial"/>
              </a:rPr>
              <a:t> </a:t>
            </a:r>
          </a:p>
        </p:txBody>
      </p:sp>
      <p:sp>
        <p:nvSpPr>
          <p:cNvPr id="74" name="Rectangle 73"/>
          <p:cNvSpPr/>
          <p:nvPr/>
        </p:nvSpPr>
        <p:spPr>
          <a:xfrm>
            <a:off x="3945764" y="5094862"/>
            <a:ext cx="3304377" cy="637963"/>
          </a:xfrm>
          <a:prstGeom prst="rect">
            <a:avLst/>
          </a:prstGeom>
        </p:spPr>
        <p:txBody>
          <a:bodyPr wrap="square">
            <a:noAutofit/>
          </a:bodyPr>
          <a:lstStyle/>
          <a:p>
            <a:pPr defTabSz="609585">
              <a:lnSpc>
                <a:spcPct val="90000"/>
              </a:lnSpc>
            </a:pPr>
            <a:endParaRPr lang="en-US" sz="1867" dirty="0">
              <a:solidFill>
                <a:srgbClr val="1A6B96"/>
              </a:solidFill>
              <a:latin typeface="Arial"/>
            </a:endParaRPr>
          </a:p>
        </p:txBody>
      </p:sp>
      <p:pic>
        <p:nvPicPr>
          <p:cNvPr id="27" name="Picture 26">
            <a:extLst>
              <a:ext uri="{FF2B5EF4-FFF2-40B4-BE49-F238E27FC236}">
                <a16:creationId xmlns:a16="http://schemas.microsoft.com/office/drawing/2014/main" id="{0A2FDA4A-663E-4739-9FFC-3A45624FCB51}"/>
              </a:ext>
            </a:extLst>
          </p:cNvPr>
          <p:cNvPicPr>
            <a:picLocks noChangeAspect="1"/>
          </p:cNvPicPr>
          <p:nvPr/>
        </p:nvPicPr>
        <p:blipFill>
          <a:blip r:embed="rId4"/>
          <a:stretch>
            <a:fillRect/>
          </a:stretch>
        </p:blipFill>
        <p:spPr>
          <a:xfrm>
            <a:off x="8925054" y="1925416"/>
            <a:ext cx="2496688" cy="1884792"/>
          </a:xfrm>
          <a:prstGeom prst="rect">
            <a:avLst/>
          </a:prstGeom>
        </p:spPr>
      </p:pic>
      <p:sp>
        <p:nvSpPr>
          <p:cNvPr id="28" name="Content Placeholder 2">
            <a:extLst>
              <a:ext uri="{FF2B5EF4-FFF2-40B4-BE49-F238E27FC236}">
                <a16:creationId xmlns:a16="http://schemas.microsoft.com/office/drawing/2014/main" id="{6D739B32-5C89-4402-8A4A-6310A109DBC9}"/>
              </a:ext>
            </a:extLst>
          </p:cNvPr>
          <p:cNvSpPr txBox="1">
            <a:spLocks/>
          </p:cNvSpPr>
          <p:nvPr/>
        </p:nvSpPr>
        <p:spPr>
          <a:xfrm>
            <a:off x="8961379" y="3556095"/>
            <a:ext cx="2460363" cy="2102400"/>
          </a:xfrm>
          <a:prstGeom prst="rect">
            <a:avLst/>
          </a:prstGeom>
          <a:solidFill>
            <a:schemeClr val="accent1"/>
          </a:solidFill>
        </p:spPr>
        <p:txBody>
          <a:bodyPr vert="horz" lIns="0" tIns="60960" rIns="121920" bIns="60960" rtlCol="0">
            <a:noAutofit/>
          </a:bodyPr>
          <a:lstStyle>
            <a:lvl1pPr marL="2857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1pPr>
            <a:lvl2pPr marL="742950" indent="-28575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2pPr>
            <a:lvl3pPr marL="1143000" indent="-22860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3pPr>
            <a:lvl4pPr marL="1600200" indent="-228600" algn="l" defTabSz="457200" rtl="0" eaLnBrk="1" latinLnBrk="0" hangingPunct="1">
              <a:lnSpc>
                <a:spcPct val="100000"/>
              </a:lnSpc>
              <a:spcBef>
                <a:spcPts val="0"/>
              </a:spcBef>
              <a:buClr>
                <a:schemeClr val="tx1"/>
              </a:buClr>
              <a:buFont typeface="Lucida Grande"/>
              <a:buChar char="–"/>
              <a:defRPr sz="1600" b="0" i="0" kern="1200" spc="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Clr>
                <a:srgbClr val="333333"/>
              </a:buClr>
              <a:buNone/>
            </a:pPr>
            <a:endParaRPr lang="en-US" altLang="en-US" sz="1467" b="1">
              <a:solidFill>
                <a:srgbClr val="1A6B96"/>
              </a:solidFill>
            </a:endParaRPr>
          </a:p>
          <a:p>
            <a:pPr marL="0" indent="0" defTabSz="609585">
              <a:buClr>
                <a:srgbClr val="333333"/>
              </a:buClr>
              <a:buNone/>
            </a:pPr>
            <a:endParaRPr lang="en-US" altLang="en-US" sz="1467" b="1" dirty="0">
              <a:solidFill>
                <a:srgbClr val="1A6B96"/>
              </a:solidFill>
            </a:endParaRPr>
          </a:p>
        </p:txBody>
      </p:sp>
      <p:sp>
        <p:nvSpPr>
          <p:cNvPr id="29" name="Rectangle 28">
            <a:extLst>
              <a:ext uri="{FF2B5EF4-FFF2-40B4-BE49-F238E27FC236}">
                <a16:creationId xmlns:a16="http://schemas.microsoft.com/office/drawing/2014/main" id="{0843F5AE-A5A0-4441-99F4-5184A7B9A6D7}"/>
              </a:ext>
            </a:extLst>
          </p:cNvPr>
          <p:cNvSpPr/>
          <p:nvPr/>
        </p:nvSpPr>
        <p:spPr>
          <a:xfrm>
            <a:off x="8961379" y="3793349"/>
            <a:ext cx="2460363" cy="1323439"/>
          </a:xfrm>
          <a:prstGeom prst="rect">
            <a:avLst/>
          </a:prstGeom>
        </p:spPr>
        <p:txBody>
          <a:bodyPr wrap="square">
            <a:spAutoFit/>
          </a:bodyPr>
          <a:lstStyle/>
          <a:p>
            <a:pPr defTabSz="609585">
              <a:buClr>
                <a:srgbClr val="1A6B96"/>
              </a:buClr>
            </a:pPr>
            <a:r>
              <a:rPr lang="en-US" sz="1600" b="1" dirty="0">
                <a:solidFill>
                  <a:srgbClr val="FFFFFF"/>
                </a:solidFill>
                <a:latin typeface="Arial"/>
              </a:rPr>
              <a:t>47% </a:t>
            </a:r>
            <a:r>
              <a:rPr lang="en-US" sz="1600" dirty="0">
                <a:solidFill>
                  <a:srgbClr val="FFFFFF"/>
                </a:solidFill>
                <a:latin typeface="Arial"/>
              </a:rPr>
              <a:t>cited having too many bureaucratic tasks (e.g. note-keeping, </a:t>
            </a:r>
            <a:r>
              <a:rPr lang="en-US" sz="1600" dirty="0" err="1">
                <a:solidFill>
                  <a:srgbClr val="FFFFFF"/>
                </a:solidFill>
                <a:latin typeface="Arial"/>
              </a:rPr>
              <a:t>paperwok</a:t>
            </a:r>
            <a:r>
              <a:rPr lang="en-US" sz="1600" dirty="0">
                <a:solidFill>
                  <a:srgbClr val="FFFFFF"/>
                </a:solidFill>
                <a:latin typeface="Arial"/>
              </a:rPr>
              <a:t>) as their reason for burnout.</a:t>
            </a:r>
            <a:r>
              <a:rPr lang="en-US" sz="1600" baseline="30000" dirty="0">
                <a:solidFill>
                  <a:srgbClr val="FFFFFF"/>
                </a:solidFill>
                <a:latin typeface="Arial"/>
              </a:rPr>
              <a:t>1</a:t>
            </a:r>
          </a:p>
        </p:txBody>
      </p:sp>
      <p:sp>
        <p:nvSpPr>
          <p:cNvPr id="30" name="TextBox 29">
            <a:extLst>
              <a:ext uri="{FF2B5EF4-FFF2-40B4-BE49-F238E27FC236}">
                <a16:creationId xmlns:a16="http://schemas.microsoft.com/office/drawing/2014/main" id="{CF790B9E-8CC2-4560-85BB-6127A0B37520}"/>
              </a:ext>
            </a:extLst>
          </p:cNvPr>
          <p:cNvSpPr txBox="1"/>
          <p:nvPr/>
        </p:nvSpPr>
        <p:spPr>
          <a:xfrm>
            <a:off x="8961379" y="5677409"/>
            <a:ext cx="2460363" cy="365719"/>
          </a:xfrm>
          <a:prstGeom prst="rect">
            <a:avLst/>
          </a:prstGeom>
        </p:spPr>
        <p:txBody>
          <a:bodyPr vert="horz" wrap="square" lIns="0" tIns="60960" rIns="121920" bIns="60960" rtlCol="0" anchor="t">
            <a:noAutofit/>
          </a:bodyPr>
          <a:lstStyle/>
          <a:p>
            <a:pPr defTabSz="609585"/>
            <a:r>
              <a:rPr lang="en-GB" sz="600" b="1" dirty="0">
                <a:solidFill>
                  <a:srgbClr val="333333"/>
                </a:solidFill>
                <a:latin typeface="Arial"/>
              </a:rPr>
              <a:t>References:</a:t>
            </a:r>
          </a:p>
          <a:p>
            <a:pPr marL="304792" indent="-304792" defTabSz="609585">
              <a:buFontTx/>
              <a:buAutoNum type="arabicPeriod"/>
            </a:pPr>
            <a:r>
              <a:rPr lang="en-US" sz="600" dirty="0">
                <a:solidFill>
                  <a:srgbClr val="333333"/>
                </a:solidFill>
                <a:hlinkClick r:id="rId5"/>
              </a:rPr>
              <a:t>Medscape UK Doctors' Burnout &amp; Lifestyle Survey 2018</a:t>
            </a:r>
            <a:endParaRPr lang="en-US" sz="600" dirty="0">
              <a:solidFill>
                <a:srgbClr val="333333"/>
              </a:solidFill>
            </a:endParaRPr>
          </a:p>
          <a:p>
            <a:pPr marL="304792" indent="-304792" defTabSz="609585">
              <a:buFontTx/>
              <a:buAutoNum type="arabicPeriod"/>
            </a:pPr>
            <a:r>
              <a:rPr lang="fr-FR" sz="600" dirty="0">
                <a:hlinkClick r:id="rId6"/>
              </a:rPr>
              <a:t>Nuance </a:t>
            </a:r>
            <a:r>
              <a:rPr lang="fr-FR" sz="600" dirty="0" err="1">
                <a:hlinkClick r:id="rId6"/>
              </a:rPr>
              <a:t>Clinical</a:t>
            </a:r>
            <a:r>
              <a:rPr lang="fr-FR" sz="600" dirty="0">
                <a:hlinkClick r:id="rId6"/>
              </a:rPr>
              <a:t> Documentation Challenge Report </a:t>
            </a:r>
            <a:endParaRPr lang="en-GB" sz="600" dirty="0"/>
          </a:p>
          <a:p>
            <a:pPr marL="304792" indent="-304792" defTabSz="609585">
              <a:buFontTx/>
              <a:buAutoNum type="arabicPeriod"/>
            </a:pPr>
            <a:endParaRPr lang="en-GB" sz="800" dirty="0">
              <a:solidFill>
                <a:srgbClr val="333333"/>
              </a:solidFill>
              <a:latin typeface="Arial"/>
            </a:endParaRPr>
          </a:p>
        </p:txBody>
      </p:sp>
      <p:pic>
        <p:nvPicPr>
          <p:cNvPr id="18" name="Picture 17">
            <a:extLst>
              <a:ext uri="{FF2B5EF4-FFF2-40B4-BE49-F238E27FC236}">
                <a16:creationId xmlns:a16="http://schemas.microsoft.com/office/drawing/2014/main" id="{392302FB-E91C-4FAC-BC77-4E7115F5E841}"/>
              </a:ext>
            </a:extLst>
          </p:cNvPr>
          <p:cNvPicPr>
            <a:picLocks noChangeAspect="1" noChangeArrowheads="1"/>
          </p:cNvPicPr>
          <p:nvPr/>
        </p:nvPicPr>
        <p:blipFill>
          <a:blip r:embed="rId7" cstate="print"/>
          <a:srcRect r="19490"/>
          <a:stretch>
            <a:fillRect/>
          </a:stretch>
        </p:blipFill>
        <p:spPr bwMode="auto">
          <a:xfrm>
            <a:off x="501077" y="651495"/>
            <a:ext cx="4661914" cy="4172514"/>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0F94F9D6-0DF9-4B09-A40B-F874F8590900}"/>
              </a:ext>
            </a:extLst>
          </p:cNvPr>
          <p:cNvSpPr/>
          <p:nvPr/>
        </p:nvSpPr>
        <p:spPr>
          <a:xfrm>
            <a:off x="770258" y="4581277"/>
            <a:ext cx="4071036" cy="1077218"/>
          </a:xfrm>
          <a:prstGeom prst="rect">
            <a:avLst/>
          </a:prstGeom>
          <a:solidFill>
            <a:schemeClr val="accent1"/>
          </a:solidFill>
          <a:ln>
            <a:solidFill>
              <a:schemeClr val="accent1"/>
            </a:solidFill>
          </a:ln>
        </p:spPr>
        <p:txBody>
          <a:bodyPr wrap="square">
            <a:spAutoFit/>
          </a:bodyPr>
          <a:lstStyle/>
          <a:p>
            <a:r>
              <a:rPr lang="en-US" sz="1600" dirty="0">
                <a:solidFill>
                  <a:schemeClr val="bg1"/>
                </a:solidFill>
              </a:rPr>
              <a:t>Research suggests clinicians spend on average around </a:t>
            </a:r>
            <a:r>
              <a:rPr lang="en-US" sz="1600" b="1" dirty="0">
                <a:solidFill>
                  <a:schemeClr val="bg1"/>
                </a:solidFill>
              </a:rPr>
              <a:t>11 hours per week</a:t>
            </a:r>
            <a:r>
              <a:rPr lang="en-US" sz="1600" dirty="0">
                <a:solidFill>
                  <a:schemeClr val="bg1"/>
                </a:solidFill>
              </a:rPr>
              <a:t> adding to clinical documentation (doctors slightly more than nurses)</a:t>
            </a:r>
            <a:r>
              <a:rPr lang="en-US" sz="1600" baseline="30000" dirty="0">
                <a:solidFill>
                  <a:schemeClr val="bg1"/>
                </a:solidFill>
              </a:rPr>
              <a:t>2</a:t>
            </a:r>
          </a:p>
        </p:txBody>
      </p:sp>
    </p:spTree>
    <p:extLst>
      <p:ext uri="{BB962C8B-B14F-4D97-AF65-F5344CB8AC3E}">
        <p14:creationId xmlns:p14="http://schemas.microsoft.com/office/powerpoint/2010/main" val="16374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DD52C-1565-4524-9395-9E67BF5DF433}"/>
              </a:ext>
            </a:extLst>
          </p:cNvPr>
          <p:cNvSpPr>
            <a:spLocks noGrp="1"/>
          </p:cNvSpPr>
          <p:nvPr>
            <p:ph type="title"/>
          </p:nvPr>
        </p:nvSpPr>
        <p:spPr>
          <a:xfrm>
            <a:off x="778961" y="206939"/>
            <a:ext cx="10661649" cy="719348"/>
          </a:xfrm>
        </p:spPr>
        <p:txBody>
          <a:bodyPr/>
          <a:lstStyle/>
          <a:p>
            <a:r>
              <a:rPr lang="en-GB" sz="3600" dirty="0"/>
              <a:t>Cloud-based clinical speech recognition</a:t>
            </a:r>
          </a:p>
        </p:txBody>
      </p:sp>
      <p:sp>
        <p:nvSpPr>
          <p:cNvPr id="5" name="Content Placeholder 4">
            <a:extLst>
              <a:ext uri="{FF2B5EF4-FFF2-40B4-BE49-F238E27FC236}">
                <a16:creationId xmlns:a16="http://schemas.microsoft.com/office/drawing/2014/main" id="{BF23F995-6ECB-441E-8251-52066647D6F6}"/>
              </a:ext>
            </a:extLst>
          </p:cNvPr>
          <p:cNvSpPr>
            <a:spLocks noGrp="1"/>
          </p:cNvSpPr>
          <p:nvPr>
            <p:ph sz="quarter" idx="11"/>
          </p:nvPr>
        </p:nvSpPr>
        <p:spPr>
          <a:xfrm>
            <a:off x="762002" y="1962024"/>
            <a:ext cx="6091690" cy="3990524"/>
          </a:xfrm>
        </p:spPr>
        <p:txBody>
          <a:bodyPr/>
          <a:lstStyle/>
          <a:p>
            <a:pPr>
              <a:spcAft>
                <a:spcPts val="1200"/>
              </a:spcAft>
              <a:buFont typeface="Wingdings" panose="05000000000000000000" pitchFamily="2" charset="2"/>
              <a:buChar char="ü"/>
            </a:pPr>
            <a:r>
              <a:rPr lang="en-US" sz="1600" dirty="0"/>
              <a:t>Voice to text into clinical notes (e.g. EPRs) </a:t>
            </a:r>
            <a:br>
              <a:rPr lang="en-US" sz="1600" dirty="0"/>
            </a:br>
            <a:r>
              <a:rPr lang="en-US" sz="1600" dirty="0"/>
              <a:t>– digital tool to support the ‘paperless’ journey</a:t>
            </a:r>
          </a:p>
          <a:p>
            <a:pPr>
              <a:spcAft>
                <a:spcPts val="1200"/>
              </a:spcAft>
              <a:buFont typeface="Wingdings" panose="05000000000000000000" pitchFamily="2" charset="2"/>
              <a:buChar char="ü"/>
            </a:pPr>
            <a:r>
              <a:rPr lang="en-US" sz="1600" dirty="0"/>
              <a:t>Dictate at the point of cursor</a:t>
            </a:r>
          </a:p>
          <a:p>
            <a:pPr>
              <a:spcAft>
                <a:spcPts val="1200"/>
              </a:spcAft>
              <a:buFont typeface="Wingdings" panose="05000000000000000000" pitchFamily="2" charset="2"/>
              <a:buChar char="ü"/>
            </a:pPr>
            <a:r>
              <a:rPr lang="en-US" sz="1600" dirty="0"/>
              <a:t>We speak </a:t>
            </a:r>
            <a:r>
              <a:rPr lang="en-US" sz="1600" b="1" dirty="0"/>
              <a:t>3x faster </a:t>
            </a:r>
            <a:r>
              <a:rPr lang="en-US" sz="1600" dirty="0"/>
              <a:t>than we type </a:t>
            </a:r>
          </a:p>
          <a:p>
            <a:pPr>
              <a:spcAft>
                <a:spcPts val="1200"/>
              </a:spcAft>
              <a:buFont typeface="Wingdings" panose="05000000000000000000" pitchFamily="2" charset="2"/>
              <a:buChar char="ü"/>
            </a:pPr>
            <a:r>
              <a:rPr lang="en-US" sz="1600" dirty="0"/>
              <a:t>Mature, proven technology – </a:t>
            </a:r>
            <a:r>
              <a:rPr lang="en-US" sz="1600" b="1" dirty="0"/>
              <a:t>99% accurate</a:t>
            </a:r>
          </a:p>
          <a:p>
            <a:pPr>
              <a:spcAft>
                <a:spcPts val="1200"/>
              </a:spcAft>
              <a:buFont typeface="Wingdings" panose="05000000000000000000" pitchFamily="2" charset="2"/>
              <a:buChar char="ü"/>
            </a:pPr>
            <a:r>
              <a:rPr lang="en-US" sz="1600" dirty="0"/>
              <a:t>Smart AI and comprehensive medical dictionary</a:t>
            </a:r>
            <a:endParaRPr lang="en-US" sz="1600" b="1" dirty="0"/>
          </a:p>
          <a:p>
            <a:pPr>
              <a:spcAft>
                <a:spcPts val="1200"/>
              </a:spcAft>
              <a:buFont typeface="Wingdings" panose="05000000000000000000" pitchFamily="2" charset="2"/>
              <a:buChar char="ü"/>
            </a:pPr>
            <a:r>
              <a:rPr lang="en-US" sz="1600" dirty="0"/>
              <a:t>NO initial speech profile training required</a:t>
            </a:r>
          </a:p>
          <a:p>
            <a:pPr>
              <a:spcAft>
                <a:spcPts val="1200"/>
              </a:spcAft>
              <a:buFont typeface="Wingdings" panose="05000000000000000000" pitchFamily="2" charset="2"/>
              <a:buChar char="ü"/>
            </a:pPr>
            <a:r>
              <a:rPr lang="en-US" sz="1600" dirty="0"/>
              <a:t>Single voice profile </a:t>
            </a:r>
            <a:br>
              <a:rPr lang="en-US" sz="1600" dirty="0"/>
            </a:br>
            <a:r>
              <a:rPr lang="en-US" sz="1600" dirty="0"/>
              <a:t>– accessible on different devices in different locations</a:t>
            </a:r>
          </a:p>
          <a:p>
            <a:pPr>
              <a:spcAft>
                <a:spcPts val="1200"/>
              </a:spcAft>
              <a:buFont typeface="Wingdings" panose="05000000000000000000" pitchFamily="2" charset="2"/>
              <a:buChar char="ü"/>
            </a:pPr>
            <a:r>
              <a:rPr lang="en-US" sz="1600" dirty="0"/>
              <a:t>Use of macros to improve quality and speed of documentation</a:t>
            </a:r>
          </a:p>
          <a:p>
            <a:pPr>
              <a:spcAft>
                <a:spcPts val="1200"/>
              </a:spcAft>
              <a:buFont typeface="Wingdings" panose="05000000000000000000" pitchFamily="2" charset="2"/>
              <a:buChar char="ü"/>
            </a:pPr>
            <a:r>
              <a:rPr lang="en-US" sz="1600" dirty="0"/>
              <a:t>Microphone can be on smartphone – iOS/android </a:t>
            </a:r>
          </a:p>
          <a:p>
            <a:endParaRPr lang="en-GB" dirty="0"/>
          </a:p>
        </p:txBody>
      </p:sp>
      <p:grpSp>
        <p:nvGrpSpPr>
          <p:cNvPr id="8" name="Group 7">
            <a:extLst>
              <a:ext uri="{FF2B5EF4-FFF2-40B4-BE49-F238E27FC236}">
                <a16:creationId xmlns:a16="http://schemas.microsoft.com/office/drawing/2014/main" id="{4F4F292B-E88B-47E7-B5E2-89D3BA914680}"/>
              </a:ext>
            </a:extLst>
          </p:cNvPr>
          <p:cNvGrpSpPr/>
          <p:nvPr/>
        </p:nvGrpSpPr>
        <p:grpSpPr>
          <a:xfrm>
            <a:off x="7049157" y="1962024"/>
            <a:ext cx="4834632" cy="3921733"/>
            <a:chOff x="433480" y="1368172"/>
            <a:chExt cx="3787860" cy="3158063"/>
          </a:xfrm>
        </p:grpSpPr>
        <p:pic>
          <p:nvPicPr>
            <p:cNvPr id="9" name="Picture 8">
              <a:extLst>
                <a:ext uri="{FF2B5EF4-FFF2-40B4-BE49-F238E27FC236}">
                  <a16:creationId xmlns:a16="http://schemas.microsoft.com/office/drawing/2014/main" id="{8D741130-729F-435B-986D-1077A7D24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9355" y="1368172"/>
              <a:ext cx="1562919" cy="3158063"/>
            </a:xfrm>
            <a:prstGeom prst="rect">
              <a:avLst/>
            </a:prstGeom>
          </p:spPr>
        </p:pic>
        <p:cxnSp>
          <p:nvCxnSpPr>
            <p:cNvPr id="10" name="Straight Connector 9">
              <a:extLst>
                <a:ext uri="{FF2B5EF4-FFF2-40B4-BE49-F238E27FC236}">
                  <a16:creationId xmlns:a16="http://schemas.microsoft.com/office/drawing/2014/main" id="{5AC4702B-6C8D-4A3B-BBC3-ACEBC7327F6B}"/>
                </a:ext>
              </a:extLst>
            </p:cNvPr>
            <p:cNvCxnSpPr/>
            <p:nvPr/>
          </p:nvCxnSpPr>
          <p:spPr>
            <a:xfrm>
              <a:off x="1282660" y="2119911"/>
              <a:ext cx="251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2ED6F2E-585C-4E2B-A5BE-CA14C2B2F6CB}"/>
                </a:ext>
              </a:extLst>
            </p:cNvPr>
            <p:cNvCxnSpPr/>
            <p:nvPr/>
          </p:nvCxnSpPr>
          <p:spPr>
            <a:xfrm>
              <a:off x="1282660" y="3769520"/>
              <a:ext cx="251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11BF5D-1BF0-488B-944F-08559B7D1A9C}"/>
                </a:ext>
              </a:extLst>
            </p:cNvPr>
            <p:cNvCxnSpPr/>
            <p:nvPr/>
          </p:nvCxnSpPr>
          <p:spPr>
            <a:xfrm>
              <a:off x="1282660" y="4039678"/>
              <a:ext cx="251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77470B9-6DD0-4246-AF0D-846CFA9328F8}"/>
                </a:ext>
              </a:extLst>
            </p:cNvPr>
            <p:cNvSpPr txBox="1"/>
            <p:nvPr/>
          </p:nvSpPr>
          <p:spPr>
            <a:xfrm>
              <a:off x="433480" y="1996296"/>
              <a:ext cx="842929" cy="210667"/>
            </a:xfrm>
            <a:prstGeom prst="rect">
              <a:avLst/>
            </a:prstGeom>
            <a:noFill/>
          </p:spPr>
          <p:txBody>
            <a:bodyPr wrap="square" rtlCol="0">
              <a:spAutoFit/>
            </a:bodyPr>
            <a:lstStyle/>
            <a:p>
              <a:pPr algn="r"/>
              <a:r>
                <a:rPr lang="en-US" sz="1100" dirty="0"/>
                <a:t>Dictation Box</a:t>
              </a:r>
            </a:p>
          </p:txBody>
        </p:sp>
        <p:sp>
          <p:nvSpPr>
            <p:cNvPr id="14" name="TextBox 13">
              <a:extLst>
                <a:ext uri="{FF2B5EF4-FFF2-40B4-BE49-F238E27FC236}">
                  <a16:creationId xmlns:a16="http://schemas.microsoft.com/office/drawing/2014/main" id="{024F177F-7F75-48F7-AFBD-700D577892CF}"/>
                </a:ext>
              </a:extLst>
            </p:cNvPr>
            <p:cNvSpPr txBox="1"/>
            <p:nvPr/>
          </p:nvSpPr>
          <p:spPr>
            <a:xfrm>
              <a:off x="439730" y="2562209"/>
              <a:ext cx="842929" cy="619610"/>
            </a:xfrm>
            <a:prstGeom prst="rect">
              <a:avLst/>
            </a:prstGeom>
            <a:noFill/>
          </p:spPr>
          <p:txBody>
            <a:bodyPr wrap="square" rtlCol="0">
              <a:spAutoFit/>
            </a:bodyPr>
            <a:lstStyle/>
            <a:p>
              <a:pPr algn="r"/>
              <a:r>
                <a:rPr lang="en-US" sz="1100" dirty="0"/>
                <a:t>Dictate (Record)</a:t>
              </a:r>
            </a:p>
            <a:p>
              <a:pPr algn="r"/>
              <a:r>
                <a:rPr lang="en-US" sz="1050" i="1" dirty="0"/>
                <a:t>Toggle on/off button</a:t>
              </a:r>
            </a:p>
          </p:txBody>
        </p:sp>
        <p:sp>
          <p:nvSpPr>
            <p:cNvPr id="15" name="TextBox 14">
              <a:extLst>
                <a:ext uri="{FF2B5EF4-FFF2-40B4-BE49-F238E27FC236}">
                  <a16:creationId xmlns:a16="http://schemas.microsoft.com/office/drawing/2014/main" id="{5EE8B4C8-05C8-469C-89FA-495254F405DA}"/>
                </a:ext>
              </a:extLst>
            </p:cNvPr>
            <p:cNvSpPr txBox="1"/>
            <p:nvPr/>
          </p:nvSpPr>
          <p:spPr>
            <a:xfrm>
              <a:off x="433480" y="3624117"/>
              <a:ext cx="842930" cy="210667"/>
            </a:xfrm>
            <a:prstGeom prst="rect">
              <a:avLst/>
            </a:prstGeom>
            <a:noFill/>
          </p:spPr>
          <p:txBody>
            <a:bodyPr wrap="square" rtlCol="0">
              <a:spAutoFit/>
            </a:bodyPr>
            <a:lstStyle/>
            <a:p>
              <a:pPr algn="r"/>
              <a:r>
                <a:rPr lang="en-US" sz="1100" dirty="0"/>
                <a:t>Tab backward</a:t>
              </a:r>
            </a:p>
          </p:txBody>
        </p:sp>
        <p:sp>
          <p:nvSpPr>
            <p:cNvPr id="16" name="TextBox 15">
              <a:extLst>
                <a:ext uri="{FF2B5EF4-FFF2-40B4-BE49-F238E27FC236}">
                  <a16:creationId xmlns:a16="http://schemas.microsoft.com/office/drawing/2014/main" id="{D2F2FE25-EF44-4F13-B3A6-2053DE01F76E}"/>
                </a:ext>
              </a:extLst>
            </p:cNvPr>
            <p:cNvSpPr txBox="1"/>
            <p:nvPr/>
          </p:nvSpPr>
          <p:spPr>
            <a:xfrm>
              <a:off x="767479" y="3884358"/>
              <a:ext cx="515181" cy="210667"/>
            </a:xfrm>
            <a:prstGeom prst="rect">
              <a:avLst/>
            </a:prstGeom>
            <a:noFill/>
          </p:spPr>
          <p:txBody>
            <a:bodyPr wrap="none" rtlCol="0">
              <a:spAutoFit/>
            </a:bodyPr>
            <a:lstStyle/>
            <a:p>
              <a:pPr algn="r"/>
              <a:r>
                <a:rPr lang="en-US" sz="1100" dirty="0"/>
                <a:t>Rewind</a:t>
              </a:r>
            </a:p>
          </p:txBody>
        </p:sp>
        <p:cxnSp>
          <p:nvCxnSpPr>
            <p:cNvPr id="17" name="Straight Connector 16">
              <a:extLst>
                <a:ext uri="{FF2B5EF4-FFF2-40B4-BE49-F238E27FC236}">
                  <a16:creationId xmlns:a16="http://schemas.microsoft.com/office/drawing/2014/main" id="{B8CA5849-1BD7-4288-BA33-9AAB36493D89}"/>
                </a:ext>
              </a:extLst>
            </p:cNvPr>
            <p:cNvCxnSpPr/>
            <p:nvPr/>
          </p:nvCxnSpPr>
          <p:spPr>
            <a:xfrm>
              <a:off x="3167242" y="2136093"/>
              <a:ext cx="20644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522F2A9-BAB0-473E-A771-7C91906A2D85}"/>
                </a:ext>
              </a:extLst>
            </p:cNvPr>
            <p:cNvCxnSpPr/>
            <p:nvPr/>
          </p:nvCxnSpPr>
          <p:spPr>
            <a:xfrm>
              <a:off x="3167242" y="3785702"/>
              <a:ext cx="20644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5EBB365-546C-49D2-A46E-3121EB4DC304}"/>
                </a:ext>
              </a:extLst>
            </p:cNvPr>
            <p:cNvCxnSpPr/>
            <p:nvPr/>
          </p:nvCxnSpPr>
          <p:spPr>
            <a:xfrm>
              <a:off x="3167242" y="4055860"/>
              <a:ext cx="20644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496A0C5-14C4-46FD-B0CE-CAC6F2E0779D}"/>
                </a:ext>
              </a:extLst>
            </p:cNvPr>
            <p:cNvSpPr txBox="1"/>
            <p:nvPr/>
          </p:nvSpPr>
          <p:spPr>
            <a:xfrm>
              <a:off x="3373684" y="1989181"/>
              <a:ext cx="847656" cy="210667"/>
            </a:xfrm>
            <a:prstGeom prst="rect">
              <a:avLst/>
            </a:prstGeom>
            <a:noFill/>
          </p:spPr>
          <p:txBody>
            <a:bodyPr wrap="square" rtlCol="0">
              <a:spAutoFit/>
            </a:bodyPr>
            <a:lstStyle/>
            <a:p>
              <a:r>
                <a:rPr lang="en-US" sz="1100" dirty="0"/>
                <a:t>Transfer Text</a:t>
              </a:r>
            </a:p>
          </p:txBody>
        </p:sp>
        <p:sp>
          <p:nvSpPr>
            <p:cNvPr id="21" name="TextBox 20">
              <a:extLst>
                <a:ext uri="{FF2B5EF4-FFF2-40B4-BE49-F238E27FC236}">
                  <a16:creationId xmlns:a16="http://schemas.microsoft.com/office/drawing/2014/main" id="{F9EB7B58-A250-4154-8E8E-EB2BE96E85C6}"/>
                </a:ext>
              </a:extLst>
            </p:cNvPr>
            <p:cNvSpPr txBox="1"/>
            <p:nvPr/>
          </p:nvSpPr>
          <p:spPr>
            <a:xfrm>
              <a:off x="3373684" y="3558599"/>
              <a:ext cx="695256" cy="346981"/>
            </a:xfrm>
            <a:prstGeom prst="rect">
              <a:avLst/>
            </a:prstGeom>
            <a:noFill/>
          </p:spPr>
          <p:txBody>
            <a:bodyPr wrap="square" rtlCol="0">
              <a:spAutoFit/>
            </a:bodyPr>
            <a:lstStyle/>
            <a:p>
              <a:r>
                <a:rPr lang="en-US" sz="1100" dirty="0"/>
                <a:t>Tab forward</a:t>
              </a:r>
            </a:p>
          </p:txBody>
        </p:sp>
        <p:sp>
          <p:nvSpPr>
            <p:cNvPr id="22" name="TextBox 21">
              <a:extLst>
                <a:ext uri="{FF2B5EF4-FFF2-40B4-BE49-F238E27FC236}">
                  <a16:creationId xmlns:a16="http://schemas.microsoft.com/office/drawing/2014/main" id="{052FFFAC-251F-49D5-94A2-F7979615BA0F}"/>
                </a:ext>
              </a:extLst>
            </p:cNvPr>
            <p:cNvSpPr txBox="1"/>
            <p:nvPr/>
          </p:nvSpPr>
          <p:spPr>
            <a:xfrm>
              <a:off x="3373685" y="3903038"/>
              <a:ext cx="695256" cy="346981"/>
            </a:xfrm>
            <a:prstGeom prst="rect">
              <a:avLst/>
            </a:prstGeom>
            <a:noFill/>
          </p:spPr>
          <p:txBody>
            <a:bodyPr wrap="square" rtlCol="0">
              <a:spAutoFit/>
            </a:bodyPr>
            <a:lstStyle/>
            <a:p>
              <a:r>
                <a:rPr lang="en-US" sz="1100" dirty="0"/>
                <a:t>Fast forward</a:t>
              </a:r>
            </a:p>
          </p:txBody>
        </p:sp>
        <p:cxnSp>
          <p:nvCxnSpPr>
            <p:cNvPr id="23" name="Straight Connector 22">
              <a:extLst>
                <a:ext uri="{FF2B5EF4-FFF2-40B4-BE49-F238E27FC236}">
                  <a16:creationId xmlns:a16="http://schemas.microsoft.com/office/drawing/2014/main" id="{8F7F2174-0F89-4A54-8426-8784924FAD39}"/>
                </a:ext>
              </a:extLst>
            </p:cNvPr>
            <p:cNvCxnSpPr/>
            <p:nvPr/>
          </p:nvCxnSpPr>
          <p:spPr>
            <a:xfrm>
              <a:off x="1282657" y="2759085"/>
              <a:ext cx="25101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3" name="Rectangle 42">
            <a:extLst>
              <a:ext uri="{FF2B5EF4-FFF2-40B4-BE49-F238E27FC236}">
                <a16:creationId xmlns:a16="http://schemas.microsoft.com/office/drawing/2014/main" id="{AC06245B-59B2-4919-830A-96D525FA5D10}"/>
              </a:ext>
            </a:extLst>
          </p:cNvPr>
          <p:cNvSpPr/>
          <p:nvPr/>
        </p:nvSpPr>
        <p:spPr>
          <a:xfrm>
            <a:off x="7057134" y="1282720"/>
            <a:ext cx="2805576" cy="430887"/>
          </a:xfrm>
          <a:prstGeom prst="rect">
            <a:avLst/>
          </a:prstGeom>
        </p:spPr>
        <p:txBody>
          <a:bodyPr wrap="none">
            <a:spAutoFit/>
          </a:bodyPr>
          <a:lstStyle/>
          <a:p>
            <a:r>
              <a:rPr lang="en-GB" sz="1400" b="1" dirty="0">
                <a:solidFill>
                  <a:srgbClr val="1A6B96"/>
                </a:solidFill>
              </a:rPr>
              <a:t>PowerMic Mobile</a:t>
            </a:r>
            <a:r>
              <a:rPr lang="en-GB" sz="800" b="1" dirty="0">
                <a:solidFill>
                  <a:srgbClr val="1A6B96"/>
                </a:solidFill>
              </a:rPr>
              <a:t> </a:t>
            </a:r>
          </a:p>
          <a:p>
            <a:r>
              <a:rPr lang="en-GB" sz="800" b="1" dirty="0">
                <a:solidFill>
                  <a:srgbClr val="1A6B96"/>
                </a:solidFill>
              </a:rPr>
              <a:t>Secure wireless microphone for iPhone and Android</a:t>
            </a:r>
          </a:p>
        </p:txBody>
      </p:sp>
      <p:sp>
        <p:nvSpPr>
          <p:cNvPr id="62" name="Rectangle 61">
            <a:extLst>
              <a:ext uri="{FF2B5EF4-FFF2-40B4-BE49-F238E27FC236}">
                <a16:creationId xmlns:a16="http://schemas.microsoft.com/office/drawing/2014/main" id="{B9854640-39C3-4F0E-88F3-8C0E4C10867D}"/>
              </a:ext>
            </a:extLst>
          </p:cNvPr>
          <p:cNvSpPr/>
          <p:nvPr/>
        </p:nvSpPr>
        <p:spPr>
          <a:xfrm>
            <a:off x="686390" y="1282720"/>
            <a:ext cx="2097049" cy="430887"/>
          </a:xfrm>
          <a:prstGeom prst="rect">
            <a:avLst/>
          </a:prstGeom>
        </p:spPr>
        <p:txBody>
          <a:bodyPr wrap="none">
            <a:spAutoFit/>
          </a:bodyPr>
          <a:lstStyle/>
          <a:p>
            <a:r>
              <a:rPr lang="en-GB" sz="1400" b="1" dirty="0">
                <a:solidFill>
                  <a:srgbClr val="1A6B96"/>
                </a:solidFill>
              </a:rPr>
              <a:t>Dragon Medical One</a:t>
            </a:r>
            <a:r>
              <a:rPr lang="en-GB" sz="800" b="1" dirty="0">
                <a:solidFill>
                  <a:srgbClr val="1A6B96"/>
                </a:solidFill>
              </a:rPr>
              <a:t> </a:t>
            </a:r>
          </a:p>
          <a:p>
            <a:r>
              <a:rPr lang="en-GB" sz="800" b="1" dirty="0">
                <a:solidFill>
                  <a:srgbClr val="1A6B96"/>
                </a:solidFill>
              </a:rPr>
              <a:t>AI-powered clinical speech recognition</a:t>
            </a:r>
          </a:p>
        </p:txBody>
      </p:sp>
      <p:sp>
        <p:nvSpPr>
          <p:cNvPr id="65" name="TextBox 64">
            <a:extLst>
              <a:ext uri="{FF2B5EF4-FFF2-40B4-BE49-F238E27FC236}">
                <a16:creationId xmlns:a16="http://schemas.microsoft.com/office/drawing/2014/main" id="{13E4E2DF-A313-4CBC-AC05-479760D37D7D}"/>
              </a:ext>
            </a:extLst>
          </p:cNvPr>
          <p:cNvSpPr txBox="1"/>
          <p:nvPr/>
        </p:nvSpPr>
        <p:spPr>
          <a:xfrm>
            <a:off x="5997262" y="1275008"/>
            <a:ext cx="5426389" cy="5014175"/>
          </a:xfrm>
          <a:prstGeom prst="rect">
            <a:avLst/>
          </a:prstGeom>
        </p:spPr>
        <p:txBody>
          <a:bodyPr vert="horz" wrap="square" lIns="0" tIns="45720" rIns="91440" bIns="45720" rtlCol="0" anchor="t">
            <a:noAutofit/>
          </a:bodyPr>
          <a:lstStyle/>
          <a:p>
            <a:endParaRPr lang="en-GB" dirty="0"/>
          </a:p>
        </p:txBody>
      </p:sp>
      <p:pic>
        <p:nvPicPr>
          <p:cNvPr id="66" name="Picture 65" descr="DragonBar-GREEN.png">
            <a:extLst>
              <a:ext uri="{FF2B5EF4-FFF2-40B4-BE49-F238E27FC236}">
                <a16:creationId xmlns:a16="http://schemas.microsoft.com/office/drawing/2014/main" id="{DA2BE8E5-50A3-40DA-B392-51FD049C7B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17611" y="1377180"/>
            <a:ext cx="2179567" cy="336427"/>
          </a:xfrm>
          <a:prstGeom prst="rect">
            <a:avLst/>
          </a:prstGeom>
        </p:spPr>
      </p:pic>
    </p:spTree>
    <p:extLst>
      <p:ext uri="{BB962C8B-B14F-4D97-AF65-F5344CB8AC3E}">
        <p14:creationId xmlns:p14="http://schemas.microsoft.com/office/powerpoint/2010/main" val="339648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9FA36A-A67F-45B3-B5B4-FF9273114F5C}"/>
              </a:ext>
            </a:extLst>
          </p:cNvPr>
          <p:cNvSpPr>
            <a:spLocks noGrp="1"/>
          </p:cNvSpPr>
          <p:nvPr>
            <p:ph type="title"/>
          </p:nvPr>
        </p:nvSpPr>
        <p:spPr>
          <a:xfrm>
            <a:off x="775547" y="208290"/>
            <a:ext cx="9166436" cy="5461684"/>
          </a:xfrm>
        </p:spPr>
        <p:txBody>
          <a:bodyPr>
            <a:normAutofit/>
          </a:bodyPr>
          <a:lstStyle/>
          <a:p>
            <a:r>
              <a:rPr lang="en-GB" sz="3600" dirty="0"/>
              <a:t>Poll question 2:</a:t>
            </a:r>
          </a:p>
        </p:txBody>
      </p:sp>
      <p:sp>
        <p:nvSpPr>
          <p:cNvPr id="6" name="Rectangle 5">
            <a:extLst>
              <a:ext uri="{FF2B5EF4-FFF2-40B4-BE49-F238E27FC236}">
                <a16:creationId xmlns:a16="http://schemas.microsoft.com/office/drawing/2014/main" id="{03832D4B-320A-43B2-96EF-C3BBCBF57261}"/>
              </a:ext>
            </a:extLst>
          </p:cNvPr>
          <p:cNvSpPr/>
          <p:nvPr/>
        </p:nvSpPr>
        <p:spPr>
          <a:xfrm>
            <a:off x="775547" y="1763688"/>
            <a:ext cx="10749805" cy="3108543"/>
          </a:xfrm>
          <a:prstGeom prst="rect">
            <a:avLst/>
          </a:prstGeom>
        </p:spPr>
        <p:txBody>
          <a:bodyPr wrap="square">
            <a:spAutoFit/>
          </a:bodyPr>
          <a:lstStyle/>
          <a:p>
            <a:r>
              <a:rPr lang="en-GB" sz="2400" b="1" dirty="0">
                <a:solidFill>
                  <a:schemeClr val="bg1"/>
                </a:solidFill>
              </a:rPr>
              <a:t>2. Do you use </a:t>
            </a:r>
            <a:r>
              <a:rPr lang="en-GB" sz="2400" b="1" u="sng" dirty="0">
                <a:solidFill>
                  <a:schemeClr val="bg1"/>
                </a:solidFill>
              </a:rPr>
              <a:t>clinical</a:t>
            </a:r>
            <a:r>
              <a:rPr lang="en-GB" sz="2400" b="1" dirty="0">
                <a:solidFill>
                  <a:schemeClr val="bg1"/>
                </a:solidFill>
              </a:rPr>
              <a:t> speech recognition or are you considering it?</a:t>
            </a:r>
            <a:endParaRPr lang="en-US" sz="2400" b="1" dirty="0">
              <a:solidFill>
                <a:schemeClr val="bg1"/>
              </a:solidFill>
            </a:endParaRPr>
          </a:p>
          <a:p>
            <a:pPr>
              <a:buFont typeface="+mj-lt"/>
              <a:buAutoNum type="arabicPeriod"/>
            </a:pPr>
            <a:endParaRPr lang="en-GB" sz="2400" b="1" dirty="0">
              <a:solidFill>
                <a:schemeClr val="bg1"/>
              </a:solidFill>
            </a:endParaRPr>
          </a:p>
          <a:p>
            <a:pPr lvl="1"/>
            <a:endParaRPr lang="en-GB" dirty="0">
              <a:solidFill>
                <a:schemeClr val="bg1"/>
              </a:solidFill>
            </a:endParaRPr>
          </a:p>
          <a:p>
            <a:pPr marL="742950" lvl="1" indent="-285750">
              <a:spcAft>
                <a:spcPts val="1200"/>
              </a:spcAft>
              <a:buFont typeface="Arial" panose="020B0604020202020204" pitchFamily="34" charset="0"/>
              <a:buChar char="•"/>
            </a:pPr>
            <a:r>
              <a:rPr lang="en-GB" dirty="0">
                <a:solidFill>
                  <a:schemeClr val="bg1"/>
                </a:solidFill>
              </a:rPr>
              <a:t>Yes, I’m already using it</a:t>
            </a:r>
          </a:p>
          <a:p>
            <a:pPr marL="742950" lvl="1" indent="-285750">
              <a:spcAft>
                <a:spcPts val="1200"/>
              </a:spcAft>
              <a:buFont typeface="Arial" panose="020B0604020202020204" pitchFamily="34" charset="0"/>
              <a:buChar char="•"/>
            </a:pPr>
            <a:r>
              <a:rPr lang="en-GB" dirty="0">
                <a:solidFill>
                  <a:schemeClr val="bg1"/>
                </a:solidFill>
              </a:rPr>
              <a:t>Yes, I’m considering it within the next 12 months</a:t>
            </a:r>
          </a:p>
          <a:p>
            <a:pPr marL="742950" lvl="1" indent="-285750">
              <a:spcAft>
                <a:spcPts val="1200"/>
              </a:spcAft>
              <a:buFont typeface="Arial" panose="020B0604020202020204" pitchFamily="34" charset="0"/>
              <a:buChar char="•"/>
            </a:pPr>
            <a:r>
              <a:rPr lang="en-GB" dirty="0">
                <a:solidFill>
                  <a:schemeClr val="bg1"/>
                </a:solidFill>
              </a:rPr>
              <a:t>Yes, it’s under consideration but not for over a year</a:t>
            </a:r>
          </a:p>
          <a:p>
            <a:pPr marL="742950" lvl="1" indent="-285750">
              <a:spcAft>
                <a:spcPts val="1200"/>
              </a:spcAft>
              <a:buFont typeface="Arial" panose="020B0604020202020204" pitchFamily="34" charset="0"/>
              <a:buChar char="•"/>
            </a:pPr>
            <a:r>
              <a:rPr lang="en-GB" dirty="0">
                <a:solidFill>
                  <a:schemeClr val="bg1"/>
                </a:solidFill>
              </a:rPr>
              <a:t>I don’t know / I’m not sure</a:t>
            </a:r>
          </a:p>
          <a:p>
            <a:pPr marL="742950" lvl="1" indent="-285750">
              <a:spcAft>
                <a:spcPts val="1200"/>
              </a:spcAft>
              <a:buFont typeface="Arial" panose="020B0604020202020204" pitchFamily="34" charset="0"/>
              <a:buChar char="•"/>
            </a:pPr>
            <a:r>
              <a:rPr lang="en-GB" dirty="0">
                <a:solidFill>
                  <a:schemeClr val="bg1"/>
                </a:solidFill>
              </a:rPr>
              <a:t>No, I don’t need this</a:t>
            </a:r>
          </a:p>
        </p:txBody>
      </p:sp>
    </p:spTree>
    <p:extLst>
      <p:ext uri="{BB962C8B-B14F-4D97-AF65-F5344CB8AC3E}">
        <p14:creationId xmlns:p14="http://schemas.microsoft.com/office/powerpoint/2010/main" val="142785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F7CE5-A5DF-4A6A-A8A7-B4747DBDF2BB}"/>
              </a:ext>
            </a:extLst>
          </p:cNvPr>
          <p:cNvSpPr>
            <a:spLocks noGrp="1"/>
          </p:cNvSpPr>
          <p:nvPr>
            <p:ph type="title"/>
          </p:nvPr>
        </p:nvSpPr>
        <p:spPr>
          <a:xfrm>
            <a:off x="766670" y="234923"/>
            <a:ext cx="9166436" cy="5461684"/>
          </a:xfrm>
        </p:spPr>
        <p:txBody>
          <a:bodyPr anchor="t">
            <a:normAutofit/>
          </a:bodyPr>
          <a:lstStyle/>
          <a:p>
            <a:r>
              <a:rPr lang="en-GB" sz="3600" dirty="0"/>
              <a:t>The Challenges of Covid-19</a:t>
            </a:r>
          </a:p>
        </p:txBody>
      </p:sp>
    </p:spTree>
    <p:extLst>
      <p:ext uri="{BB962C8B-B14F-4D97-AF65-F5344CB8AC3E}">
        <p14:creationId xmlns:p14="http://schemas.microsoft.com/office/powerpoint/2010/main" val="214475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lcome to Calderdale and Huddersfield NHS Foundation Trust - CHFT">
            <a:extLst>
              <a:ext uri="{FF2B5EF4-FFF2-40B4-BE49-F238E27FC236}">
                <a16:creationId xmlns:a16="http://schemas.microsoft.com/office/drawing/2014/main" id="{B3015B0B-B3AA-4F00-918A-4F503EB492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468" y="2897942"/>
            <a:ext cx="2507307" cy="919550"/>
          </a:xfrm>
          <a:prstGeom prst="rect">
            <a:avLst/>
          </a:prstGeom>
          <a:solidFill>
            <a:srgbClr val="FFFFFF"/>
          </a:solidFill>
        </p:spPr>
      </p:pic>
      <p:sp>
        <p:nvSpPr>
          <p:cNvPr id="3" name="Title 2">
            <a:extLst>
              <a:ext uri="{FF2B5EF4-FFF2-40B4-BE49-F238E27FC236}">
                <a16:creationId xmlns:a16="http://schemas.microsoft.com/office/drawing/2014/main" id="{C1F24BDB-0ED4-4D28-9F89-5CFB3E76F51B}"/>
              </a:ext>
            </a:extLst>
          </p:cNvPr>
          <p:cNvSpPr>
            <a:spLocks noGrp="1"/>
          </p:cNvSpPr>
          <p:nvPr>
            <p:ph type="title"/>
          </p:nvPr>
        </p:nvSpPr>
        <p:spPr>
          <a:xfrm>
            <a:off x="766234" y="267164"/>
            <a:ext cx="10661649" cy="719348"/>
          </a:xfrm>
        </p:spPr>
        <p:txBody>
          <a:bodyPr anchor="t">
            <a:normAutofit/>
          </a:bodyPr>
          <a:lstStyle/>
          <a:p>
            <a:r>
              <a:rPr lang="en-GB" sz="3600" dirty="0"/>
              <a:t>Calderdale and Huddersfield NHS FT</a:t>
            </a:r>
          </a:p>
        </p:txBody>
      </p:sp>
      <p:sp>
        <p:nvSpPr>
          <p:cNvPr id="2" name="Content Placeholder 1">
            <a:extLst>
              <a:ext uri="{FF2B5EF4-FFF2-40B4-BE49-F238E27FC236}">
                <a16:creationId xmlns:a16="http://schemas.microsoft.com/office/drawing/2014/main" id="{A347E22A-D5D6-488C-BA9B-8F254111A082}"/>
              </a:ext>
            </a:extLst>
          </p:cNvPr>
          <p:cNvSpPr>
            <a:spLocks noGrp="1"/>
          </p:cNvSpPr>
          <p:nvPr>
            <p:ph sz="quarter" idx="14"/>
          </p:nvPr>
        </p:nvSpPr>
        <p:spPr>
          <a:xfrm>
            <a:off x="4428784" y="2064349"/>
            <a:ext cx="6428606" cy="3506285"/>
          </a:xfrm>
          <a:solidFill>
            <a:srgbClr val="005EB8"/>
          </a:solidFill>
        </p:spPr>
        <p:txBody>
          <a:bodyPr lIns="180000" tIns="324000" rIns="252000">
            <a:noAutofit/>
          </a:bodyPr>
          <a:lstStyle/>
          <a:p>
            <a:pPr>
              <a:spcBef>
                <a:spcPts val="600"/>
              </a:spcBef>
              <a:spcAft>
                <a:spcPts val="2400"/>
              </a:spcAft>
              <a:buClr>
                <a:schemeClr val="bg1"/>
              </a:buClr>
              <a:buFont typeface="Wingdings" panose="05000000000000000000" pitchFamily="2" charset="2"/>
              <a:buChar char="Ø"/>
            </a:pPr>
            <a:r>
              <a:rPr lang="en-US" sz="1800" b="1" dirty="0">
                <a:solidFill>
                  <a:schemeClr val="bg1"/>
                </a:solidFill>
              </a:rPr>
              <a:t>2 </a:t>
            </a:r>
            <a:r>
              <a:rPr lang="en-US" sz="1800" dirty="0">
                <a:solidFill>
                  <a:schemeClr val="bg1"/>
                </a:solidFill>
              </a:rPr>
              <a:t>main sites: Calderdale Royal Hospital /</a:t>
            </a:r>
            <a:br>
              <a:rPr lang="en-US" sz="1800" dirty="0">
                <a:solidFill>
                  <a:schemeClr val="bg1"/>
                </a:solidFill>
              </a:rPr>
            </a:br>
            <a:r>
              <a:rPr lang="en-US" sz="1800" dirty="0" err="1">
                <a:solidFill>
                  <a:schemeClr val="bg1"/>
                </a:solidFill>
              </a:rPr>
              <a:t>Huddersfield</a:t>
            </a:r>
            <a:r>
              <a:rPr lang="en-US" sz="1800" dirty="0">
                <a:solidFill>
                  <a:schemeClr val="bg1"/>
                </a:solidFill>
              </a:rPr>
              <a:t> Royal Infirmary</a:t>
            </a:r>
          </a:p>
          <a:p>
            <a:pPr>
              <a:spcBef>
                <a:spcPts val="600"/>
              </a:spcBef>
              <a:spcAft>
                <a:spcPts val="2400"/>
              </a:spcAft>
              <a:buClr>
                <a:schemeClr val="bg1"/>
              </a:buClr>
              <a:buFont typeface="Wingdings" panose="05000000000000000000" pitchFamily="2" charset="2"/>
              <a:buChar char="Ø"/>
            </a:pPr>
            <a:r>
              <a:rPr lang="en-US" sz="1800" dirty="0">
                <a:solidFill>
                  <a:schemeClr val="bg1"/>
                </a:solidFill>
              </a:rPr>
              <a:t>Greater Huddersfield has a population of </a:t>
            </a:r>
            <a:r>
              <a:rPr lang="en-US" sz="1800" b="1" dirty="0">
                <a:solidFill>
                  <a:schemeClr val="bg1"/>
                </a:solidFill>
              </a:rPr>
              <a:t>250,000</a:t>
            </a:r>
            <a:r>
              <a:rPr lang="en-US" sz="1800" dirty="0">
                <a:solidFill>
                  <a:schemeClr val="bg1"/>
                </a:solidFill>
              </a:rPr>
              <a:t> people and Calderdale has a population of </a:t>
            </a:r>
            <a:r>
              <a:rPr lang="en-US" sz="1800" b="1" dirty="0">
                <a:solidFill>
                  <a:schemeClr val="bg1"/>
                </a:solidFill>
              </a:rPr>
              <a:t>220,000</a:t>
            </a:r>
            <a:r>
              <a:rPr lang="en-US" sz="1800" dirty="0">
                <a:solidFill>
                  <a:schemeClr val="bg1"/>
                </a:solidFill>
              </a:rPr>
              <a:t> people</a:t>
            </a:r>
          </a:p>
          <a:p>
            <a:pPr>
              <a:spcBef>
                <a:spcPts val="600"/>
              </a:spcBef>
              <a:spcAft>
                <a:spcPts val="2400"/>
              </a:spcAft>
              <a:buClr>
                <a:schemeClr val="bg1"/>
              </a:buClr>
              <a:buFont typeface="Wingdings" panose="05000000000000000000" pitchFamily="2" charset="2"/>
              <a:buChar char="Ø"/>
            </a:pPr>
            <a:r>
              <a:rPr lang="en-US" sz="1800" dirty="0">
                <a:solidFill>
                  <a:schemeClr val="bg1"/>
                </a:solidFill>
              </a:rPr>
              <a:t>Approx. </a:t>
            </a:r>
            <a:r>
              <a:rPr lang="en-US" sz="1800" b="1" dirty="0">
                <a:solidFill>
                  <a:schemeClr val="bg1"/>
                </a:solidFill>
              </a:rPr>
              <a:t>800 </a:t>
            </a:r>
            <a:r>
              <a:rPr lang="en-US" sz="1800" dirty="0">
                <a:solidFill>
                  <a:schemeClr val="bg1"/>
                </a:solidFill>
              </a:rPr>
              <a:t>beds</a:t>
            </a:r>
          </a:p>
          <a:p>
            <a:pPr>
              <a:spcBef>
                <a:spcPts val="600"/>
              </a:spcBef>
              <a:spcAft>
                <a:spcPts val="2400"/>
              </a:spcAft>
              <a:buClr>
                <a:schemeClr val="bg1"/>
              </a:buClr>
              <a:buFont typeface="Wingdings" panose="05000000000000000000" pitchFamily="2" charset="2"/>
              <a:buChar char="Ø"/>
            </a:pPr>
            <a:r>
              <a:rPr lang="en-US" sz="1800" dirty="0">
                <a:solidFill>
                  <a:schemeClr val="bg1"/>
                </a:solidFill>
              </a:rPr>
              <a:t>Approx. </a:t>
            </a:r>
            <a:r>
              <a:rPr lang="en-US" sz="1800" b="1" dirty="0">
                <a:solidFill>
                  <a:schemeClr val="bg1"/>
                </a:solidFill>
              </a:rPr>
              <a:t>6,000</a:t>
            </a:r>
            <a:r>
              <a:rPr lang="en-US" sz="1800" dirty="0">
                <a:solidFill>
                  <a:schemeClr val="bg1"/>
                </a:solidFill>
              </a:rPr>
              <a:t> staff</a:t>
            </a:r>
            <a:endParaRPr lang="en-GB" sz="1800" dirty="0">
              <a:solidFill>
                <a:schemeClr val="bg1"/>
              </a:solidFill>
            </a:endParaRPr>
          </a:p>
        </p:txBody>
      </p:sp>
      <p:sp>
        <p:nvSpPr>
          <p:cNvPr id="4" name="Text Placeholder 3">
            <a:extLst>
              <a:ext uri="{FF2B5EF4-FFF2-40B4-BE49-F238E27FC236}">
                <a16:creationId xmlns:a16="http://schemas.microsoft.com/office/drawing/2014/main" id="{4925F0C4-15CE-45D4-9650-18D1598946F4}"/>
              </a:ext>
            </a:extLst>
          </p:cNvPr>
          <p:cNvSpPr>
            <a:spLocks noGrp="1"/>
          </p:cNvSpPr>
          <p:nvPr>
            <p:ph type="body" sz="quarter" idx="13"/>
          </p:nvPr>
        </p:nvSpPr>
        <p:spPr>
          <a:xfrm>
            <a:off x="764117" y="823486"/>
            <a:ext cx="10661649" cy="463880"/>
          </a:xfrm>
        </p:spPr>
        <p:txBody>
          <a:bodyPr>
            <a:normAutofit/>
          </a:bodyPr>
          <a:lstStyle/>
          <a:p>
            <a:pPr>
              <a:lnSpc>
                <a:spcPct val="90000"/>
              </a:lnSpc>
              <a:spcAft>
                <a:spcPts val="600"/>
              </a:spcAft>
            </a:pPr>
            <a:r>
              <a:rPr lang="en-GB" sz="2400" dirty="0"/>
              <a:t>Introduction by Luke Stockdale </a:t>
            </a:r>
          </a:p>
        </p:txBody>
      </p:sp>
    </p:spTree>
    <p:extLst>
      <p:ext uri="{BB962C8B-B14F-4D97-AF65-F5344CB8AC3E}">
        <p14:creationId xmlns:p14="http://schemas.microsoft.com/office/powerpoint/2010/main" val="446854567"/>
      </p:ext>
    </p:extLst>
  </p:cSld>
  <p:clrMapOvr>
    <a:masterClrMapping/>
  </p:clrMapOvr>
</p:sld>
</file>

<file path=ppt/theme/theme1.xml><?xml version="1.0" encoding="utf-8"?>
<a:theme xmlns:a="http://schemas.openxmlformats.org/drawingml/2006/main" name="Default Theme">
  <a:themeElements>
    <a:clrScheme name="Nuance Custom Color Theme 2015">
      <a:dk1>
        <a:srgbClr val="333333"/>
      </a:dk1>
      <a:lt1>
        <a:srgbClr val="FFFFFF"/>
      </a:lt1>
      <a:dk2>
        <a:srgbClr val="626D6F"/>
      </a:dk2>
      <a:lt2>
        <a:srgbClr val="C4CACA"/>
      </a:lt2>
      <a:accent1>
        <a:srgbClr val="1A6B96"/>
      </a:accent1>
      <a:accent2>
        <a:srgbClr val="2DC6D6"/>
      </a:accent2>
      <a:accent3>
        <a:srgbClr val="626D6F"/>
      </a:accent3>
      <a:accent4>
        <a:srgbClr val="0AF5E3"/>
      </a:accent4>
      <a:accent5>
        <a:srgbClr val="8CD600"/>
      </a:accent5>
      <a:accent6>
        <a:srgbClr val="E5ECEB"/>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6B96"/>
        </a:solidFill>
        <a:ln>
          <a:noFill/>
        </a:ln>
        <a:effectLst/>
      </a:spPr>
      <a:bodyPr rtlCol="0" anchor="ctr"/>
      <a:lstStyle>
        <a:defPPr algn="ctr">
          <a:defRPr dirty="0">
            <a:effectLst/>
          </a:defRPr>
        </a:defPPr>
      </a:lstStyle>
      <a:style>
        <a:lnRef idx="1">
          <a:schemeClr val="accent1"/>
        </a:lnRef>
        <a:fillRef idx="3">
          <a:schemeClr val="accent1"/>
        </a:fillRef>
        <a:effectRef idx="2">
          <a:schemeClr val="accent1"/>
        </a:effectRef>
        <a:fontRef idx="minor">
          <a:schemeClr val="lt1"/>
        </a:fontRef>
      </a:style>
    </a:spDef>
    <a:lnDef>
      <a:spPr>
        <a:ln w="3175" cmpd="sng">
          <a:solidFill>
            <a:srgbClr val="33333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45720" rIns="91440" bIns="45720" rtlCol="0" anchor="t">
        <a:noAutofit/>
      </a:bodyPr>
      <a:lstStyle>
        <a:defPPr>
          <a:defRPr dirty="0" smtClean="0"/>
        </a:defPPr>
      </a:lstStyle>
    </a:txDef>
  </a:objectDefaults>
  <a:extraClrSchemeLst/>
  <a:extLst>
    <a:ext uri="{05A4C25C-085E-4340-85A3-A5531E510DB2}">
      <thm15:themeFamily xmlns:thm15="http://schemas.microsoft.com/office/thememl/2012/main" name="Master Healthcare Template 2020  -  Read-Only" id="{1C90678D-1D4E-42F2-A9E1-1E65EC32AC55}" vid="{6C63479B-B451-46DC-84A3-A5D2EC408180}"/>
    </a:ext>
  </a:extLst>
</a:theme>
</file>

<file path=ppt/theme/theme2.xml><?xml version="1.0" encoding="utf-8"?>
<a:theme xmlns:a="http://schemas.openxmlformats.org/drawingml/2006/main" name="Default Slide Master">
  <a:themeElements>
    <a:clrScheme name="Custom 2">
      <a:dk1>
        <a:srgbClr val="333333"/>
      </a:dk1>
      <a:lt1>
        <a:srgbClr val="FFFFFF"/>
      </a:lt1>
      <a:dk2>
        <a:srgbClr val="626D6F"/>
      </a:dk2>
      <a:lt2>
        <a:srgbClr val="C4CACA"/>
      </a:lt2>
      <a:accent1>
        <a:srgbClr val="1A6B96"/>
      </a:accent1>
      <a:accent2>
        <a:srgbClr val="8CD600"/>
      </a:accent2>
      <a:accent3>
        <a:srgbClr val="626D6F"/>
      </a:accent3>
      <a:accent4>
        <a:srgbClr val="2CC6D6"/>
      </a:accent4>
      <a:accent5>
        <a:srgbClr val="0AF5E3"/>
      </a:accent5>
      <a:accent6>
        <a:srgbClr val="E5ECEB"/>
      </a:accent6>
      <a:hlink>
        <a:srgbClr val="333333"/>
      </a:hlink>
      <a:folHlink>
        <a:srgbClr val="33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6B96"/>
        </a:solidFill>
        <a:ln>
          <a:noFill/>
        </a:ln>
        <a:effectLst/>
      </a:spPr>
      <a:bodyPr rtlCol="0" anchor="ctr"/>
      <a:lstStyle>
        <a:defPPr algn="ctr">
          <a:defRPr dirty="0">
            <a:effectLst/>
          </a:defRPr>
        </a:defPPr>
      </a:lstStyle>
      <a:style>
        <a:lnRef idx="1">
          <a:schemeClr val="accent1"/>
        </a:lnRef>
        <a:fillRef idx="3">
          <a:schemeClr val="accent1"/>
        </a:fillRef>
        <a:effectRef idx="2">
          <a:schemeClr val="accent1"/>
        </a:effectRef>
        <a:fontRef idx="minor">
          <a:schemeClr val="lt1"/>
        </a:fontRef>
      </a:style>
    </a:spDef>
    <a:lnDef>
      <a:spPr>
        <a:ln w="3175" cmpd="sng">
          <a:solidFill>
            <a:srgbClr val="333333"/>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45720" rIns="91440" bIns="45720" rtlCol="0" anchor="t">
        <a:no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32358C74A89A419650AD017E1FAC40" ma:contentTypeVersion="10" ma:contentTypeDescription="Create a new document." ma:contentTypeScope="" ma:versionID="66bf5524dd60891b36b24d1f7ff68635">
  <xsd:schema xmlns:xsd="http://www.w3.org/2001/XMLSchema" xmlns:xs="http://www.w3.org/2001/XMLSchema" xmlns:p="http://schemas.microsoft.com/office/2006/metadata/properties" xmlns:ns2="e37e8048-7f47-46c3-9f5d-bf2bf54c9279" targetNamespace="http://schemas.microsoft.com/office/2006/metadata/properties" ma:root="true" ma:fieldsID="7e3e29245c24f34ca12cc46765fcb8cd" ns2:_="">
    <xsd:import namespace="e37e8048-7f47-46c3-9f5d-bf2bf54c92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e8048-7f47-46c3-9f5d-bf2bf54c9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6A7287-943B-43E9-9375-98F70FF839E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0B5225-472E-4641-821F-3A1DAFCC3B28}">
  <ds:schemaRefs>
    <ds:schemaRef ds:uri="http://schemas.microsoft.com/sharepoint/v3/contenttype/forms"/>
  </ds:schemaRefs>
</ds:datastoreItem>
</file>

<file path=customXml/itemProps3.xml><?xml version="1.0" encoding="utf-8"?>
<ds:datastoreItem xmlns:ds="http://schemas.openxmlformats.org/officeDocument/2006/customXml" ds:itemID="{27962F37-4A05-4672-9D38-1005845708A2}"/>
</file>

<file path=docProps/app.xml><?xml version="1.0" encoding="utf-8"?>
<Properties xmlns="http://schemas.openxmlformats.org/officeDocument/2006/extended-properties" xmlns:vt="http://schemas.openxmlformats.org/officeDocument/2006/docPropsVTypes">
  <TotalTime>123</TotalTime>
  <Words>2954</Words>
  <Application>Microsoft Office PowerPoint</Application>
  <PresentationFormat>Widescreen</PresentationFormat>
  <Paragraphs>349</Paragraphs>
  <Slides>27</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Lucida Grande</vt:lpstr>
      <vt:lpstr>Segoe UI</vt:lpstr>
      <vt:lpstr>Wingdings</vt:lpstr>
      <vt:lpstr>Default Theme</vt:lpstr>
      <vt:lpstr>Default Slide Master</vt:lpstr>
      <vt:lpstr>PowerPoint Presentation</vt:lpstr>
      <vt:lpstr>Webinar speakers</vt:lpstr>
      <vt:lpstr>Poll question 1:</vt:lpstr>
      <vt:lpstr>The complexity of healthcare</vt:lpstr>
      <vt:lpstr>The challenge of clinical documentation</vt:lpstr>
      <vt:lpstr>Cloud-based clinical speech recognition</vt:lpstr>
      <vt:lpstr>Poll question 2:</vt:lpstr>
      <vt:lpstr>The Challenges of Covid-19</vt:lpstr>
      <vt:lpstr>Calderdale and Huddersfield NHS FT</vt:lpstr>
      <vt:lpstr>The impact of Covid-19 on our hospitals </vt:lpstr>
      <vt:lpstr>How speech recognition helped with Covid-19</vt:lpstr>
      <vt:lpstr>How speech recognition helped with Covid-19</vt:lpstr>
      <vt:lpstr>Rollout of speech recognition</vt:lpstr>
      <vt:lpstr>What’s next?...</vt:lpstr>
      <vt:lpstr>In summary…        </vt:lpstr>
      <vt:lpstr>Royal Cornwall Hospitals NHS Trust</vt:lpstr>
      <vt:lpstr>Aims for speech recognition before Covid-19</vt:lpstr>
      <vt:lpstr>The impact of Covid-19 on our hospitals </vt:lpstr>
      <vt:lpstr>Covid-19 accelerated speech requirements</vt:lpstr>
      <vt:lpstr>Implementation during Covid-19</vt:lpstr>
      <vt:lpstr>Growing usage of speech recognition </vt:lpstr>
      <vt:lpstr>Lessons learned…    </vt:lpstr>
      <vt:lpstr>What’s next?...</vt:lpstr>
      <vt:lpstr>PowerPoint Presentation</vt:lpstr>
      <vt:lpstr>PowerPoint Presentation</vt:lpstr>
      <vt:lpstr>Clinic room of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 Bryony</dc:creator>
  <cp:lastModifiedBy>Lott, Bryony</cp:lastModifiedBy>
  <cp:revision>1</cp:revision>
  <dcterms:created xsi:type="dcterms:W3CDTF">2020-07-02T17:10:06Z</dcterms:created>
  <dcterms:modified xsi:type="dcterms:W3CDTF">2020-07-10T09:06:54Z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0x010100F532358C74A89A419650AD017E1FAC40</vt:lpwstr>
  </property>
</Properties>
</file>