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71" r:id="rId4"/>
    <p:sldMasterId id="2147483675" r:id="rId5"/>
    <p:sldMasterId id="2147483648" r:id="rId6"/>
  </p:sldMasterIdLst>
  <p:notesMasterIdLst>
    <p:notesMasterId r:id="rId60"/>
  </p:notesMasterIdLst>
  <p:handoutMasterIdLst>
    <p:handoutMasterId r:id="rId61"/>
  </p:handoutMasterIdLst>
  <p:sldIdLst>
    <p:sldId id="459" r:id="rId7"/>
    <p:sldId id="492" r:id="rId8"/>
    <p:sldId id="493" r:id="rId9"/>
    <p:sldId id="267" r:id="rId10"/>
    <p:sldId id="257" r:id="rId11"/>
    <p:sldId id="261" r:id="rId12"/>
    <p:sldId id="494" r:id="rId13"/>
    <p:sldId id="495" r:id="rId14"/>
    <p:sldId id="496" r:id="rId15"/>
    <p:sldId id="497" r:id="rId16"/>
    <p:sldId id="498" r:id="rId17"/>
    <p:sldId id="499" r:id="rId18"/>
    <p:sldId id="500" r:id="rId19"/>
    <p:sldId id="501" r:id="rId20"/>
    <p:sldId id="502" r:id="rId21"/>
    <p:sldId id="503" r:id="rId22"/>
    <p:sldId id="504" r:id="rId23"/>
    <p:sldId id="505" r:id="rId24"/>
    <p:sldId id="506" r:id="rId25"/>
    <p:sldId id="507" r:id="rId26"/>
    <p:sldId id="508" r:id="rId27"/>
    <p:sldId id="509" r:id="rId28"/>
    <p:sldId id="510" r:id="rId29"/>
    <p:sldId id="511" r:id="rId30"/>
    <p:sldId id="512" r:id="rId31"/>
    <p:sldId id="513" r:id="rId32"/>
    <p:sldId id="514" r:id="rId33"/>
    <p:sldId id="515" r:id="rId34"/>
    <p:sldId id="516" r:id="rId35"/>
    <p:sldId id="517" r:id="rId36"/>
    <p:sldId id="518" r:id="rId37"/>
    <p:sldId id="519" r:id="rId38"/>
    <p:sldId id="520" r:id="rId39"/>
    <p:sldId id="521" r:id="rId40"/>
    <p:sldId id="522" r:id="rId41"/>
    <p:sldId id="523" r:id="rId42"/>
    <p:sldId id="524" r:id="rId43"/>
    <p:sldId id="525" r:id="rId44"/>
    <p:sldId id="526" r:id="rId45"/>
    <p:sldId id="527" r:id="rId46"/>
    <p:sldId id="528" r:id="rId47"/>
    <p:sldId id="529" r:id="rId48"/>
    <p:sldId id="530" r:id="rId49"/>
    <p:sldId id="531" r:id="rId50"/>
    <p:sldId id="532" r:id="rId51"/>
    <p:sldId id="533" r:id="rId52"/>
    <p:sldId id="534" r:id="rId53"/>
    <p:sldId id="535" r:id="rId54"/>
    <p:sldId id="536" r:id="rId55"/>
    <p:sldId id="537" r:id="rId56"/>
    <p:sldId id="538" r:id="rId57"/>
    <p:sldId id="539" r:id="rId58"/>
    <p:sldId id="540"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EE powerpoint template" id="{1EFFF720-98EF-D645-AFB2-89C2470DC210}">
          <p14:sldIdLst>
            <p14:sldId id="459"/>
            <p14:sldId id="492"/>
            <p14:sldId id="493"/>
            <p14:sldId id="267"/>
            <p14:sldId id="257"/>
            <p14:sldId id="261"/>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0054"/>
    <a:srgbClr val="003893"/>
    <a:srgbClr val="E28C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68" y="1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oleObject" Target="file:///\\nch\dfs\SharedArea\FI\Skills%20Development%20Network\Informatics%20Skills%20Development\Workforce%20Profile\2019%20Profiling\Presentation\Data%20for%20presentation(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ch\dfs\SharedArea\FI\Skills%20Development%20Network\Informatics%20Skills%20Development\Workforce%20Profile\2019%20Profiling\Presentation\Data%20for%20presentation(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ch\dfs\SharedArea\FI\Skills%20Development%20Network\Informatics%20Skills%20Development\Workforce%20Profile\2019%20Profiling\Presentation\Data%20for%20present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Graphs!$B$62</c:f>
              <c:strCache>
                <c:ptCount val="1"/>
                <c:pt idx="0">
                  <c:v>2018</c:v>
                </c:pt>
              </c:strCache>
            </c:strRef>
          </c:tx>
          <c:spPr>
            <a:solidFill>
              <a:schemeClr val="accent1"/>
            </a:solidFill>
            <a:ln>
              <a:noFill/>
            </a:ln>
            <a:effectLst/>
          </c:spPr>
          <c:invertIfNegative val="0"/>
          <c:cat>
            <c:strRef>
              <c:f>Graphs!$A$63:$A$79</c:f>
              <c:strCache>
                <c:ptCount val="17"/>
                <c:pt idx="0">
                  <c:v>Seconded</c:v>
                </c:pt>
                <c:pt idx="1">
                  <c:v>Agency</c:v>
                </c:pt>
                <c:pt idx="2">
                  <c:v>Other</c:v>
                </c:pt>
                <c:pt idx="3">
                  <c:v>Apprentices</c:v>
                </c:pt>
                <c:pt idx="4">
                  <c:v>Band 1</c:v>
                </c:pt>
                <c:pt idx="5">
                  <c:v>Band 2</c:v>
                </c:pt>
                <c:pt idx="6">
                  <c:v>Band 3</c:v>
                </c:pt>
                <c:pt idx="7">
                  <c:v>Band 4</c:v>
                </c:pt>
                <c:pt idx="8">
                  <c:v>Band 5</c:v>
                </c:pt>
                <c:pt idx="9">
                  <c:v>Band 6</c:v>
                </c:pt>
                <c:pt idx="10">
                  <c:v>Band 7</c:v>
                </c:pt>
                <c:pt idx="11">
                  <c:v>Band 8a</c:v>
                </c:pt>
                <c:pt idx="12">
                  <c:v>Band 8b</c:v>
                </c:pt>
                <c:pt idx="13">
                  <c:v>Band 8c</c:v>
                </c:pt>
                <c:pt idx="14">
                  <c:v>Band 8d</c:v>
                </c:pt>
                <c:pt idx="15">
                  <c:v>Band 9</c:v>
                </c:pt>
                <c:pt idx="16">
                  <c:v>Senior</c:v>
                </c:pt>
              </c:strCache>
            </c:strRef>
          </c:cat>
          <c:val>
            <c:numRef>
              <c:f>Graphs!$B$63:$B$79</c:f>
              <c:numCache>
                <c:formatCode>General</c:formatCode>
                <c:ptCount val="17"/>
                <c:pt idx="0">
                  <c:v>24</c:v>
                </c:pt>
                <c:pt idx="1">
                  <c:v>106</c:v>
                </c:pt>
                <c:pt idx="2">
                  <c:v>17</c:v>
                </c:pt>
                <c:pt idx="3">
                  <c:v>24</c:v>
                </c:pt>
                <c:pt idx="4">
                  <c:v>3</c:v>
                </c:pt>
                <c:pt idx="5">
                  <c:v>201</c:v>
                </c:pt>
                <c:pt idx="6">
                  <c:v>466</c:v>
                </c:pt>
                <c:pt idx="7">
                  <c:v>728</c:v>
                </c:pt>
                <c:pt idx="8">
                  <c:v>1022</c:v>
                </c:pt>
                <c:pt idx="9">
                  <c:v>826</c:v>
                </c:pt>
                <c:pt idx="10">
                  <c:v>685</c:v>
                </c:pt>
                <c:pt idx="11">
                  <c:v>335</c:v>
                </c:pt>
                <c:pt idx="12">
                  <c:v>121</c:v>
                </c:pt>
                <c:pt idx="13">
                  <c:v>46</c:v>
                </c:pt>
                <c:pt idx="14">
                  <c:v>13</c:v>
                </c:pt>
                <c:pt idx="15">
                  <c:v>4</c:v>
                </c:pt>
                <c:pt idx="16">
                  <c:v>89</c:v>
                </c:pt>
              </c:numCache>
            </c:numRef>
          </c:val>
          <c:extLst>
            <c:ext xmlns:c16="http://schemas.microsoft.com/office/drawing/2014/chart" uri="{C3380CC4-5D6E-409C-BE32-E72D297353CC}">
              <c16:uniqueId val="{00000000-020C-4E04-9694-19184923E81E}"/>
            </c:ext>
          </c:extLst>
        </c:ser>
        <c:ser>
          <c:idx val="1"/>
          <c:order val="1"/>
          <c:tx>
            <c:strRef>
              <c:f>Graphs!$C$62</c:f>
              <c:strCache>
                <c:ptCount val="1"/>
                <c:pt idx="0">
                  <c:v>2019</c:v>
                </c:pt>
              </c:strCache>
            </c:strRef>
          </c:tx>
          <c:spPr>
            <a:solidFill>
              <a:schemeClr val="accent2"/>
            </a:solidFill>
            <a:ln>
              <a:noFill/>
            </a:ln>
            <a:effectLst/>
          </c:spPr>
          <c:invertIfNegative val="0"/>
          <c:cat>
            <c:strRef>
              <c:f>Graphs!$A$63:$A$79</c:f>
              <c:strCache>
                <c:ptCount val="17"/>
                <c:pt idx="0">
                  <c:v>Seconded</c:v>
                </c:pt>
                <c:pt idx="1">
                  <c:v>Agency</c:v>
                </c:pt>
                <c:pt idx="2">
                  <c:v>Other</c:v>
                </c:pt>
                <c:pt idx="3">
                  <c:v>Apprentices</c:v>
                </c:pt>
                <c:pt idx="4">
                  <c:v>Band 1</c:v>
                </c:pt>
                <c:pt idx="5">
                  <c:v>Band 2</c:v>
                </c:pt>
                <c:pt idx="6">
                  <c:v>Band 3</c:v>
                </c:pt>
                <c:pt idx="7">
                  <c:v>Band 4</c:v>
                </c:pt>
                <c:pt idx="8">
                  <c:v>Band 5</c:v>
                </c:pt>
                <c:pt idx="9">
                  <c:v>Band 6</c:v>
                </c:pt>
                <c:pt idx="10">
                  <c:v>Band 7</c:v>
                </c:pt>
                <c:pt idx="11">
                  <c:v>Band 8a</c:v>
                </c:pt>
                <c:pt idx="12">
                  <c:v>Band 8b</c:v>
                </c:pt>
                <c:pt idx="13">
                  <c:v>Band 8c</c:v>
                </c:pt>
                <c:pt idx="14">
                  <c:v>Band 8d</c:v>
                </c:pt>
                <c:pt idx="15">
                  <c:v>Band 9</c:v>
                </c:pt>
                <c:pt idx="16">
                  <c:v>Senior</c:v>
                </c:pt>
              </c:strCache>
            </c:strRef>
          </c:cat>
          <c:val>
            <c:numRef>
              <c:f>Graphs!$C$63:$C$79</c:f>
              <c:numCache>
                <c:formatCode>General</c:formatCode>
                <c:ptCount val="17"/>
                <c:pt idx="0">
                  <c:v>16</c:v>
                </c:pt>
                <c:pt idx="1">
                  <c:v>105</c:v>
                </c:pt>
                <c:pt idx="2">
                  <c:v>6</c:v>
                </c:pt>
                <c:pt idx="3">
                  <c:v>27</c:v>
                </c:pt>
                <c:pt idx="4">
                  <c:v>6</c:v>
                </c:pt>
                <c:pt idx="5">
                  <c:v>225</c:v>
                </c:pt>
                <c:pt idx="6">
                  <c:v>505</c:v>
                </c:pt>
                <c:pt idx="7">
                  <c:v>750</c:v>
                </c:pt>
                <c:pt idx="8">
                  <c:v>1089</c:v>
                </c:pt>
                <c:pt idx="9">
                  <c:v>944</c:v>
                </c:pt>
                <c:pt idx="10">
                  <c:v>765</c:v>
                </c:pt>
                <c:pt idx="11">
                  <c:v>429</c:v>
                </c:pt>
                <c:pt idx="12">
                  <c:v>158</c:v>
                </c:pt>
                <c:pt idx="13">
                  <c:v>56</c:v>
                </c:pt>
                <c:pt idx="14">
                  <c:v>22</c:v>
                </c:pt>
                <c:pt idx="15">
                  <c:v>7</c:v>
                </c:pt>
                <c:pt idx="16">
                  <c:v>83</c:v>
                </c:pt>
              </c:numCache>
            </c:numRef>
          </c:val>
          <c:extLst>
            <c:ext xmlns:c16="http://schemas.microsoft.com/office/drawing/2014/chart" uri="{C3380CC4-5D6E-409C-BE32-E72D297353CC}">
              <c16:uniqueId val="{00000001-020C-4E04-9694-19184923E81E}"/>
            </c:ext>
          </c:extLst>
        </c:ser>
        <c:dLbls>
          <c:showLegendKey val="0"/>
          <c:showVal val="0"/>
          <c:showCatName val="0"/>
          <c:showSerName val="0"/>
          <c:showPercent val="0"/>
          <c:showBubbleSize val="0"/>
        </c:dLbls>
        <c:gapWidth val="182"/>
        <c:axId val="139447296"/>
        <c:axId val="140116736"/>
      </c:barChart>
      <c:catAx>
        <c:axId val="139447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116736"/>
        <c:crosses val="autoZero"/>
        <c:auto val="1"/>
        <c:lblAlgn val="ctr"/>
        <c:lblOffset val="100"/>
        <c:noMultiLvlLbl val="0"/>
      </c:catAx>
      <c:valAx>
        <c:axId val="140116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4472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95187338100961E-2"/>
          <c:y val="2.6622297441381875E-2"/>
          <c:w val="0.94022904453230527"/>
          <c:h val="0.80869830686380761"/>
        </c:manualLayout>
      </c:layout>
      <c:barChart>
        <c:barDir val="col"/>
        <c:grouping val="clustered"/>
        <c:varyColors val="0"/>
        <c:ser>
          <c:idx val="0"/>
          <c:order val="0"/>
          <c:tx>
            <c:strRef>
              <c:f>Graphs!$B$35</c:f>
              <c:strCache>
                <c:ptCount val="1"/>
                <c:pt idx="0">
                  <c:v>2018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Graphs!$A$41:$A$48</c:f>
              <c:strCache>
                <c:ptCount val="8"/>
                <c:pt idx="0">
                  <c:v>Technical Data Manager/ Data Repository</c:v>
                </c:pt>
                <c:pt idx="1">
                  <c:v>Data Analyst</c:v>
                </c:pt>
                <c:pt idx="2">
                  <c:v>Business Intelligence</c:v>
                </c:pt>
                <c:pt idx="3">
                  <c:v>Data Quality</c:v>
                </c:pt>
                <c:pt idx="4">
                  <c:v>Clinical Coding</c:v>
                </c:pt>
                <c:pt idx="5">
                  <c:v>Information Governance</c:v>
                </c:pt>
                <c:pt idx="6">
                  <c:v>Database Administrator</c:v>
                </c:pt>
                <c:pt idx="7">
                  <c:v>Web Development</c:v>
                </c:pt>
              </c:strCache>
            </c:strRef>
          </c:cat>
          <c:val>
            <c:numRef>
              <c:f>Graphs!$B$41:$B$48</c:f>
              <c:numCache>
                <c:formatCode>General</c:formatCode>
                <c:ptCount val="8"/>
                <c:pt idx="0">
                  <c:v>108</c:v>
                </c:pt>
                <c:pt idx="1">
                  <c:v>297</c:v>
                </c:pt>
                <c:pt idx="2">
                  <c:v>320</c:v>
                </c:pt>
                <c:pt idx="3">
                  <c:v>216</c:v>
                </c:pt>
                <c:pt idx="4">
                  <c:v>539</c:v>
                </c:pt>
                <c:pt idx="5">
                  <c:v>169</c:v>
                </c:pt>
                <c:pt idx="6">
                  <c:v>45</c:v>
                </c:pt>
                <c:pt idx="7">
                  <c:v>22</c:v>
                </c:pt>
              </c:numCache>
            </c:numRef>
          </c:val>
          <c:extLst>
            <c:ext xmlns:c16="http://schemas.microsoft.com/office/drawing/2014/chart" uri="{C3380CC4-5D6E-409C-BE32-E72D297353CC}">
              <c16:uniqueId val="{00000000-4EC1-47B1-BBA5-74C421B76273}"/>
            </c:ext>
          </c:extLst>
        </c:ser>
        <c:ser>
          <c:idx val="1"/>
          <c:order val="1"/>
          <c:tx>
            <c:strRef>
              <c:f>Graphs!$C$35</c:f>
              <c:strCache>
                <c:ptCount val="1"/>
                <c:pt idx="0">
                  <c:v>2019</c:v>
                </c:pt>
              </c:strCache>
            </c:strRef>
          </c:tx>
          <c:spPr>
            <a:solidFill>
              <a:schemeClr val="accent2"/>
            </a:solidFill>
            <a:ln>
              <a:noFill/>
            </a:ln>
            <a:effectLst/>
          </c:spPr>
          <c:invertIfNegative val="0"/>
          <c:dLbls>
            <c:dLbl>
              <c:idx val="7"/>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4EC1-47B1-BBA5-74C421B76273}"/>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Graphs!$A$41:$A$48</c:f>
              <c:strCache>
                <c:ptCount val="8"/>
                <c:pt idx="0">
                  <c:v>Technical Data Manager/ Data Repository</c:v>
                </c:pt>
                <c:pt idx="1">
                  <c:v>Data Analyst</c:v>
                </c:pt>
                <c:pt idx="2">
                  <c:v>Business Intelligence</c:v>
                </c:pt>
                <c:pt idx="3">
                  <c:v>Data Quality</c:v>
                </c:pt>
                <c:pt idx="4">
                  <c:v>Clinical Coding</c:v>
                </c:pt>
                <c:pt idx="5">
                  <c:v>Information Governance</c:v>
                </c:pt>
                <c:pt idx="6">
                  <c:v>Database Administrator</c:v>
                </c:pt>
                <c:pt idx="7">
                  <c:v>Web Development</c:v>
                </c:pt>
              </c:strCache>
            </c:strRef>
          </c:cat>
          <c:val>
            <c:numRef>
              <c:f>Graphs!$C$41:$C$48</c:f>
              <c:numCache>
                <c:formatCode>General</c:formatCode>
                <c:ptCount val="8"/>
                <c:pt idx="0">
                  <c:v>107</c:v>
                </c:pt>
                <c:pt idx="1">
                  <c:v>326</c:v>
                </c:pt>
                <c:pt idx="2">
                  <c:v>469</c:v>
                </c:pt>
                <c:pt idx="3">
                  <c:v>234</c:v>
                </c:pt>
                <c:pt idx="4">
                  <c:v>539</c:v>
                </c:pt>
                <c:pt idx="5">
                  <c:v>172</c:v>
                </c:pt>
                <c:pt idx="6">
                  <c:v>42</c:v>
                </c:pt>
                <c:pt idx="7">
                  <c:v>15</c:v>
                </c:pt>
              </c:numCache>
            </c:numRef>
          </c:val>
          <c:extLst>
            <c:ext xmlns:c16="http://schemas.microsoft.com/office/drawing/2014/chart" uri="{C3380CC4-5D6E-409C-BE32-E72D297353CC}">
              <c16:uniqueId val="{00000002-4EC1-47B1-BBA5-74C421B76273}"/>
            </c:ext>
          </c:extLst>
        </c:ser>
        <c:dLbls>
          <c:dLblPos val="ctr"/>
          <c:showLegendKey val="0"/>
          <c:showVal val="1"/>
          <c:showCatName val="0"/>
          <c:showSerName val="0"/>
          <c:showPercent val="0"/>
          <c:showBubbleSize val="0"/>
        </c:dLbls>
        <c:gapWidth val="219"/>
        <c:overlap val="-27"/>
        <c:axId val="140170368"/>
        <c:axId val="140171904"/>
      </c:barChart>
      <c:catAx>
        <c:axId val="14017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171904"/>
        <c:crosses val="autoZero"/>
        <c:auto val="1"/>
        <c:lblAlgn val="ctr"/>
        <c:lblOffset val="100"/>
        <c:noMultiLvlLbl val="0"/>
      </c:catAx>
      <c:valAx>
        <c:axId val="14017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170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Graphs!$B$6</c:f>
              <c:strCache>
                <c:ptCount val="1"/>
                <c:pt idx="0">
                  <c:v>2019</c:v>
                </c:pt>
              </c:strCache>
            </c:strRef>
          </c:tx>
          <c:spPr>
            <a:solidFill>
              <a:schemeClr val="accent1"/>
            </a:solidFill>
            <a:ln>
              <a:noFill/>
            </a:ln>
            <a:effectLst/>
          </c:spPr>
          <c:invertIfNegative val="0"/>
          <c:cat>
            <c:numRef>
              <c:f>Graphs!$A$7:$A$13</c:f>
              <c:numCache>
                <c:formatCode>General</c:formatCode>
                <c:ptCount val="7"/>
                <c:pt idx="0">
                  <c:v>1</c:v>
                </c:pt>
                <c:pt idx="1">
                  <c:v>2</c:v>
                </c:pt>
                <c:pt idx="2">
                  <c:v>3</c:v>
                </c:pt>
                <c:pt idx="3">
                  <c:v>4</c:v>
                </c:pt>
                <c:pt idx="4">
                  <c:v>5</c:v>
                </c:pt>
                <c:pt idx="5">
                  <c:v>6</c:v>
                </c:pt>
                <c:pt idx="6">
                  <c:v>7</c:v>
                </c:pt>
              </c:numCache>
            </c:numRef>
          </c:cat>
          <c:val>
            <c:numRef>
              <c:f>Graphs!$B$7:$B$13</c:f>
              <c:numCache>
                <c:formatCode>General</c:formatCode>
                <c:ptCount val="7"/>
                <c:pt idx="0">
                  <c:v>152</c:v>
                </c:pt>
                <c:pt idx="1">
                  <c:v>744</c:v>
                </c:pt>
                <c:pt idx="2">
                  <c:v>478</c:v>
                </c:pt>
                <c:pt idx="3">
                  <c:v>634</c:v>
                </c:pt>
                <c:pt idx="4">
                  <c:v>269</c:v>
                </c:pt>
                <c:pt idx="5">
                  <c:v>1226</c:v>
                </c:pt>
                <c:pt idx="6">
                  <c:v>589</c:v>
                </c:pt>
              </c:numCache>
            </c:numRef>
          </c:val>
          <c:extLst>
            <c:ext xmlns:c16="http://schemas.microsoft.com/office/drawing/2014/chart" uri="{C3380CC4-5D6E-409C-BE32-E72D297353CC}">
              <c16:uniqueId val="{00000000-6040-4619-A1C0-9DBB661CA47E}"/>
            </c:ext>
          </c:extLst>
        </c:ser>
        <c:ser>
          <c:idx val="1"/>
          <c:order val="1"/>
          <c:tx>
            <c:strRef>
              <c:f>Graphs!$C$6</c:f>
              <c:strCache>
                <c:ptCount val="1"/>
                <c:pt idx="0">
                  <c:v>2018</c:v>
                </c:pt>
              </c:strCache>
            </c:strRef>
          </c:tx>
          <c:spPr>
            <a:solidFill>
              <a:schemeClr val="accent2"/>
            </a:solidFill>
            <a:ln>
              <a:noFill/>
            </a:ln>
            <a:effectLst/>
          </c:spPr>
          <c:invertIfNegative val="0"/>
          <c:cat>
            <c:numRef>
              <c:f>Graphs!$A$7:$A$13</c:f>
              <c:numCache>
                <c:formatCode>General</c:formatCode>
                <c:ptCount val="7"/>
                <c:pt idx="0">
                  <c:v>1</c:v>
                </c:pt>
                <c:pt idx="1">
                  <c:v>2</c:v>
                </c:pt>
                <c:pt idx="2">
                  <c:v>3</c:v>
                </c:pt>
                <c:pt idx="3">
                  <c:v>4</c:v>
                </c:pt>
                <c:pt idx="4">
                  <c:v>5</c:v>
                </c:pt>
                <c:pt idx="5">
                  <c:v>6</c:v>
                </c:pt>
                <c:pt idx="6">
                  <c:v>7</c:v>
                </c:pt>
              </c:numCache>
            </c:numRef>
          </c:cat>
          <c:val>
            <c:numRef>
              <c:f>Graphs!$C$7:$C$13</c:f>
              <c:numCache>
                <c:formatCode>General</c:formatCode>
                <c:ptCount val="7"/>
                <c:pt idx="0">
                  <c:v>101</c:v>
                </c:pt>
                <c:pt idx="1">
                  <c:v>459</c:v>
                </c:pt>
                <c:pt idx="2">
                  <c:v>415</c:v>
                </c:pt>
                <c:pt idx="3">
                  <c:v>519</c:v>
                </c:pt>
                <c:pt idx="4">
                  <c:v>227</c:v>
                </c:pt>
                <c:pt idx="5">
                  <c:v>975</c:v>
                </c:pt>
                <c:pt idx="6">
                  <c:v>433</c:v>
                </c:pt>
              </c:numCache>
            </c:numRef>
          </c:val>
          <c:extLst>
            <c:ext xmlns:c16="http://schemas.microsoft.com/office/drawing/2014/chart" uri="{C3380CC4-5D6E-409C-BE32-E72D297353CC}">
              <c16:uniqueId val="{00000001-6040-4619-A1C0-9DBB661CA47E}"/>
            </c:ext>
          </c:extLst>
        </c:ser>
        <c:ser>
          <c:idx val="2"/>
          <c:order val="2"/>
          <c:tx>
            <c:strRef>
              <c:f>Graphs!$D$6</c:f>
              <c:strCache>
                <c:ptCount val="1"/>
                <c:pt idx="0">
                  <c:v>2017</c:v>
                </c:pt>
              </c:strCache>
            </c:strRef>
          </c:tx>
          <c:spPr>
            <a:solidFill>
              <a:schemeClr val="accent3"/>
            </a:solidFill>
            <a:ln>
              <a:noFill/>
            </a:ln>
            <a:effectLst/>
          </c:spPr>
          <c:invertIfNegative val="0"/>
          <c:cat>
            <c:numRef>
              <c:f>Graphs!$A$7:$A$13</c:f>
              <c:numCache>
                <c:formatCode>General</c:formatCode>
                <c:ptCount val="7"/>
                <c:pt idx="0">
                  <c:v>1</c:v>
                </c:pt>
                <c:pt idx="1">
                  <c:v>2</c:v>
                </c:pt>
                <c:pt idx="2">
                  <c:v>3</c:v>
                </c:pt>
                <c:pt idx="3">
                  <c:v>4</c:v>
                </c:pt>
                <c:pt idx="4">
                  <c:v>5</c:v>
                </c:pt>
                <c:pt idx="5">
                  <c:v>6</c:v>
                </c:pt>
                <c:pt idx="6">
                  <c:v>7</c:v>
                </c:pt>
              </c:numCache>
            </c:numRef>
          </c:cat>
          <c:val>
            <c:numRef>
              <c:f>Graphs!$D$7:$D$13</c:f>
              <c:numCache>
                <c:formatCode>General</c:formatCode>
                <c:ptCount val="7"/>
                <c:pt idx="0">
                  <c:v>482</c:v>
                </c:pt>
                <c:pt idx="1">
                  <c:v>1016</c:v>
                </c:pt>
                <c:pt idx="2">
                  <c:v>263</c:v>
                </c:pt>
                <c:pt idx="3">
                  <c:v>485</c:v>
                </c:pt>
                <c:pt idx="4">
                  <c:v>525</c:v>
                </c:pt>
                <c:pt idx="5">
                  <c:v>694</c:v>
                </c:pt>
                <c:pt idx="6">
                  <c:v>139</c:v>
                </c:pt>
              </c:numCache>
            </c:numRef>
          </c:val>
          <c:extLst>
            <c:ext xmlns:c16="http://schemas.microsoft.com/office/drawing/2014/chart" uri="{C3380CC4-5D6E-409C-BE32-E72D297353CC}">
              <c16:uniqueId val="{00000002-6040-4619-A1C0-9DBB661CA47E}"/>
            </c:ext>
          </c:extLst>
        </c:ser>
        <c:dLbls>
          <c:showLegendKey val="0"/>
          <c:showVal val="0"/>
          <c:showCatName val="0"/>
          <c:showSerName val="0"/>
          <c:showPercent val="0"/>
          <c:showBubbleSize val="0"/>
        </c:dLbls>
        <c:gapWidth val="182"/>
        <c:axId val="140014720"/>
        <c:axId val="140016256"/>
      </c:barChart>
      <c:catAx>
        <c:axId val="140014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016256"/>
        <c:crosses val="autoZero"/>
        <c:auto val="1"/>
        <c:lblAlgn val="ctr"/>
        <c:lblOffset val="100"/>
        <c:noMultiLvlLbl val="0"/>
      </c:catAx>
      <c:valAx>
        <c:axId val="140016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0147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[Flows.xlsx]Front Sheet!PivotTable20</c:name>
    <c:fmtId val="82"/>
  </c:pivotSource>
  <c:chart>
    <c:autoTitleDeleted val="0"/>
    <c:pivotFmts>
      <c:pivotFmt>
        <c:idx val="0"/>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31750" cap="sq">
            <a:solidFill>
              <a:schemeClr val="tx1"/>
            </a:solidFill>
            <a:bevel/>
          </a:ln>
          <a:effectLst/>
        </c:spPr>
        <c:marker>
          <c:spPr>
            <a:solidFill>
              <a:schemeClr val="accent1"/>
            </a:solidFill>
            <a:ln w="25400" cap="rnd">
              <a:solidFill>
                <a:schemeClr val="tx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rgbClr val="FF0000"/>
            </a:solidFill>
            <a:round/>
          </a:ln>
          <a:effectLst/>
        </c:spPr>
        <c:marker>
          <c:spPr>
            <a:solidFill>
              <a:srgbClr val="FF0000"/>
            </a:solidFill>
            <a:ln w="9525">
              <a:solidFill>
                <a:schemeClr val="tx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2"/>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3"/>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dLbl>
          <c:idx val="0"/>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2"/>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3"/>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2"/>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3"/>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9.4955145104374195E-2"/>
          <c:y val="7.7858077129817335E-2"/>
          <c:w val="0.88109824539602966"/>
          <c:h val="0.72329251396484229"/>
        </c:manualLayout>
      </c:layout>
      <c:lineChart>
        <c:grouping val="standard"/>
        <c:varyColors val="0"/>
        <c:ser>
          <c:idx val="0"/>
          <c:order val="0"/>
          <c:tx>
            <c:strRef>
              <c:f>'Front Sheet'!$B$3:$B$4</c:f>
              <c:strCache>
                <c:ptCount val="1"/>
                <c:pt idx="0">
                  <c:v>Supply - DN</c:v>
                </c:pt>
              </c:strCache>
            </c:strRef>
          </c:tx>
          <c:spPr>
            <a:ln w="38100" cap="rnd">
              <a:solidFill>
                <a:schemeClr val="tx1"/>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997-42A3-8508-CF20815B71F7}"/>
                </c:ext>
              </c:extLst>
            </c:dLbl>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'Front Sheet'!$A$5:$A$14</c:f>
              <c:strCache>
                <c:ptCount val="10"/>
                <c:pt idx="0">
                  <c:v>20/21 </c:v>
                </c:pt>
                <c:pt idx="1">
                  <c:v>21/22 </c:v>
                </c:pt>
                <c:pt idx="2">
                  <c:v>22/23 </c:v>
                </c:pt>
                <c:pt idx="3">
                  <c:v>23/24 </c:v>
                </c:pt>
                <c:pt idx="4">
                  <c:v>24/25 </c:v>
                </c:pt>
                <c:pt idx="5">
                  <c:v>25/26 </c:v>
                </c:pt>
                <c:pt idx="6">
                  <c:v>26/27 </c:v>
                </c:pt>
                <c:pt idx="7">
                  <c:v>27/28 </c:v>
                </c:pt>
                <c:pt idx="8">
                  <c:v>28/29 </c:v>
                </c:pt>
                <c:pt idx="9">
                  <c:v>29/30 </c:v>
                </c:pt>
              </c:strCache>
            </c:strRef>
          </c:cat>
          <c:val>
            <c:numRef>
              <c:f>'Front Sheet'!$B$5:$B$14</c:f>
              <c:numCache>
                <c:formatCode>#,##0</c:formatCode>
                <c:ptCount val="10"/>
                <c:pt idx="0">
                  <c:v>46008.992495977349</c:v>
                </c:pt>
                <c:pt idx="1">
                  <c:v>47272.887294467509</c:v>
                </c:pt>
                <c:pt idx="2">
                  <c:v>48605.358607050708</c:v>
                </c:pt>
                <c:pt idx="3">
                  <c:v>50010.482049967773</c:v>
                </c:pt>
                <c:pt idx="4">
                  <c:v>51492.626339346796</c:v>
                </c:pt>
                <c:pt idx="5">
                  <c:v>53056.476476350625</c:v>
                </c:pt>
                <c:pt idx="6">
                  <c:v>54707.058976820132</c:v>
                </c:pt>
                <c:pt idx="7">
                  <c:v>56449.769335142133</c:v>
                </c:pt>
                <c:pt idx="8">
                  <c:v>58290.401930334956</c:v>
                </c:pt>
                <c:pt idx="9">
                  <c:v>60235.182602395944</c:v>
                </c:pt>
              </c:numCache>
            </c:numRef>
          </c:val>
          <c:smooth val="0"/>
          <c:extLst>
            <c:ext xmlns:c16="http://schemas.microsoft.com/office/drawing/2014/chart" uri="{C3380CC4-5D6E-409C-BE32-E72D297353CC}">
              <c16:uniqueId val="{00000001-1997-42A3-8508-CF20815B71F7}"/>
            </c:ext>
          </c:extLst>
        </c:ser>
        <c:ser>
          <c:idx val="1"/>
          <c:order val="1"/>
          <c:tx>
            <c:strRef>
              <c:f>'Front Sheet'!$C$3:$C$4</c:f>
              <c:strCache>
                <c:ptCount val="1"/>
                <c:pt idx="0">
                  <c:v>Demand - Prevalance</c:v>
                </c:pt>
              </c:strCache>
            </c:strRef>
          </c:tx>
          <c:spPr>
            <a:ln w="28575" cap="rnd">
              <a:solidFill>
                <a:schemeClr val="accent2"/>
              </a:solidFill>
              <a:prstDash val="sysDash"/>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97-42A3-8508-CF20815B71F7}"/>
                </c:ext>
              </c:extLst>
            </c:dLbl>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'Front Sheet'!$A$5:$A$14</c:f>
              <c:strCache>
                <c:ptCount val="10"/>
                <c:pt idx="0">
                  <c:v>20/21 </c:v>
                </c:pt>
                <c:pt idx="1">
                  <c:v>21/22 </c:v>
                </c:pt>
                <c:pt idx="2">
                  <c:v>22/23 </c:v>
                </c:pt>
                <c:pt idx="3">
                  <c:v>23/24 </c:v>
                </c:pt>
                <c:pt idx="4">
                  <c:v>24/25 </c:v>
                </c:pt>
                <c:pt idx="5">
                  <c:v>25/26 </c:v>
                </c:pt>
                <c:pt idx="6">
                  <c:v>26/27 </c:v>
                </c:pt>
                <c:pt idx="7">
                  <c:v>27/28 </c:v>
                </c:pt>
                <c:pt idx="8">
                  <c:v>28/29 </c:v>
                </c:pt>
                <c:pt idx="9">
                  <c:v>29/30 </c:v>
                </c:pt>
              </c:strCache>
            </c:strRef>
          </c:cat>
          <c:val>
            <c:numRef>
              <c:f>'Front Sheet'!$C$5:$C$14</c:f>
              <c:numCache>
                <c:formatCode>#,##0</c:formatCode>
                <c:ptCount val="10"/>
                <c:pt idx="0">
                  <c:v>49129</c:v>
                </c:pt>
                <c:pt idx="1">
                  <c:v>50149.589339194099</c:v>
                </c:pt>
                <c:pt idx="2">
                  <c:v>50638.412534498682</c:v>
                </c:pt>
                <c:pt idx="3">
                  <c:v>51122.83891651767</c:v>
                </c:pt>
                <c:pt idx="4">
                  <c:v>51670.268704677379</c:v>
                </c:pt>
                <c:pt idx="5">
                  <c:v>52185.319771469876</c:v>
                </c:pt>
                <c:pt idx="6">
                  <c:v>52684.576933222066</c:v>
                </c:pt>
                <c:pt idx="7">
                  <c:v>53161.062490927754</c:v>
                </c:pt>
                <c:pt idx="8">
                  <c:v>53629.055724049867</c:v>
                </c:pt>
                <c:pt idx="9">
                  <c:v>54107.71517120635</c:v>
                </c:pt>
              </c:numCache>
            </c:numRef>
          </c:val>
          <c:smooth val="0"/>
          <c:extLst>
            <c:ext xmlns:c16="http://schemas.microsoft.com/office/drawing/2014/chart" uri="{C3380CC4-5D6E-409C-BE32-E72D297353CC}">
              <c16:uniqueId val="{00000003-1997-42A3-8508-CF20815B71F7}"/>
            </c:ext>
          </c:extLst>
        </c:ser>
        <c:ser>
          <c:idx val="2"/>
          <c:order val="2"/>
          <c:tx>
            <c:strRef>
              <c:f>'Front Sheet'!$D$3:$D$4</c:f>
              <c:strCache>
                <c:ptCount val="1"/>
                <c:pt idx="0">
                  <c:v>Demand - Population</c:v>
                </c:pt>
              </c:strCache>
            </c:strRef>
          </c:tx>
          <c:spPr>
            <a:ln w="28575" cap="rnd">
              <a:solidFill>
                <a:schemeClr val="accent3"/>
              </a:solidFill>
              <a:prstDash val="sysDash"/>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997-42A3-8508-CF20815B71F7}"/>
                </c:ext>
              </c:extLst>
            </c:dLbl>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'Front Sheet'!$A$5:$A$14</c:f>
              <c:strCache>
                <c:ptCount val="10"/>
                <c:pt idx="0">
                  <c:v>20/21 </c:v>
                </c:pt>
                <c:pt idx="1">
                  <c:v>21/22 </c:v>
                </c:pt>
                <c:pt idx="2">
                  <c:v>22/23 </c:v>
                </c:pt>
                <c:pt idx="3">
                  <c:v>23/24 </c:v>
                </c:pt>
                <c:pt idx="4">
                  <c:v>24/25 </c:v>
                </c:pt>
                <c:pt idx="5">
                  <c:v>25/26 </c:v>
                </c:pt>
                <c:pt idx="6">
                  <c:v>26/27 </c:v>
                </c:pt>
                <c:pt idx="7">
                  <c:v>27/28 </c:v>
                </c:pt>
                <c:pt idx="8">
                  <c:v>28/29 </c:v>
                </c:pt>
                <c:pt idx="9">
                  <c:v>29/30 </c:v>
                </c:pt>
              </c:strCache>
            </c:strRef>
          </c:cat>
          <c:val>
            <c:numRef>
              <c:f>'Front Sheet'!$D$5:$D$14</c:f>
              <c:numCache>
                <c:formatCode>#,##0</c:formatCode>
                <c:ptCount val="10"/>
                <c:pt idx="0">
                  <c:v>49129</c:v>
                </c:pt>
                <c:pt idx="1">
                  <c:v>49443.425600000002</c:v>
                </c:pt>
                <c:pt idx="2">
                  <c:v>49748.025399999999</c:v>
                </c:pt>
                <c:pt idx="3">
                  <c:v>50032.973600000005</c:v>
                </c:pt>
                <c:pt idx="4">
                  <c:v>50308.096000000005</c:v>
                </c:pt>
                <c:pt idx="5">
                  <c:v>50573.392600000006</c:v>
                </c:pt>
                <c:pt idx="6">
                  <c:v>50828.863400000002</c:v>
                </c:pt>
                <c:pt idx="7">
                  <c:v>51084.334199999998</c:v>
                </c:pt>
                <c:pt idx="8">
                  <c:v>51329.979199999994</c:v>
                </c:pt>
                <c:pt idx="9">
                  <c:v>51570.711300000003</c:v>
                </c:pt>
              </c:numCache>
            </c:numRef>
          </c:val>
          <c:smooth val="0"/>
          <c:extLst>
            <c:ext xmlns:c16="http://schemas.microsoft.com/office/drawing/2014/chart" uri="{C3380CC4-5D6E-409C-BE32-E72D297353CC}">
              <c16:uniqueId val="{00000005-1997-42A3-8508-CF20815B71F7}"/>
            </c:ext>
          </c:extLst>
        </c:ser>
        <c:ser>
          <c:idx val="3"/>
          <c:order val="3"/>
          <c:tx>
            <c:strRef>
              <c:f>'Front Sheet'!$E$3:$E$4</c:f>
              <c:strCache>
                <c:ptCount val="1"/>
                <c:pt idx="0">
                  <c:v>Demand - Scenario A (Pilot)</c:v>
                </c:pt>
              </c:strCache>
            </c:strRef>
          </c:tx>
          <c:spPr>
            <a:ln w="28575" cap="rnd">
              <a:solidFill>
                <a:schemeClr val="accent1"/>
              </a:solidFill>
              <a:round/>
            </a:ln>
            <a:effectLst/>
          </c:spPr>
          <c:marker>
            <c:symbol val="circle"/>
            <c:size val="5"/>
            <c:spPr>
              <a:solidFill>
                <a:srgbClr val="0070C0"/>
              </a:solidFill>
              <a:ln w="9525">
                <a:solidFill>
                  <a:schemeClr val="accent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6-1997-42A3-8508-CF20815B71F7}"/>
                </c:ext>
              </c:extLst>
            </c:dLbl>
            <c:dLbl>
              <c:idx val="4"/>
              <c:delete val="1"/>
              <c:extLst>
                <c:ext xmlns:c15="http://schemas.microsoft.com/office/drawing/2012/chart" uri="{CE6537A1-D6FC-4f65-9D91-7224C49458BB}"/>
                <c:ext xmlns:c16="http://schemas.microsoft.com/office/drawing/2014/chart" uri="{C3380CC4-5D6E-409C-BE32-E72D297353CC}">
                  <c16:uniqueId val="{00000007-1997-42A3-8508-CF20815B71F7}"/>
                </c:ext>
              </c:extLst>
            </c:dLbl>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25400" cap="rnd">
                <a:solidFill>
                  <a:srgbClr val="4F81BD"/>
                </a:solidFill>
                <a:prstDash val="solid"/>
              </a:ln>
              <a:effectLst/>
            </c:spPr>
            <c:trendlineType val="poly"/>
            <c:order val="2"/>
            <c:dispRSqr val="0"/>
            <c:dispEq val="0"/>
          </c:trendline>
          <c:cat>
            <c:strRef>
              <c:f>'Front Sheet'!$A$5:$A$14</c:f>
              <c:strCache>
                <c:ptCount val="10"/>
                <c:pt idx="0">
                  <c:v>20/21 </c:v>
                </c:pt>
                <c:pt idx="1">
                  <c:v>21/22 </c:v>
                </c:pt>
                <c:pt idx="2">
                  <c:v>22/23 </c:v>
                </c:pt>
                <c:pt idx="3">
                  <c:v>23/24 </c:v>
                </c:pt>
                <c:pt idx="4">
                  <c:v>24/25 </c:v>
                </c:pt>
                <c:pt idx="5">
                  <c:v>25/26 </c:v>
                </c:pt>
                <c:pt idx="6">
                  <c:v>26/27 </c:v>
                </c:pt>
                <c:pt idx="7">
                  <c:v>27/28 </c:v>
                </c:pt>
                <c:pt idx="8">
                  <c:v>28/29 </c:v>
                </c:pt>
                <c:pt idx="9">
                  <c:v>29/30 </c:v>
                </c:pt>
              </c:strCache>
            </c:strRef>
          </c:cat>
          <c:val>
            <c:numRef>
              <c:f>'Front Sheet'!$E$5:$E$14</c:f>
              <c:numCache>
                <c:formatCode>General</c:formatCode>
                <c:ptCount val="10"/>
                <c:pt idx="0" formatCode="#,##0">
                  <c:v>49129</c:v>
                </c:pt>
                <c:pt idx="4" formatCode="#,##0">
                  <c:v>64939.476842747186</c:v>
                </c:pt>
                <c:pt idx="9" formatCode="#,##0">
                  <c:v>77451.031011472209</c:v>
                </c:pt>
              </c:numCache>
            </c:numRef>
          </c:val>
          <c:smooth val="0"/>
          <c:extLst>
            <c:ext xmlns:c16="http://schemas.microsoft.com/office/drawing/2014/chart" uri="{C3380CC4-5D6E-409C-BE32-E72D297353CC}">
              <c16:uniqueId val="{00000009-1997-42A3-8508-CF20815B71F7}"/>
            </c:ext>
          </c:extLst>
        </c:ser>
        <c:ser>
          <c:idx val="4"/>
          <c:order val="4"/>
          <c:tx>
            <c:strRef>
              <c:f>'Front Sheet'!$F$3:$F$4</c:f>
              <c:strCache>
                <c:ptCount val="1"/>
                <c:pt idx="0">
                  <c:v>Demand - Scenario B (Pilot)</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A-1997-42A3-8508-CF20815B71F7}"/>
                </c:ext>
              </c:extLst>
            </c:dLbl>
            <c:dLbl>
              <c:idx val="4"/>
              <c:delete val="1"/>
              <c:extLst>
                <c:ext xmlns:c15="http://schemas.microsoft.com/office/drawing/2012/chart" uri="{CE6537A1-D6FC-4f65-9D91-7224C49458BB}"/>
                <c:ext xmlns:c16="http://schemas.microsoft.com/office/drawing/2014/chart" uri="{C3380CC4-5D6E-409C-BE32-E72D297353CC}">
                  <c16:uniqueId val="{0000000B-1997-42A3-8508-CF20815B71F7}"/>
                </c:ext>
              </c:extLst>
            </c:dLbl>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25400" cap="rnd">
                <a:solidFill>
                  <a:srgbClr val="FF0000"/>
                </a:solidFill>
                <a:prstDash val="solid"/>
              </a:ln>
              <a:effectLst/>
            </c:spPr>
            <c:trendlineType val="poly"/>
            <c:order val="2"/>
            <c:dispRSqr val="0"/>
            <c:dispEq val="0"/>
          </c:trendline>
          <c:cat>
            <c:strRef>
              <c:f>'Front Sheet'!$A$5:$A$14</c:f>
              <c:strCache>
                <c:ptCount val="10"/>
                <c:pt idx="0">
                  <c:v>20/21 </c:v>
                </c:pt>
                <c:pt idx="1">
                  <c:v>21/22 </c:v>
                </c:pt>
                <c:pt idx="2">
                  <c:v>22/23 </c:v>
                </c:pt>
                <c:pt idx="3">
                  <c:v>23/24 </c:v>
                </c:pt>
                <c:pt idx="4">
                  <c:v>24/25 </c:v>
                </c:pt>
                <c:pt idx="5">
                  <c:v>25/26 </c:v>
                </c:pt>
                <c:pt idx="6">
                  <c:v>26/27 </c:v>
                </c:pt>
                <c:pt idx="7">
                  <c:v>27/28 </c:v>
                </c:pt>
                <c:pt idx="8">
                  <c:v>28/29 </c:v>
                </c:pt>
                <c:pt idx="9">
                  <c:v>29/30 </c:v>
                </c:pt>
              </c:strCache>
            </c:strRef>
          </c:cat>
          <c:val>
            <c:numRef>
              <c:f>'Front Sheet'!$F$5:$F$14</c:f>
              <c:numCache>
                <c:formatCode>General</c:formatCode>
                <c:ptCount val="10"/>
                <c:pt idx="0" formatCode="#,##0">
                  <c:v>49129</c:v>
                </c:pt>
                <c:pt idx="4" formatCode="#,##0">
                  <c:v>41252.5875058776</c:v>
                </c:pt>
                <c:pt idx="9" formatCode="#,##0">
                  <c:v>34847.111239150327</c:v>
                </c:pt>
              </c:numCache>
            </c:numRef>
          </c:val>
          <c:smooth val="0"/>
          <c:extLst>
            <c:ext xmlns:c16="http://schemas.microsoft.com/office/drawing/2014/chart" uri="{C3380CC4-5D6E-409C-BE32-E72D297353CC}">
              <c16:uniqueId val="{0000000D-1997-42A3-8508-CF20815B71F7}"/>
            </c:ext>
          </c:extLst>
        </c:ser>
        <c:dLbls>
          <c:showLegendKey val="0"/>
          <c:showVal val="0"/>
          <c:showCatName val="0"/>
          <c:showSerName val="0"/>
          <c:showPercent val="0"/>
          <c:showBubbleSize val="0"/>
        </c:dLbls>
        <c:smooth val="0"/>
        <c:axId val="801165744"/>
        <c:axId val="1122546719"/>
      </c:lineChart>
      <c:catAx>
        <c:axId val="80116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2546719"/>
        <c:crosses val="autoZero"/>
        <c:auto val="1"/>
        <c:lblAlgn val="ctr"/>
        <c:lblOffset val="100"/>
        <c:noMultiLvlLbl val="0"/>
      </c:catAx>
      <c:valAx>
        <c:axId val="11225467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Establishment (WTE)</a:t>
                </a:r>
              </a:p>
            </c:rich>
          </c:tx>
          <c:layout>
            <c:manualLayout>
              <c:xMode val="edge"/>
              <c:yMode val="edge"/>
              <c:x val="1.2375062301615556E-2"/>
              <c:y val="0.3131641547055287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1165744"/>
        <c:crosses val="autoZero"/>
        <c:crossBetween val="between"/>
      </c:valAx>
      <c:spPr>
        <a:noFill/>
        <a:ln>
          <a:noFill/>
        </a:ln>
        <a:effectLst/>
      </c:spPr>
    </c:plotArea>
    <c:legend>
      <c:legendPos val="r"/>
      <c:legendEntry>
        <c:idx val="5"/>
        <c:delete val="1"/>
      </c:legendEntry>
      <c:legendEntry>
        <c:idx val="6"/>
        <c:delete val="1"/>
      </c:legendEntry>
      <c:layout>
        <c:manualLayout>
          <c:xMode val="edge"/>
          <c:yMode val="edge"/>
          <c:x val="2.3155339299473607E-3"/>
          <c:y val="0.87389344202207986"/>
          <c:w val="0.99624455611998008"/>
          <c:h val="0.1254627457592329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[Flows.xlsx]Front Sheet!PivotTable20</c:name>
    <c:fmtId val="-1"/>
  </c:pivotSource>
  <c:chart>
    <c:autoTitleDeleted val="0"/>
    <c:pivotFmts>
      <c:pivotFmt>
        <c:idx val="0"/>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31750" cap="sq">
            <a:solidFill>
              <a:schemeClr val="tx1"/>
            </a:solidFill>
            <a:bevel/>
          </a:ln>
          <a:effectLst/>
        </c:spPr>
        <c:marker>
          <c:spPr>
            <a:solidFill>
              <a:schemeClr val="accent1"/>
            </a:solidFill>
            <a:ln w="25400" cap="rnd">
              <a:solidFill>
                <a:schemeClr val="tx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28575" cap="rnd">
            <a:solidFill>
              <a:srgbClr val="FF0000"/>
            </a:solidFill>
            <a:round/>
          </a:ln>
          <a:effectLst/>
        </c:spPr>
        <c:marker>
          <c:spPr>
            <a:solidFill>
              <a:srgbClr val="FF0000"/>
            </a:solidFill>
            <a:ln w="9525">
              <a:solidFill>
                <a:schemeClr val="tx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w="28575" cap="rnd">
            <a:solidFill>
              <a:schemeClr val="accent2"/>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3"/>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dLbl>
          <c:idx val="0"/>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28575" cap="rnd">
            <a:solidFill>
              <a:schemeClr val="accent2"/>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w="28575" cap="rnd">
            <a:solidFill>
              <a:schemeClr val="accent3"/>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6"/>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w="28575" cap="rnd">
            <a:solidFill>
              <a:schemeClr val="accent2"/>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2"/>
        <c:spPr>
          <a:solidFill>
            <a:schemeClr val="accent1"/>
          </a:solidFill>
          <a:ln w="28575" cap="rnd">
            <a:solidFill>
              <a:schemeClr val="accent1"/>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w="28575" cap="rnd">
            <a:solidFill>
              <a:schemeClr val="accent3"/>
            </a:solidFill>
            <a:prstDash val="sysDash"/>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w="28575" cap="rnd">
            <a:solidFill>
              <a:schemeClr val="accent1"/>
            </a:solidFill>
            <a:round/>
          </a:ln>
          <a:effectLst/>
        </c:spPr>
        <c:marker>
          <c:symbol val="circle"/>
          <c:size val="5"/>
          <c:spPr>
            <a:solidFill>
              <a:srgbClr val="0070C0"/>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w="28575" cap="rnd">
            <a:solidFill>
              <a:srgbClr val="FF0000"/>
            </a:solidFill>
            <a:round/>
          </a:ln>
          <a:effectLst/>
        </c:spPr>
        <c:marker>
          <c:symbol val="circle"/>
          <c:size val="5"/>
          <c:spPr>
            <a:solidFill>
              <a:srgbClr val="FF0000"/>
            </a:solidFill>
            <a:ln w="9525">
              <a:solidFill>
                <a:srgbClr val="FF0000"/>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8.1995955553721342E-2"/>
          <c:y val="7.7858077129817335E-2"/>
          <c:w val="0.88109824539602966"/>
          <c:h val="0.74191230372249195"/>
        </c:manualLayout>
      </c:layout>
      <c:lineChart>
        <c:grouping val="standard"/>
        <c:varyColors val="0"/>
        <c:ser>
          <c:idx val="0"/>
          <c:order val="0"/>
          <c:tx>
            <c:strRef>
              <c:f>'Front Sheet'!$B$3:$B$4</c:f>
              <c:strCache>
                <c:ptCount val="1"/>
                <c:pt idx="0">
                  <c:v>Supply - DN</c:v>
                </c:pt>
              </c:strCache>
            </c:strRef>
          </c:tx>
          <c:spPr>
            <a:ln w="38100" cap="rnd">
              <a:solidFill>
                <a:schemeClr val="tx1"/>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47-4EB8-A743-6912359C876F}"/>
                </c:ext>
              </c:extLst>
            </c:dLbl>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'Front Sheet'!$A$5:$A$14</c:f>
              <c:strCache>
                <c:ptCount val="10"/>
                <c:pt idx="0">
                  <c:v>20/21 </c:v>
                </c:pt>
                <c:pt idx="1">
                  <c:v>21/22 </c:v>
                </c:pt>
                <c:pt idx="2">
                  <c:v>22/23 </c:v>
                </c:pt>
                <c:pt idx="3">
                  <c:v>23/24 </c:v>
                </c:pt>
                <c:pt idx="4">
                  <c:v>24/25 </c:v>
                </c:pt>
                <c:pt idx="5">
                  <c:v>25/26 </c:v>
                </c:pt>
                <c:pt idx="6">
                  <c:v>26/27 </c:v>
                </c:pt>
                <c:pt idx="7">
                  <c:v>27/28 </c:v>
                </c:pt>
                <c:pt idx="8">
                  <c:v>28/29 </c:v>
                </c:pt>
                <c:pt idx="9">
                  <c:v>29/30 </c:v>
                </c:pt>
              </c:strCache>
            </c:strRef>
          </c:cat>
          <c:val>
            <c:numRef>
              <c:f>'Front Sheet'!$B$5:$B$14</c:f>
              <c:numCache>
                <c:formatCode>#,##0</c:formatCode>
                <c:ptCount val="10"/>
                <c:pt idx="0">
                  <c:v>3559.9480764484338</c:v>
                </c:pt>
                <c:pt idx="1">
                  <c:v>3710.5487065993002</c:v>
                </c:pt>
                <c:pt idx="2">
                  <c:v>3867.5203706289712</c:v>
                </c:pt>
                <c:pt idx="3">
                  <c:v>4031.1325898046834</c:v>
                </c:pt>
                <c:pt idx="4">
                  <c:v>4201.6662872657826</c:v>
                </c:pt>
                <c:pt idx="5">
                  <c:v>4379.4142703704019</c:v>
                </c:pt>
                <c:pt idx="6">
                  <c:v>4564.6817334474108</c:v>
                </c:pt>
                <c:pt idx="7">
                  <c:v>4757.7867818168679</c:v>
                </c:pt>
                <c:pt idx="8">
                  <c:v>4959.0609779787183</c:v>
                </c:pt>
                <c:pt idx="9">
                  <c:v>5168.849910907551</c:v>
                </c:pt>
              </c:numCache>
            </c:numRef>
          </c:val>
          <c:smooth val="0"/>
          <c:extLst>
            <c:ext xmlns:c16="http://schemas.microsoft.com/office/drawing/2014/chart" uri="{C3380CC4-5D6E-409C-BE32-E72D297353CC}">
              <c16:uniqueId val="{00000001-9047-4EB8-A743-6912359C876F}"/>
            </c:ext>
          </c:extLst>
        </c:ser>
        <c:ser>
          <c:idx val="1"/>
          <c:order val="1"/>
          <c:tx>
            <c:strRef>
              <c:f>'Front Sheet'!$C$3:$C$4</c:f>
              <c:strCache>
                <c:ptCount val="1"/>
                <c:pt idx="0">
                  <c:v>Demand - Prevalance</c:v>
                </c:pt>
              </c:strCache>
            </c:strRef>
          </c:tx>
          <c:spPr>
            <a:ln w="28575" cap="rnd">
              <a:solidFill>
                <a:schemeClr val="accent2"/>
              </a:solidFill>
              <a:prstDash val="sysDash"/>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47-4EB8-A743-6912359C876F}"/>
                </c:ext>
              </c:extLst>
            </c:dLbl>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'Front Sheet'!$A$5:$A$14</c:f>
              <c:strCache>
                <c:ptCount val="10"/>
                <c:pt idx="0">
                  <c:v>20/21 </c:v>
                </c:pt>
                <c:pt idx="1">
                  <c:v>21/22 </c:v>
                </c:pt>
                <c:pt idx="2">
                  <c:v>22/23 </c:v>
                </c:pt>
                <c:pt idx="3">
                  <c:v>23/24 </c:v>
                </c:pt>
                <c:pt idx="4">
                  <c:v>24/25 </c:v>
                </c:pt>
                <c:pt idx="5">
                  <c:v>25/26 </c:v>
                </c:pt>
                <c:pt idx="6">
                  <c:v>26/27 </c:v>
                </c:pt>
                <c:pt idx="7">
                  <c:v>27/28 </c:v>
                </c:pt>
                <c:pt idx="8">
                  <c:v>28/29 </c:v>
                </c:pt>
                <c:pt idx="9">
                  <c:v>29/30 </c:v>
                </c:pt>
              </c:strCache>
            </c:strRef>
          </c:cat>
          <c:val>
            <c:numRef>
              <c:f>'Front Sheet'!$C$5:$C$14</c:f>
              <c:numCache>
                <c:formatCode>#,##0</c:formatCode>
                <c:ptCount val="10"/>
                <c:pt idx="0">
                  <c:v>3831</c:v>
                </c:pt>
                <c:pt idx="1">
                  <c:v>3910.5839068259602</c:v>
                </c:pt>
                <c:pt idx="2">
                  <c:v>3948.7015493835506</c:v>
                </c:pt>
                <c:pt idx="3">
                  <c:v>3986.4763355488453</c:v>
                </c:pt>
                <c:pt idx="4">
                  <c:v>4029.164025476176</c:v>
                </c:pt>
                <c:pt idx="5">
                  <c:v>4069.3268750534535</c:v>
                </c:pt>
                <c:pt idx="6">
                  <c:v>4108.2581414474898</c:v>
                </c:pt>
                <c:pt idx="7">
                  <c:v>4145.4137149696553</c:v>
                </c:pt>
                <c:pt idx="8">
                  <c:v>4181.907070749151</c:v>
                </c:pt>
                <c:pt idx="9">
                  <c:v>4219.2321606564665</c:v>
                </c:pt>
              </c:numCache>
            </c:numRef>
          </c:val>
          <c:smooth val="0"/>
          <c:extLst>
            <c:ext xmlns:c16="http://schemas.microsoft.com/office/drawing/2014/chart" uri="{C3380CC4-5D6E-409C-BE32-E72D297353CC}">
              <c16:uniqueId val="{00000003-9047-4EB8-A743-6912359C876F}"/>
            </c:ext>
          </c:extLst>
        </c:ser>
        <c:ser>
          <c:idx val="2"/>
          <c:order val="2"/>
          <c:tx>
            <c:strRef>
              <c:f>'Front Sheet'!$D$3:$D$4</c:f>
              <c:strCache>
                <c:ptCount val="1"/>
                <c:pt idx="0">
                  <c:v>Demand - Population</c:v>
                </c:pt>
              </c:strCache>
            </c:strRef>
          </c:tx>
          <c:spPr>
            <a:ln w="28575" cap="rnd">
              <a:solidFill>
                <a:schemeClr val="accent3"/>
              </a:solidFill>
              <a:prstDash val="sysDash"/>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047-4EB8-A743-6912359C876F}"/>
                </c:ext>
              </c:extLst>
            </c:dLbl>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'Front Sheet'!$A$5:$A$14</c:f>
              <c:strCache>
                <c:ptCount val="10"/>
                <c:pt idx="0">
                  <c:v>20/21 </c:v>
                </c:pt>
                <c:pt idx="1">
                  <c:v>21/22 </c:v>
                </c:pt>
                <c:pt idx="2">
                  <c:v>22/23 </c:v>
                </c:pt>
                <c:pt idx="3">
                  <c:v>23/24 </c:v>
                </c:pt>
                <c:pt idx="4">
                  <c:v>24/25 </c:v>
                </c:pt>
                <c:pt idx="5">
                  <c:v>25/26 </c:v>
                </c:pt>
                <c:pt idx="6">
                  <c:v>26/27 </c:v>
                </c:pt>
                <c:pt idx="7">
                  <c:v>27/28 </c:v>
                </c:pt>
                <c:pt idx="8">
                  <c:v>28/29 </c:v>
                </c:pt>
                <c:pt idx="9">
                  <c:v>29/30 </c:v>
                </c:pt>
              </c:strCache>
            </c:strRef>
          </c:cat>
          <c:val>
            <c:numRef>
              <c:f>'Front Sheet'!$D$5:$D$14</c:f>
              <c:numCache>
                <c:formatCode>#,##0</c:formatCode>
                <c:ptCount val="10"/>
                <c:pt idx="0">
                  <c:v>3831</c:v>
                </c:pt>
                <c:pt idx="1">
                  <c:v>3855.5183999999999</c:v>
                </c:pt>
                <c:pt idx="2">
                  <c:v>3879.2705999999998</c:v>
                </c:pt>
                <c:pt idx="3">
                  <c:v>3901.4903999999997</c:v>
                </c:pt>
                <c:pt idx="4">
                  <c:v>3922.944</c:v>
                </c:pt>
                <c:pt idx="5">
                  <c:v>3943.6314000000002</c:v>
                </c:pt>
                <c:pt idx="6">
                  <c:v>3963.5526</c:v>
                </c:pt>
                <c:pt idx="7">
                  <c:v>3983.4738000000002</c:v>
                </c:pt>
                <c:pt idx="8">
                  <c:v>4002.6288</c:v>
                </c:pt>
                <c:pt idx="9">
                  <c:v>4021.4007000000001</c:v>
                </c:pt>
              </c:numCache>
            </c:numRef>
          </c:val>
          <c:smooth val="0"/>
          <c:extLst>
            <c:ext xmlns:c16="http://schemas.microsoft.com/office/drawing/2014/chart" uri="{C3380CC4-5D6E-409C-BE32-E72D297353CC}">
              <c16:uniqueId val="{00000005-9047-4EB8-A743-6912359C876F}"/>
            </c:ext>
          </c:extLst>
        </c:ser>
        <c:ser>
          <c:idx val="3"/>
          <c:order val="3"/>
          <c:tx>
            <c:strRef>
              <c:f>'Front Sheet'!$E$3:$E$4</c:f>
              <c:strCache>
                <c:ptCount val="1"/>
                <c:pt idx="0">
                  <c:v>Demand - Scenario A (Pilot)</c:v>
                </c:pt>
              </c:strCache>
            </c:strRef>
          </c:tx>
          <c:spPr>
            <a:ln w="28575" cap="rnd">
              <a:solidFill>
                <a:schemeClr val="accent1"/>
              </a:solidFill>
              <a:round/>
            </a:ln>
            <a:effectLst/>
          </c:spPr>
          <c:marker>
            <c:symbol val="circle"/>
            <c:size val="5"/>
            <c:spPr>
              <a:solidFill>
                <a:srgbClr val="0070C0"/>
              </a:solidFill>
              <a:ln w="9525">
                <a:solidFill>
                  <a:schemeClr val="accent1"/>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6-9047-4EB8-A743-6912359C876F}"/>
                </c:ext>
              </c:extLst>
            </c:dLbl>
            <c:dLbl>
              <c:idx val="4"/>
              <c:delete val="1"/>
              <c:extLst>
                <c:ext xmlns:c15="http://schemas.microsoft.com/office/drawing/2012/chart" uri="{CE6537A1-D6FC-4f65-9D91-7224C49458BB}"/>
                <c:ext xmlns:c16="http://schemas.microsoft.com/office/drawing/2014/chart" uri="{C3380CC4-5D6E-409C-BE32-E72D297353CC}">
                  <c16:uniqueId val="{00000007-9047-4EB8-A743-6912359C876F}"/>
                </c:ext>
              </c:extLst>
            </c:dLbl>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25400" cap="rnd">
                <a:solidFill>
                  <a:srgbClr val="4F81BD"/>
                </a:solidFill>
                <a:prstDash val="solid"/>
              </a:ln>
              <a:effectLst/>
            </c:spPr>
            <c:trendlineType val="poly"/>
            <c:order val="2"/>
            <c:dispRSqr val="0"/>
            <c:dispEq val="0"/>
          </c:trendline>
          <c:cat>
            <c:strRef>
              <c:f>'Front Sheet'!$A$5:$A$14</c:f>
              <c:strCache>
                <c:ptCount val="10"/>
                <c:pt idx="0">
                  <c:v>20/21 </c:v>
                </c:pt>
                <c:pt idx="1">
                  <c:v>21/22 </c:v>
                </c:pt>
                <c:pt idx="2">
                  <c:v>22/23 </c:v>
                </c:pt>
                <c:pt idx="3">
                  <c:v>23/24 </c:v>
                </c:pt>
                <c:pt idx="4">
                  <c:v>24/25 </c:v>
                </c:pt>
                <c:pt idx="5">
                  <c:v>25/26 </c:v>
                </c:pt>
                <c:pt idx="6">
                  <c:v>26/27 </c:v>
                </c:pt>
                <c:pt idx="7">
                  <c:v>27/28 </c:v>
                </c:pt>
                <c:pt idx="8">
                  <c:v>28/29 </c:v>
                </c:pt>
                <c:pt idx="9">
                  <c:v>29/30 </c:v>
                </c:pt>
              </c:strCache>
            </c:strRef>
          </c:cat>
          <c:val>
            <c:numRef>
              <c:f>'Front Sheet'!$E$5:$E$14</c:f>
              <c:numCache>
                <c:formatCode>General</c:formatCode>
                <c:ptCount val="10"/>
                <c:pt idx="0" formatCode="#,##0">
                  <c:v>3831</c:v>
                </c:pt>
                <c:pt idx="4" formatCode="#,##0">
                  <c:v>4281.7058823529424</c:v>
                </c:pt>
                <c:pt idx="9" formatCode="#,##0">
                  <c:v>2629.1176470588234</c:v>
                </c:pt>
              </c:numCache>
            </c:numRef>
          </c:val>
          <c:smooth val="0"/>
          <c:extLst>
            <c:ext xmlns:c16="http://schemas.microsoft.com/office/drawing/2014/chart" uri="{C3380CC4-5D6E-409C-BE32-E72D297353CC}">
              <c16:uniqueId val="{00000009-9047-4EB8-A743-6912359C876F}"/>
            </c:ext>
          </c:extLst>
        </c:ser>
        <c:ser>
          <c:idx val="4"/>
          <c:order val="4"/>
          <c:tx>
            <c:strRef>
              <c:f>'Front Sheet'!$F$3:$F$4</c:f>
              <c:strCache>
                <c:ptCount val="1"/>
                <c:pt idx="0">
                  <c:v>Demand - Scenario B (Pilot)</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A-9047-4EB8-A743-6912359C876F}"/>
                </c:ext>
              </c:extLst>
            </c:dLbl>
            <c:dLbl>
              <c:idx val="4"/>
              <c:delete val="1"/>
              <c:extLst>
                <c:ext xmlns:c15="http://schemas.microsoft.com/office/drawing/2012/chart" uri="{CE6537A1-D6FC-4f65-9D91-7224C49458BB}"/>
                <c:ext xmlns:c16="http://schemas.microsoft.com/office/drawing/2014/chart" uri="{C3380CC4-5D6E-409C-BE32-E72D297353CC}">
                  <c16:uniqueId val="{0000000B-9047-4EB8-A743-6912359C876F}"/>
                </c:ext>
              </c:extLst>
            </c:dLbl>
            <c:spPr>
              <a:noFill/>
              <a:ln>
                <a:noFill/>
              </a:ln>
              <a:effectLst/>
            </c:spPr>
            <c:txPr>
              <a:bodyPr rot="0" spcFirstLastPara="1" vertOverflow="ellipsis" vert="horz" wrap="square" lIns="38100" tIns="19050" rIns="38100" bIns="19050" anchor="ctr" anchorCtr="1">
                <a:spAutoFit/>
              </a:bodyPr>
              <a:lstStyle/>
              <a:p>
                <a:pPr>
                  <a:defRPr sz="1100" b="1"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25400" cap="rnd">
                <a:solidFill>
                  <a:srgbClr val="FF0000"/>
                </a:solidFill>
                <a:prstDash val="solid"/>
              </a:ln>
              <a:effectLst/>
            </c:spPr>
            <c:trendlineType val="poly"/>
            <c:order val="2"/>
            <c:dispRSqr val="0"/>
            <c:dispEq val="0"/>
          </c:trendline>
          <c:cat>
            <c:strRef>
              <c:f>'Front Sheet'!$A$5:$A$14</c:f>
              <c:strCache>
                <c:ptCount val="10"/>
                <c:pt idx="0">
                  <c:v>20/21 </c:v>
                </c:pt>
                <c:pt idx="1">
                  <c:v>21/22 </c:v>
                </c:pt>
                <c:pt idx="2">
                  <c:v>22/23 </c:v>
                </c:pt>
                <c:pt idx="3">
                  <c:v>23/24 </c:v>
                </c:pt>
                <c:pt idx="4">
                  <c:v>24/25 </c:v>
                </c:pt>
                <c:pt idx="5">
                  <c:v>25/26 </c:v>
                </c:pt>
                <c:pt idx="6">
                  <c:v>26/27 </c:v>
                </c:pt>
                <c:pt idx="7">
                  <c:v>27/28 </c:v>
                </c:pt>
                <c:pt idx="8">
                  <c:v>28/29 </c:v>
                </c:pt>
                <c:pt idx="9">
                  <c:v>29/30 </c:v>
                </c:pt>
              </c:strCache>
            </c:strRef>
          </c:cat>
          <c:val>
            <c:numRef>
              <c:f>'Front Sheet'!$F$5:$F$14</c:f>
              <c:numCache>
                <c:formatCode>General</c:formatCode>
                <c:ptCount val="10"/>
                <c:pt idx="0" formatCode="#,##0">
                  <c:v>3831</c:v>
                </c:pt>
                <c:pt idx="4" formatCode="#,##0">
                  <c:v>3530.5294117647059</c:v>
                </c:pt>
                <c:pt idx="9" formatCode="#,##0">
                  <c:v>3230.0588235294122</c:v>
                </c:pt>
              </c:numCache>
            </c:numRef>
          </c:val>
          <c:smooth val="0"/>
          <c:extLst>
            <c:ext xmlns:c16="http://schemas.microsoft.com/office/drawing/2014/chart" uri="{C3380CC4-5D6E-409C-BE32-E72D297353CC}">
              <c16:uniqueId val="{0000000D-9047-4EB8-A743-6912359C876F}"/>
            </c:ext>
          </c:extLst>
        </c:ser>
        <c:dLbls>
          <c:showLegendKey val="0"/>
          <c:showVal val="0"/>
          <c:showCatName val="0"/>
          <c:showSerName val="0"/>
          <c:showPercent val="0"/>
          <c:showBubbleSize val="0"/>
        </c:dLbls>
        <c:smooth val="0"/>
        <c:axId val="801165744"/>
        <c:axId val="1122546719"/>
      </c:lineChart>
      <c:catAx>
        <c:axId val="80116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2546719"/>
        <c:crosses val="autoZero"/>
        <c:auto val="1"/>
        <c:lblAlgn val="ctr"/>
        <c:lblOffset val="100"/>
        <c:noMultiLvlLbl val="0"/>
      </c:catAx>
      <c:valAx>
        <c:axId val="11225467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Establishment (WTE)</a:t>
                </a:r>
              </a:p>
            </c:rich>
          </c:tx>
          <c:layout>
            <c:manualLayout>
              <c:xMode val="edge"/>
              <c:yMode val="edge"/>
              <c:x val="1.3814972251688094E-2"/>
              <c:y val="0.3373901794857974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1165744"/>
        <c:crosses val="autoZero"/>
        <c:crossBetween val="between"/>
      </c:valAx>
      <c:spPr>
        <a:noFill/>
        <a:ln>
          <a:noFill/>
        </a:ln>
        <a:effectLst/>
      </c:spPr>
    </c:plotArea>
    <c:legend>
      <c:legendPos val="r"/>
      <c:legendEntry>
        <c:idx val="5"/>
        <c:delete val="1"/>
      </c:legendEntry>
      <c:legendEntry>
        <c:idx val="6"/>
        <c:delete val="1"/>
      </c:legendEntry>
      <c:layout>
        <c:manualLayout>
          <c:xMode val="edge"/>
          <c:yMode val="edge"/>
          <c:x val="3.6873372731688316E-2"/>
          <c:y val="0.87389344202207986"/>
          <c:w val="0.96312662726831166"/>
          <c:h val="0.1254627457592329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BC3A14-E25F-4FB8-9EAF-50296FA6DBBB}"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GB"/>
        </a:p>
      </dgm:t>
    </dgm:pt>
    <dgm:pt modelId="{54740DC8-8B22-48BD-AF4F-3225C38110C2}">
      <dgm:prSet phldrT="[Text]"/>
      <dgm:spPr/>
      <dgm:t>
        <a:bodyPr/>
        <a:lstStyle/>
        <a:p>
          <a:r>
            <a:rPr lang="en-GB" dirty="0"/>
            <a:t>Function</a:t>
          </a:r>
        </a:p>
      </dgm:t>
    </dgm:pt>
    <dgm:pt modelId="{9A6902F5-A70C-4BBB-90D6-FD9DD1516C96}" type="parTrans" cxnId="{6C6E5AA5-B8E6-4CE9-B81D-F20298BEA4CF}">
      <dgm:prSet/>
      <dgm:spPr/>
      <dgm:t>
        <a:bodyPr/>
        <a:lstStyle/>
        <a:p>
          <a:endParaRPr lang="en-GB"/>
        </a:p>
      </dgm:t>
    </dgm:pt>
    <dgm:pt modelId="{2D515413-BCC4-4BE2-BD6A-378E8C47666A}" type="sibTrans" cxnId="{6C6E5AA5-B8E6-4CE9-B81D-F20298BEA4CF}">
      <dgm:prSet/>
      <dgm:spPr/>
      <dgm:t>
        <a:bodyPr/>
        <a:lstStyle/>
        <a:p>
          <a:endParaRPr lang="en-GB"/>
        </a:p>
      </dgm:t>
    </dgm:pt>
    <dgm:pt modelId="{092AF2FD-2EBE-4BAE-AE96-5BA6D6603E38}">
      <dgm:prSet phldrT="[Text]"/>
      <dgm:spPr/>
      <dgm:t>
        <a:bodyPr/>
        <a:lstStyle/>
        <a:p>
          <a:r>
            <a:rPr lang="en-GB" dirty="0"/>
            <a:t>Organisation Size</a:t>
          </a:r>
        </a:p>
      </dgm:t>
    </dgm:pt>
    <dgm:pt modelId="{8F2BD7EE-DA3B-40B4-A5D9-DC4377FFAD14}" type="parTrans" cxnId="{87309AED-6F9E-45D2-9E9A-5B1CBBB773F7}">
      <dgm:prSet/>
      <dgm:spPr/>
      <dgm:t>
        <a:bodyPr/>
        <a:lstStyle/>
        <a:p>
          <a:endParaRPr lang="en-GB"/>
        </a:p>
      </dgm:t>
    </dgm:pt>
    <dgm:pt modelId="{40F95410-C773-41EA-B0A2-3D4EFE1146BA}" type="sibTrans" cxnId="{87309AED-6F9E-45D2-9E9A-5B1CBBB773F7}">
      <dgm:prSet/>
      <dgm:spPr/>
      <dgm:t>
        <a:bodyPr/>
        <a:lstStyle/>
        <a:p>
          <a:endParaRPr lang="en-GB"/>
        </a:p>
      </dgm:t>
    </dgm:pt>
    <dgm:pt modelId="{B5108294-7A57-45F3-99EA-D468952EFF2E}">
      <dgm:prSet phldrT="[Text]"/>
      <dgm:spPr/>
      <dgm:t>
        <a:bodyPr/>
        <a:lstStyle/>
        <a:p>
          <a:r>
            <a:rPr lang="en-GB" dirty="0"/>
            <a:t>Staff Distribution</a:t>
          </a:r>
        </a:p>
      </dgm:t>
    </dgm:pt>
    <dgm:pt modelId="{DC65CDD4-6657-4FFD-9ADE-7ADE44369CC4}" type="parTrans" cxnId="{D16C8CA1-8570-406B-BE5F-61078E29E948}">
      <dgm:prSet/>
      <dgm:spPr/>
      <dgm:t>
        <a:bodyPr/>
        <a:lstStyle/>
        <a:p>
          <a:endParaRPr lang="en-GB"/>
        </a:p>
      </dgm:t>
    </dgm:pt>
    <dgm:pt modelId="{49F114AA-6CB8-49B3-ADFE-63E8FB5047BF}" type="sibTrans" cxnId="{D16C8CA1-8570-406B-BE5F-61078E29E948}">
      <dgm:prSet/>
      <dgm:spPr/>
      <dgm:t>
        <a:bodyPr/>
        <a:lstStyle/>
        <a:p>
          <a:endParaRPr lang="en-GB"/>
        </a:p>
      </dgm:t>
    </dgm:pt>
    <dgm:pt modelId="{77E29D67-91CE-42A2-AD3D-B229A3377E81}">
      <dgm:prSet phldrT="[Text]" phldr="1"/>
      <dgm:spPr/>
      <dgm:t>
        <a:bodyPr/>
        <a:lstStyle/>
        <a:p>
          <a:endParaRPr lang="en-GB"/>
        </a:p>
      </dgm:t>
    </dgm:pt>
    <dgm:pt modelId="{19CD90CA-B3C6-462C-9F0F-4244453D8923}" type="parTrans" cxnId="{482F2F2F-851E-48C8-80B9-CD0D3EE88C8D}">
      <dgm:prSet/>
      <dgm:spPr/>
      <dgm:t>
        <a:bodyPr/>
        <a:lstStyle/>
        <a:p>
          <a:endParaRPr lang="en-GB"/>
        </a:p>
      </dgm:t>
    </dgm:pt>
    <dgm:pt modelId="{BE55F9C0-EB71-4059-AAC8-0C7B76BE3FC2}" type="sibTrans" cxnId="{482F2F2F-851E-48C8-80B9-CD0D3EE88C8D}">
      <dgm:prSet/>
      <dgm:spPr/>
      <dgm:t>
        <a:bodyPr/>
        <a:lstStyle/>
        <a:p>
          <a:endParaRPr lang="en-GB"/>
        </a:p>
      </dgm:t>
    </dgm:pt>
    <dgm:pt modelId="{EC69A196-8B69-4834-82FA-6456EEE9099D}">
      <dgm:prSet phldrT="[Text]" custT="1"/>
      <dgm:spPr/>
      <dgm:t>
        <a:bodyPr/>
        <a:lstStyle/>
        <a:p>
          <a:r>
            <a:rPr lang="en-GB" sz="2000" dirty="0"/>
            <a:t>44,666 FTE</a:t>
          </a:r>
        </a:p>
      </dgm:t>
    </dgm:pt>
    <dgm:pt modelId="{C5E545E3-0CD7-4A23-B66B-D7B302D00BB1}" type="parTrans" cxnId="{9A707A4B-A894-4117-B9EE-5013389762DE}">
      <dgm:prSet/>
      <dgm:spPr/>
      <dgm:t>
        <a:bodyPr/>
        <a:lstStyle/>
        <a:p>
          <a:endParaRPr lang="en-GB"/>
        </a:p>
      </dgm:t>
    </dgm:pt>
    <dgm:pt modelId="{CAD72E36-BBF4-40BA-9173-02040FA30AB4}" type="sibTrans" cxnId="{9A707A4B-A894-4117-B9EE-5013389762DE}">
      <dgm:prSet/>
      <dgm:spPr/>
      <dgm:t>
        <a:bodyPr/>
        <a:lstStyle/>
        <a:p>
          <a:endParaRPr lang="en-GB"/>
        </a:p>
      </dgm:t>
    </dgm:pt>
    <dgm:pt modelId="{0889F377-F282-4495-8235-D0EC96CEC007}" type="pres">
      <dgm:prSet presAssocID="{68BC3A14-E25F-4FB8-9EAF-50296FA6DBBB}" presName="Name0" presStyleCnt="0">
        <dgm:presLayoutVars>
          <dgm:chMax val="4"/>
          <dgm:resizeHandles val="exact"/>
        </dgm:presLayoutVars>
      </dgm:prSet>
      <dgm:spPr/>
    </dgm:pt>
    <dgm:pt modelId="{A37397EE-D4E9-4BCD-BE39-45EC13D64B49}" type="pres">
      <dgm:prSet presAssocID="{68BC3A14-E25F-4FB8-9EAF-50296FA6DBBB}" presName="ellipse" presStyleLbl="trBgShp" presStyleIdx="0" presStyleCnt="1"/>
      <dgm:spPr/>
    </dgm:pt>
    <dgm:pt modelId="{2036FB81-5D83-4E1B-A83E-076547BF7E9C}" type="pres">
      <dgm:prSet presAssocID="{68BC3A14-E25F-4FB8-9EAF-50296FA6DBBB}" presName="arrow1" presStyleLbl="fgShp" presStyleIdx="0" presStyleCnt="1"/>
      <dgm:spPr/>
    </dgm:pt>
    <dgm:pt modelId="{F2230C1F-E81C-474D-8C2F-EAD02C16C854}" type="pres">
      <dgm:prSet presAssocID="{68BC3A14-E25F-4FB8-9EAF-50296FA6DBBB}" presName="rectangle" presStyleLbl="revTx" presStyleIdx="0" presStyleCnt="1">
        <dgm:presLayoutVars>
          <dgm:bulletEnabled val="1"/>
        </dgm:presLayoutVars>
      </dgm:prSet>
      <dgm:spPr/>
    </dgm:pt>
    <dgm:pt modelId="{2CC1A41E-8010-4B9D-954C-FD20DB9DF873}" type="pres">
      <dgm:prSet presAssocID="{092AF2FD-2EBE-4BAE-AE96-5BA6D6603E38}" presName="item1" presStyleLbl="node1" presStyleIdx="0" presStyleCnt="3">
        <dgm:presLayoutVars>
          <dgm:bulletEnabled val="1"/>
        </dgm:presLayoutVars>
      </dgm:prSet>
      <dgm:spPr/>
    </dgm:pt>
    <dgm:pt modelId="{847A593D-E332-4460-B2BF-6A764F74ADA9}" type="pres">
      <dgm:prSet presAssocID="{B5108294-7A57-45F3-99EA-D468952EFF2E}" presName="item2" presStyleLbl="node1" presStyleIdx="1" presStyleCnt="3">
        <dgm:presLayoutVars>
          <dgm:bulletEnabled val="1"/>
        </dgm:presLayoutVars>
      </dgm:prSet>
      <dgm:spPr/>
    </dgm:pt>
    <dgm:pt modelId="{C38BE6E0-525A-4B0C-B73F-57EB7658F5A9}" type="pres">
      <dgm:prSet presAssocID="{EC69A196-8B69-4834-82FA-6456EEE9099D}" presName="item3" presStyleLbl="node1" presStyleIdx="2" presStyleCnt="3">
        <dgm:presLayoutVars>
          <dgm:bulletEnabled val="1"/>
        </dgm:presLayoutVars>
      </dgm:prSet>
      <dgm:spPr/>
    </dgm:pt>
    <dgm:pt modelId="{591B4AC1-4083-4F8E-B99F-10AB5CB71D00}" type="pres">
      <dgm:prSet presAssocID="{68BC3A14-E25F-4FB8-9EAF-50296FA6DBBB}" presName="funnel" presStyleLbl="trAlignAcc1" presStyleIdx="0" presStyleCnt="1"/>
      <dgm:spPr/>
    </dgm:pt>
  </dgm:ptLst>
  <dgm:cxnLst>
    <dgm:cxn modelId="{694A2E23-1E57-435A-BFEF-C858DFF68CC2}" type="presOf" srcId="{EC69A196-8B69-4834-82FA-6456EEE9099D}" destId="{F2230C1F-E81C-474D-8C2F-EAD02C16C854}" srcOrd="0" destOrd="0" presId="urn:microsoft.com/office/officeart/2005/8/layout/funnel1"/>
    <dgm:cxn modelId="{482F2F2F-851E-48C8-80B9-CD0D3EE88C8D}" srcId="{68BC3A14-E25F-4FB8-9EAF-50296FA6DBBB}" destId="{77E29D67-91CE-42A2-AD3D-B229A3377E81}" srcOrd="4" destOrd="0" parTransId="{19CD90CA-B3C6-462C-9F0F-4244453D8923}" sibTransId="{BE55F9C0-EB71-4059-AAC8-0C7B76BE3FC2}"/>
    <dgm:cxn modelId="{9A707A4B-A894-4117-B9EE-5013389762DE}" srcId="{68BC3A14-E25F-4FB8-9EAF-50296FA6DBBB}" destId="{EC69A196-8B69-4834-82FA-6456EEE9099D}" srcOrd="3" destOrd="0" parTransId="{C5E545E3-0CD7-4A23-B66B-D7B302D00BB1}" sibTransId="{CAD72E36-BBF4-40BA-9173-02040FA30AB4}"/>
    <dgm:cxn modelId="{B5538394-5932-4887-8937-D399607A6672}" type="presOf" srcId="{68BC3A14-E25F-4FB8-9EAF-50296FA6DBBB}" destId="{0889F377-F282-4495-8235-D0EC96CEC007}" srcOrd="0" destOrd="0" presId="urn:microsoft.com/office/officeart/2005/8/layout/funnel1"/>
    <dgm:cxn modelId="{D16C8CA1-8570-406B-BE5F-61078E29E948}" srcId="{68BC3A14-E25F-4FB8-9EAF-50296FA6DBBB}" destId="{B5108294-7A57-45F3-99EA-D468952EFF2E}" srcOrd="2" destOrd="0" parTransId="{DC65CDD4-6657-4FFD-9ADE-7ADE44369CC4}" sibTransId="{49F114AA-6CB8-49B3-ADFE-63E8FB5047BF}"/>
    <dgm:cxn modelId="{6C6E5AA5-B8E6-4CE9-B81D-F20298BEA4CF}" srcId="{68BC3A14-E25F-4FB8-9EAF-50296FA6DBBB}" destId="{54740DC8-8B22-48BD-AF4F-3225C38110C2}" srcOrd="0" destOrd="0" parTransId="{9A6902F5-A70C-4BBB-90D6-FD9DD1516C96}" sibTransId="{2D515413-BCC4-4BE2-BD6A-378E8C47666A}"/>
    <dgm:cxn modelId="{9C846FDD-6102-4CF7-A672-08B5A6DA389A}" type="presOf" srcId="{54740DC8-8B22-48BD-AF4F-3225C38110C2}" destId="{C38BE6E0-525A-4B0C-B73F-57EB7658F5A9}" srcOrd="0" destOrd="0" presId="urn:microsoft.com/office/officeart/2005/8/layout/funnel1"/>
    <dgm:cxn modelId="{5B969DDD-2AFC-41C2-8450-1FCA3C8C41A0}" type="presOf" srcId="{092AF2FD-2EBE-4BAE-AE96-5BA6D6603E38}" destId="{847A593D-E332-4460-B2BF-6A764F74ADA9}" srcOrd="0" destOrd="0" presId="urn:microsoft.com/office/officeart/2005/8/layout/funnel1"/>
    <dgm:cxn modelId="{9D8EA1E2-EECE-4390-A579-9DBDED68F018}" type="presOf" srcId="{B5108294-7A57-45F3-99EA-D468952EFF2E}" destId="{2CC1A41E-8010-4B9D-954C-FD20DB9DF873}" srcOrd="0" destOrd="0" presId="urn:microsoft.com/office/officeart/2005/8/layout/funnel1"/>
    <dgm:cxn modelId="{87309AED-6F9E-45D2-9E9A-5B1CBBB773F7}" srcId="{68BC3A14-E25F-4FB8-9EAF-50296FA6DBBB}" destId="{092AF2FD-2EBE-4BAE-AE96-5BA6D6603E38}" srcOrd="1" destOrd="0" parTransId="{8F2BD7EE-DA3B-40B4-A5D9-DC4377FFAD14}" sibTransId="{40F95410-C773-41EA-B0A2-3D4EFE1146BA}"/>
    <dgm:cxn modelId="{882EBBB1-9CE9-43AB-A1CB-F878F79DE3C5}" type="presParOf" srcId="{0889F377-F282-4495-8235-D0EC96CEC007}" destId="{A37397EE-D4E9-4BCD-BE39-45EC13D64B49}" srcOrd="0" destOrd="0" presId="urn:microsoft.com/office/officeart/2005/8/layout/funnel1"/>
    <dgm:cxn modelId="{CD6913AB-103F-4A1B-B7CF-CC3B1B08E654}" type="presParOf" srcId="{0889F377-F282-4495-8235-D0EC96CEC007}" destId="{2036FB81-5D83-4E1B-A83E-076547BF7E9C}" srcOrd="1" destOrd="0" presId="urn:microsoft.com/office/officeart/2005/8/layout/funnel1"/>
    <dgm:cxn modelId="{5AC1923E-AF3C-4752-9E66-D51C4CABFFB4}" type="presParOf" srcId="{0889F377-F282-4495-8235-D0EC96CEC007}" destId="{F2230C1F-E81C-474D-8C2F-EAD02C16C854}" srcOrd="2" destOrd="0" presId="urn:microsoft.com/office/officeart/2005/8/layout/funnel1"/>
    <dgm:cxn modelId="{89C51F17-AB20-4595-9463-ACE3E7399C8F}" type="presParOf" srcId="{0889F377-F282-4495-8235-D0EC96CEC007}" destId="{2CC1A41E-8010-4B9D-954C-FD20DB9DF873}" srcOrd="3" destOrd="0" presId="urn:microsoft.com/office/officeart/2005/8/layout/funnel1"/>
    <dgm:cxn modelId="{88D5CE35-1843-4CAD-9EE5-86BD807D1568}" type="presParOf" srcId="{0889F377-F282-4495-8235-D0EC96CEC007}" destId="{847A593D-E332-4460-B2BF-6A764F74ADA9}" srcOrd="4" destOrd="0" presId="urn:microsoft.com/office/officeart/2005/8/layout/funnel1"/>
    <dgm:cxn modelId="{70F68DDA-6236-4CD7-9082-F7B63BE8C909}" type="presParOf" srcId="{0889F377-F282-4495-8235-D0EC96CEC007}" destId="{C38BE6E0-525A-4B0C-B73F-57EB7658F5A9}" srcOrd="5" destOrd="0" presId="urn:microsoft.com/office/officeart/2005/8/layout/funnel1"/>
    <dgm:cxn modelId="{40AF2042-DD34-4090-B1BB-AB18F3DB2D5C}" type="presParOf" srcId="{0889F377-F282-4495-8235-D0EC96CEC007}" destId="{591B4AC1-4083-4F8E-B99F-10AB5CB71D00}"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397EE-D4E9-4BCD-BE39-45EC13D64B49}">
      <dsp:nvSpPr>
        <dsp:cNvPr id="0" name=""/>
        <dsp:cNvSpPr/>
      </dsp:nvSpPr>
      <dsp:spPr>
        <a:xfrm>
          <a:off x="1404620" y="165099"/>
          <a:ext cx="3276600" cy="113792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36FB81-5D83-4E1B-A83E-076547BF7E9C}">
      <dsp:nvSpPr>
        <dsp:cNvPr id="0" name=""/>
        <dsp:cNvSpPr/>
      </dsp:nvSpPr>
      <dsp:spPr>
        <a:xfrm>
          <a:off x="2730500" y="2951479"/>
          <a:ext cx="635000" cy="406400"/>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230C1F-E81C-474D-8C2F-EAD02C16C854}">
      <dsp:nvSpPr>
        <dsp:cNvPr id="0" name=""/>
        <dsp:cNvSpPr/>
      </dsp:nvSpPr>
      <dsp:spPr>
        <a:xfrm>
          <a:off x="1524000" y="3276600"/>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44,666 FTE</a:t>
          </a:r>
        </a:p>
      </dsp:txBody>
      <dsp:txXfrm>
        <a:off x="1524000" y="3276600"/>
        <a:ext cx="3048000" cy="762000"/>
      </dsp:txXfrm>
    </dsp:sp>
    <dsp:sp modelId="{2CC1A41E-8010-4B9D-954C-FD20DB9DF873}">
      <dsp:nvSpPr>
        <dsp:cNvPr id="0" name=""/>
        <dsp:cNvSpPr/>
      </dsp:nvSpPr>
      <dsp:spPr>
        <a:xfrm>
          <a:off x="2595880" y="1390904"/>
          <a:ext cx="1143000" cy="1143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Staff Distribution</a:t>
          </a:r>
        </a:p>
      </dsp:txBody>
      <dsp:txXfrm>
        <a:off x="2763268" y="1558292"/>
        <a:ext cx="808224" cy="808224"/>
      </dsp:txXfrm>
    </dsp:sp>
    <dsp:sp modelId="{847A593D-E332-4460-B2BF-6A764F74ADA9}">
      <dsp:nvSpPr>
        <dsp:cNvPr id="0" name=""/>
        <dsp:cNvSpPr/>
      </dsp:nvSpPr>
      <dsp:spPr>
        <a:xfrm>
          <a:off x="1778000" y="533399"/>
          <a:ext cx="1143000" cy="1143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Organisation Size</a:t>
          </a:r>
        </a:p>
      </dsp:txBody>
      <dsp:txXfrm>
        <a:off x="1945388" y="700787"/>
        <a:ext cx="808224" cy="808224"/>
      </dsp:txXfrm>
    </dsp:sp>
    <dsp:sp modelId="{C38BE6E0-525A-4B0C-B73F-57EB7658F5A9}">
      <dsp:nvSpPr>
        <dsp:cNvPr id="0" name=""/>
        <dsp:cNvSpPr/>
      </dsp:nvSpPr>
      <dsp:spPr>
        <a:xfrm>
          <a:off x="2946400" y="257047"/>
          <a:ext cx="1143000" cy="1143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Function</a:t>
          </a:r>
        </a:p>
      </dsp:txBody>
      <dsp:txXfrm>
        <a:off x="3113788" y="424435"/>
        <a:ext cx="808224" cy="808224"/>
      </dsp:txXfrm>
    </dsp:sp>
    <dsp:sp modelId="{591B4AC1-4083-4F8E-B99F-10AB5CB71D00}">
      <dsp:nvSpPr>
        <dsp:cNvPr id="0" name=""/>
        <dsp:cNvSpPr/>
      </dsp:nvSpPr>
      <dsp:spPr>
        <a:xfrm>
          <a:off x="1270000" y="25399"/>
          <a:ext cx="3556000" cy="284480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7E2E82-72CD-0544-803E-ECCCB1A6640C}" type="datetimeFigureOut">
              <a:rPr lang="en-US" smtClean="0"/>
              <a:t>7/30/2020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3868A9-83B6-F748-BF71-689B21C27285}" type="slidenum">
              <a:rPr lang="en-US" smtClean="0"/>
              <a:t>‹#›</a:t>
            </a:fld>
            <a:endParaRPr lang="en-US"/>
          </a:p>
        </p:txBody>
      </p:sp>
    </p:spTree>
    <p:extLst>
      <p:ext uri="{BB962C8B-B14F-4D97-AF65-F5344CB8AC3E}">
        <p14:creationId xmlns:p14="http://schemas.microsoft.com/office/powerpoint/2010/main" val="3785711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BE4FC7-C1BC-BD40-85E8-F7D387FACD0C}" type="datetimeFigureOut">
              <a:rPr lang="en-US" smtClean="0"/>
              <a:t>7/30/2020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0B3131-83C0-9847-95A8-B83A12FBB63A}" type="slidenum">
              <a:rPr lang="en-US" smtClean="0"/>
              <a:t>‹#›</a:t>
            </a:fld>
            <a:endParaRPr lang="en-US"/>
          </a:p>
        </p:txBody>
      </p:sp>
    </p:spTree>
    <p:extLst>
      <p:ext uri="{BB962C8B-B14F-4D97-AF65-F5344CB8AC3E}">
        <p14:creationId xmlns:p14="http://schemas.microsoft.com/office/powerpoint/2010/main" val="21044043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0B3131-83C0-9847-95A8-B83A12FBB63A}" type="slidenum">
              <a:rPr lang="en-US" smtClean="0"/>
              <a:t>1</a:t>
            </a:fld>
            <a:endParaRPr lang="en-US"/>
          </a:p>
        </p:txBody>
      </p:sp>
    </p:spTree>
    <p:extLst>
      <p:ext uri="{BB962C8B-B14F-4D97-AF65-F5344CB8AC3E}">
        <p14:creationId xmlns:p14="http://schemas.microsoft.com/office/powerpoint/2010/main" val="113215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DB0B3131-83C0-9847-95A8-B83A12FBB63A}" type="slidenum">
              <a:rPr lang="en-US" smtClean="0"/>
              <a:t>24</a:t>
            </a:fld>
            <a:endParaRPr lang="en-US" dirty="0"/>
          </a:p>
        </p:txBody>
      </p:sp>
    </p:spTree>
    <p:extLst>
      <p:ext uri="{BB962C8B-B14F-4D97-AF65-F5344CB8AC3E}">
        <p14:creationId xmlns:p14="http://schemas.microsoft.com/office/powerpoint/2010/main" val="3689417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Welcome to Delegates; Remind of agenda; Purpose</a:t>
            </a:r>
          </a:p>
          <a:p>
            <a:r>
              <a:rPr lang="en-GB" b="1" i="1" dirty="0"/>
              <a:t>Rules </a:t>
            </a:r>
            <a:r>
              <a:rPr lang="en-GB" i="1" dirty="0"/>
              <a:t>– reiterate those on ‘landing slide’ e.g. all on mute unless asked to speak; use chat to ask questions / tech issues etc</a:t>
            </a:r>
          </a:p>
          <a:p>
            <a:r>
              <a:rPr lang="en-US" i="1" dirty="0"/>
              <a:t>We have invited you here as experts in your own right and we want YOUR views based on your expertise.</a:t>
            </a:r>
          </a:p>
          <a:p>
            <a:r>
              <a:rPr lang="en-US" i="1" dirty="0"/>
              <a:t>Don’t feel the need to defend a ‘position’ or an organisation.</a:t>
            </a:r>
          </a:p>
          <a:p>
            <a:r>
              <a:rPr lang="en-US" i="1" dirty="0"/>
              <a:t>The discussions will be conducted under a form of ‘Chatham House’ rules, i.e. we will report on the groups’ considerations but not on individual responses.</a:t>
            </a:r>
            <a:endParaRPr lang="en-GB"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end, hand over to </a:t>
            </a:r>
            <a:r>
              <a:rPr lang="en-US" b="1" dirty="0"/>
              <a:t>David Farrell</a:t>
            </a:r>
            <a:endParaRPr lang="en-GB" b="1" dirty="0"/>
          </a:p>
        </p:txBody>
      </p:sp>
      <p:sp>
        <p:nvSpPr>
          <p:cNvPr id="4" name="Slide Number Placeholder 3"/>
          <p:cNvSpPr>
            <a:spLocks noGrp="1"/>
          </p:cNvSpPr>
          <p:nvPr>
            <p:ph type="sldNum" sz="quarter" idx="5"/>
          </p:nvPr>
        </p:nvSpPr>
        <p:spPr/>
        <p:txBody>
          <a:bodyPr/>
          <a:lstStyle/>
          <a:p>
            <a:fld id="{DB0B3131-83C0-9847-95A8-B83A12FBB63A}" type="slidenum">
              <a:rPr lang="en-US" smtClean="0"/>
              <a:t>25</a:t>
            </a:fld>
            <a:endParaRPr lang="en-US" dirty="0"/>
          </a:p>
        </p:txBody>
      </p:sp>
    </p:spTree>
    <p:extLst>
      <p:ext uri="{BB962C8B-B14F-4D97-AF65-F5344CB8AC3E}">
        <p14:creationId xmlns:p14="http://schemas.microsoft.com/office/powerpoint/2010/main" val="2037763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26</a:t>
            </a:fld>
            <a:endParaRPr lang="en-US" dirty="0"/>
          </a:p>
        </p:txBody>
      </p:sp>
    </p:spTree>
    <p:extLst>
      <p:ext uri="{BB962C8B-B14F-4D97-AF65-F5344CB8AC3E}">
        <p14:creationId xmlns:p14="http://schemas.microsoft.com/office/powerpoint/2010/main" val="3705245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27</a:t>
            </a:fld>
            <a:endParaRPr lang="en-US" dirty="0"/>
          </a:p>
        </p:txBody>
      </p:sp>
    </p:spTree>
    <p:extLst>
      <p:ext uri="{BB962C8B-B14F-4D97-AF65-F5344CB8AC3E}">
        <p14:creationId xmlns:p14="http://schemas.microsoft.com/office/powerpoint/2010/main" val="2793254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28</a:t>
            </a:fld>
            <a:endParaRPr lang="en-US" dirty="0"/>
          </a:p>
        </p:txBody>
      </p:sp>
    </p:spTree>
    <p:extLst>
      <p:ext uri="{BB962C8B-B14F-4D97-AF65-F5344CB8AC3E}">
        <p14:creationId xmlns:p14="http://schemas.microsoft.com/office/powerpoint/2010/main" val="306009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end, hand over to </a:t>
            </a:r>
            <a:r>
              <a:rPr lang="en-US" b="1" dirty="0"/>
              <a:t>Andy Gill</a:t>
            </a:r>
            <a:endParaRPr lang="en-GB" b="1" dirty="0"/>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43</a:t>
            </a:fld>
            <a:endParaRPr lang="en-US" dirty="0"/>
          </a:p>
        </p:txBody>
      </p:sp>
    </p:spTree>
    <p:extLst>
      <p:ext uri="{BB962C8B-B14F-4D97-AF65-F5344CB8AC3E}">
        <p14:creationId xmlns:p14="http://schemas.microsoft.com/office/powerpoint/2010/main" val="1596338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end, hand over to </a:t>
            </a:r>
            <a:r>
              <a:rPr lang="en-US" b="1" dirty="0"/>
              <a:t>Andy Gill</a:t>
            </a:r>
            <a:endParaRPr lang="en-GB" b="1" dirty="0"/>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44</a:t>
            </a:fld>
            <a:endParaRPr lang="en-US" dirty="0"/>
          </a:p>
        </p:txBody>
      </p:sp>
    </p:spTree>
    <p:extLst>
      <p:ext uri="{BB962C8B-B14F-4D97-AF65-F5344CB8AC3E}">
        <p14:creationId xmlns:p14="http://schemas.microsoft.com/office/powerpoint/2010/main" val="2668017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end, hand over to </a:t>
            </a:r>
            <a:r>
              <a:rPr lang="en-US" b="1" dirty="0"/>
              <a:t>Andy Gill</a:t>
            </a:r>
            <a:endParaRPr lang="en-GB" b="1" dirty="0"/>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45</a:t>
            </a:fld>
            <a:endParaRPr lang="en-US" dirty="0"/>
          </a:p>
        </p:txBody>
      </p:sp>
    </p:spTree>
    <p:extLst>
      <p:ext uri="{BB962C8B-B14F-4D97-AF65-F5344CB8AC3E}">
        <p14:creationId xmlns:p14="http://schemas.microsoft.com/office/powerpoint/2010/main" val="3982116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end, hand over to </a:t>
            </a:r>
            <a:r>
              <a:rPr lang="en-US" b="1" dirty="0"/>
              <a:t>Andy Gill</a:t>
            </a:r>
            <a:endParaRPr lang="en-GB" b="1" dirty="0"/>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46</a:t>
            </a:fld>
            <a:endParaRPr lang="en-US" dirty="0"/>
          </a:p>
        </p:txBody>
      </p:sp>
    </p:spTree>
    <p:extLst>
      <p:ext uri="{BB962C8B-B14F-4D97-AF65-F5344CB8AC3E}">
        <p14:creationId xmlns:p14="http://schemas.microsoft.com/office/powerpoint/2010/main" val="3031341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0" i="0" dirty="0">
                <a:solidFill>
                  <a:srgbClr val="000000"/>
                </a:solidFill>
                <a:effectLst/>
                <a:latin typeface="WordVisi_MSFontService"/>
              </a:rPr>
              <a:t>The Digital Readiness programme is commissioned by NHSX and delivered by Health Education England (HEE), an Arm’s Length Body (ALB) of the NHS. The programme aims to establish sustainable models to understand the capacity and capability of the current digital workforce and to help build the future digital workforce. </a:t>
            </a:r>
            <a:r>
              <a:rPr lang="en-US" sz="1800" b="0" i="0" u="none" strike="noStrike" baseline="0" dirty="0">
                <a:solidFill>
                  <a:srgbClr val="000000"/>
                </a:solidFill>
                <a:latin typeface="Frutiger LT Std 45 Light"/>
              </a:rPr>
              <a:t>Since the impact of </a:t>
            </a:r>
            <a:r>
              <a:rPr lang="en-US" sz="1800" b="0" i="0" u="none" strike="noStrike" baseline="0" dirty="0" err="1">
                <a:solidFill>
                  <a:srgbClr val="000000"/>
                </a:solidFill>
                <a:latin typeface="Frutiger LT Std 45 Light"/>
              </a:rPr>
              <a:t>Covid</a:t>
            </a:r>
            <a:r>
              <a:rPr lang="en-US" sz="1800" b="0" i="0" u="none" strike="noStrike" baseline="0" dirty="0">
                <a:solidFill>
                  <a:srgbClr val="000000"/>
                </a:solidFill>
                <a:latin typeface="Frutiger LT Std 45 Light"/>
              </a:rPr>
              <a:t> 19 - Digital transformation has occurred rapidly across the NHS, with around 550,000 video consultations taking place in primary and secondary care, and 2.3 million online consultation submissions to primary care, in June. Video consultations are now used widely, including in community and </a:t>
            </a:r>
            <a:r>
              <a:rPr lang="en-US" sz="1800" b="0" i="0" u="sng" strike="noStrike" baseline="0" dirty="0">
                <a:solidFill>
                  <a:srgbClr val="000000"/>
                </a:solidFill>
                <a:latin typeface="Frutiger LT Std 45 Light"/>
              </a:rPr>
              <a:t>mental health services</a:t>
            </a:r>
            <a:r>
              <a:rPr lang="en-US" sz="1800" b="0" i="0" u="none" strike="noStrike" baseline="0" dirty="0">
                <a:solidFill>
                  <a:srgbClr val="000000"/>
                </a:solidFill>
                <a:latin typeface="Frutiger LT Std 45 Light"/>
              </a:rPr>
              <a:t>, and in ambulance services. This has enabled staff across </a:t>
            </a:r>
            <a:r>
              <a:rPr lang="en-US" sz="1800" b="0" i="0" u="sng" strike="noStrike" baseline="0" dirty="0">
                <a:solidFill>
                  <a:srgbClr val="000000"/>
                </a:solidFill>
                <a:latin typeface="Frutiger LT Std 45 Light"/>
              </a:rPr>
              <a:t>primary</a:t>
            </a:r>
            <a:r>
              <a:rPr lang="en-US" sz="1800" b="0" i="0" u="none" strike="noStrike" baseline="0" dirty="0">
                <a:solidFill>
                  <a:srgbClr val="000000"/>
                </a:solidFill>
                <a:latin typeface="Frutiger LT Std 45 Light"/>
              </a:rPr>
              <a:t>, community and secondary care to work differently, with some choosing to do part of their work from home. </a:t>
            </a:r>
            <a:r>
              <a:rPr lang="en-US" sz="1200" b="0" i="0" dirty="0">
                <a:solidFill>
                  <a:srgbClr val="000000"/>
                </a:solidFill>
                <a:effectLst/>
                <a:latin typeface="Arial" panose="020B0604020202020204" pitchFamily="34" charset="0"/>
              </a:rPr>
              <a:t>Healthcare leaders operating in a ‘digital first’ health system will require higher levels of decision-making capability and to be able to operate confidently under uncertainty.</a:t>
            </a:r>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3</a:t>
            </a:fld>
            <a:endParaRPr lang="en-US"/>
          </a:p>
        </p:txBody>
      </p:sp>
    </p:spTree>
    <p:extLst>
      <p:ext uri="{BB962C8B-B14F-4D97-AF65-F5344CB8AC3E}">
        <p14:creationId xmlns:p14="http://schemas.microsoft.com/office/powerpoint/2010/main" val="2754631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end, hand over to </a:t>
            </a:r>
            <a:r>
              <a:rPr lang="en-US" b="1" dirty="0"/>
              <a:t>Andy Gill</a:t>
            </a:r>
            <a:endParaRPr lang="en-GB" b="1" dirty="0"/>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47</a:t>
            </a:fld>
            <a:endParaRPr lang="en-US" dirty="0"/>
          </a:p>
        </p:txBody>
      </p:sp>
    </p:spTree>
    <p:extLst>
      <p:ext uri="{BB962C8B-B14F-4D97-AF65-F5344CB8AC3E}">
        <p14:creationId xmlns:p14="http://schemas.microsoft.com/office/powerpoint/2010/main" val="3682425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end, hand over to </a:t>
            </a:r>
            <a:r>
              <a:rPr lang="en-US" b="1" dirty="0"/>
              <a:t>Andy Gill</a:t>
            </a:r>
            <a:endParaRPr lang="en-GB" b="1" dirty="0"/>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48</a:t>
            </a:fld>
            <a:endParaRPr lang="en-US" dirty="0"/>
          </a:p>
        </p:txBody>
      </p:sp>
    </p:spTree>
    <p:extLst>
      <p:ext uri="{BB962C8B-B14F-4D97-AF65-F5344CB8AC3E}">
        <p14:creationId xmlns:p14="http://schemas.microsoft.com/office/powerpoint/2010/main" val="3933238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end, hand over to </a:t>
            </a:r>
            <a:r>
              <a:rPr lang="en-US" b="1" dirty="0"/>
              <a:t>Andy Gill</a:t>
            </a:r>
            <a:endParaRPr lang="en-GB" b="1" dirty="0"/>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49</a:t>
            </a:fld>
            <a:endParaRPr lang="en-US" dirty="0"/>
          </a:p>
        </p:txBody>
      </p:sp>
    </p:spTree>
    <p:extLst>
      <p:ext uri="{BB962C8B-B14F-4D97-AF65-F5344CB8AC3E}">
        <p14:creationId xmlns:p14="http://schemas.microsoft.com/office/powerpoint/2010/main" val="2622204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end, hand over to </a:t>
            </a:r>
            <a:r>
              <a:rPr lang="en-US" b="1" dirty="0"/>
              <a:t>Andy Gill</a:t>
            </a:r>
            <a:endParaRPr lang="en-GB" b="1" dirty="0"/>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52</a:t>
            </a:fld>
            <a:endParaRPr lang="en-US" dirty="0"/>
          </a:p>
        </p:txBody>
      </p:sp>
    </p:spTree>
    <p:extLst>
      <p:ext uri="{BB962C8B-B14F-4D97-AF65-F5344CB8AC3E}">
        <p14:creationId xmlns:p14="http://schemas.microsoft.com/office/powerpoint/2010/main" val="4289475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end, hand over to </a:t>
            </a:r>
            <a:r>
              <a:rPr lang="en-US" b="1" dirty="0"/>
              <a:t>Andy Gill</a:t>
            </a:r>
            <a:endParaRPr lang="en-GB" b="1" dirty="0"/>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53</a:t>
            </a:fld>
            <a:endParaRPr lang="en-US" dirty="0"/>
          </a:p>
        </p:txBody>
      </p:sp>
    </p:spTree>
    <p:extLst>
      <p:ext uri="{BB962C8B-B14F-4D97-AF65-F5344CB8AC3E}">
        <p14:creationId xmlns:p14="http://schemas.microsoft.com/office/powerpoint/2010/main" val="2322298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rial" panose="020B0604020202020204" pitchFamily="34" charset="0"/>
              </a:rPr>
              <a:t>Today we will talk about these two projects which are contributing to a serious of workforce planning projects to help us better understand the current workforce and make plans for investing in the future workforce. We aim to develop models and mechanisms that can help employers fill vacancies that may be in competition with other sectors and to grow their own workforce.. Demand for cyber security skills are growing year on year 22% last year, Data Science 46% last year, software development is the number line in demand tech role in the year. </a:t>
            </a:r>
          </a:p>
          <a:p>
            <a:r>
              <a:rPr lang="en-US" sz="1800" b="0" i="0" dirty="0">
                <a:solidFill>
                  <a:srgbClr val="000000"/>
                </a:solidFill>
                <a:effectLst/>
                <a:latin typeface="Arial" panose="020B0604020202020204" pitchFamily="34" charset="0"/>
              </a:rPr>
              <a:t>  </a:t>
            </a:r>
            <a:endParaRPr lang="en-GB" b="1" dirty="0"/>
          </a:p>
        </p:txBody>
      </p:sp>
      <p:sp>
        <p:nvSpPr>
          <p:cNvPr id="4" name="Slide Number Placeholder 3"/>
          <p:cNvSpPr>
            <a:spLocks noGrp="1"/>
          </p:cNvSpPr>
          <p:nvPr>
            <p:ph type="sldNum" sz="quarter" idx="5"/>
          </p:nvPr>
        </p:nvSpPr>
        <p:spPr/>
        <p:txBody>
          <a:bodyPr/>
          <a:lstStyle/>
          <a:p>
            <a:fld id="{DB0B3131-83C0-9847-95A8-B83A12FBB63A}" type="slidenum">
              <a:rPr lang="en-US" smtClean="0"/>
              <a:t>4</a:t>
            </a:fld>
            <a:endParaRPr lang="en-US"/>
          </a:p>
        </p:txBody>
      </p:sp>
    </p:spTree>
    <p:extLst>
      <p:ext uri="{BB962C8B-B14F-4D97-AF65-F5344CB8AC3E}">
        <p14:creationId xmlns:p14="http://schemas.microsoft.com/office/powerpoint/2010/main" val="69033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It’s just another name for a road map..</a:t>
            </a:r>
            <a:r>
              <a:rPr lang="en-US"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l" rtl="0" fontAlgn="base"/>
            <a:r>
              <a:rPr lang="en-US" b="0" i="1" u="none" strike="noStrike" dirty="0">
                <a:solidFill>
                  <a:srgbClr val="0070C0"/>
                </a:solidFill>
                <a:effectLst/>
                <a:latin typeface="Arial" panose="020B0604020202020204" pitchFamily="34" charset="0"/>
              </a:rPr>
              <a:t>It presents the shared relationships among the </a:t>
            </a:r>
            <a:r>
              <a:rPr lang="en-US" b="1" i="1" u="none" strike="noStrike" dirty="0">
                <a:solidFill>
                  <a:srgbClr val="0070C0"/>
                </a:solidFill>
                <a:effectLst/>
                <a:latin typeface="Arial" panose="020B0604020202020204" pitchFamily="34" charset="0"/>
              </a:rPr>
              <a:t>resources, activities, outputs, outcomes</a:t>
            </a:r>
            <a:r>
              <a:rPr lang="en-US" b="0" i="1" u="none" strike="noStrike" dirty="0">
                <a:solidFill>
                  <a:srgbClr val="0070C0"/>
                </a:solidFill>
                <a:effectLst/>
                <a:latin typeface="Arial" panose="020B0604020202020204" pitchFamily="34" charset="0"/>
              </a:rPr>
              <a:t>, and </a:t>
            </a:r>
            <a:r>
              <a:rPr lang="en-US" b="1" i="1" u="none" strike="noStrike" dirty="0">
                <a:solidFill>
                  <a:srgbClr val="0070C0"/>
                </a:solidFill>
                <a:effectLst/>
                <a:latin typeface="Arial" panose="020B0604020202020204" pitchFamily="34" charset="0"/>
              </a:rPr>
              <a:t>impact </a:t>
            </a:r>
            <a:r>
              <a:rPr lang="en-US" b="0" i="1" u="none" strike="noStrike" dirty="0">
                <a:solidFill>
                  <a:srgbClr val="0070C0"/>
                </a:solidFill>
                <a:effectLst/>
                <a:latin typeface="Arial" panose="020B0604020202020204" pitchFamily="34" charset="0"/>
              </a:rPr>
              <a:t>for a program of work. It depicts the </a:t>
            </a:r>
            <a:r>
              <a:rPr lang="en-US" b="1" i="1" u="none" strike="noStrike" dirty="0">
                <a:solidFill>
                  <a:srgbClr val="0070C0"/>
                </a:solidFill>
                <a:effectLst/>
                <a:latin typeface="Arial" panose="020B0604020202020204" pitchFamily="34" charset="0"/>
              </a:rPr>
              <a:t>relationship</a:t>
            </a:r>
            <a:r>
              <a:rPr lang="en-US" b="0" i="1" u="none" strike="noStrike" dirty="0">
                <a:solidFill>
                  <a:srgbClr val="0070C0"/>
                </a:solidFill>
                <a:effectLst/>
                <a:latin typeface="Arial" panose="020B0604020202020204" pitchFamily="34" charset="0"/>
              </a:rPr>
              <a:t> between a program's </a:t>
            </a:r>
            <a:r>
              <a:rPr lang="en-US" b="1" i="1" u="none" strike="noStrike" dirty="0">
                <a:solidFill>
                  <a:srgbClr val="0070C0"/>
                </a:solidFill>
                <a:effectLst/>
                <a:latin typeface="Arial" panose="020B0604020202020204" pitchFamily="34" charset="0"/>
              </a:rPr>
              <a:t>activities</a:t>
            </a:r>
            <a:r>
              <a:rPr lang="en-US" b="0" i="1" u="none" strike="noStrike" dirty="0">
                <a:solidFill>
                  <a:srgbClr val="0070C0"/>
                </a:solidFill>
                <a:effectLst/>
                <a:latin typeface="Arial" panose="020B0604020202020204" pitchFamily="34" charset="0"/>
              </a:rPr>
              <a:t> and its intended </a:t>
            </a:r>
            <a:r>
              <a:rPr lang="en-US" b="1" i="1" u="none" strike="noStrike" dirty="0">
                <a:solidFill>
                  <a:srgbClr val="0070C0"/>
                </a:solidFill>
                <a:effectLst/>
                <a:latin typeface="Arial" panose="020B0604020202020204" pitchFamily="34" charset="0"/>
              </a:rPr>
              <a:t>effects.</a:t>
            </a:r>
            <a:r>
              <a:rPr lang="en-US" b="0" i="0" dirty="0">
                <a:solidFill>
                  <a:srgbClr val="000000"/>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l" rtl="0" fontAlgn="base"/>
            <a:r>
              <a:rPr lang="en-US" b="0" i="1" u="none" strike="noStrike" dirty="0">
                <a:solidFill>
                  <a:srgbClr val="000000"/>
                </a:solidFill>
                <a:effectLst/>
                <a:latin typeface="Arial" panose="020B0604020202020204" pitchFamily="34" charset="0"/>
              </a:rPr>
              <a:t>What it does do..</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Describes </a:t>
            </a:r>
            <a:r>
              <a:rPr lang="en-US" b="0" i="0" u="none" strike="noStrike" dirty="0" err="1">
                <a:solidFill>
                  <a:srgbClr val="000000"/>
                </a:solidFill>
                <a:effectLst/>
                <a:latin typeface="Arial" panose="020B0604020202020204" pitchFamily="34" charset="0"/>
              </a:rPr>
              <a:t>‘cause</a:t>
            </a:r>
            <a:r>
              <a:rPr lang="en-US" b="0" i="0" u="none" strike="noStrike" dirty="0">
                <a:solidFill>
                  <a:srgbClr val="000000"/>
                </a:solidFill>
                <a:effectLst/>
                <a:latin typeface="Arial" panose="020B0604020202020204" pitchFamily="34" charset="0"/>
              </a:rPr>
              <a:t> and effect’</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Iterative, changes and adapts with emerging evidence</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Ensure, as far as possible, that ‘implementation’, ‘mechanisms of impact’, ‘outcomes’ and ‘context’ are separated in a logic model because these are conceptually distinct</a:t>
            </a:r>
            <a:r>
              <a:rPr lang="en-US" b="0" i="0" dirty="0">
                <a:solidFill>
                  <a:srgbClr val="000000"/>
                </a:solidFill>
                <a:effectLst/>
                <a:latin typeface="Arial" panose="020B0604020202020204" pitchFamily="34" charset="0"/>
              </a:rPr>
              <a:t>​</a:t>
            </a:r>
          </a:p>
          <a:p>
            <a:pPr algn="l" rtl="0" fontAlgn="base"/>
            <a:r>
              <a:rPr lang="en-US" b="0" i="1" u="none" strike="noStrike" dirty="0">
                <a:solidFill>
                  <a:srgbClr val="000000"/>
                </a:solidFill>
                <a:effectLst/>
                <a:latin typeface="Arial" panose="020B0604020202020204" pitchFamily="34" charset="0"/>
              </a:rPr>
              <a:t>Change is messy, complex and hard…</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Not linear and mechanistic </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Not steady state over a defined time</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do not reflect the full complexity of the real world but can provide a simplicity that has advantages for planning and evaluating</a:t>
            </a:r>
            <a:r>
              <a:rPr lang="en-US" b="0" i="0" dirty="0">
                <a:solidFill>
                  <a:srgbClr val="000000"/>
                </a:solidFill>
                <a:effectLst/>
                <a:latin typeface="Arial" panose="020B0604020202020204" pitchFamily="34" charset="0"/>
              </a:rPr>
              <a:t>​</a:t>
            </a:r>
          </a:p>
          <a:p>
            <a:endParaRPr lang="en-GB" dirty="0"/>
          </a:p>
          <a:p>
            <a:endParaRPr lang="en-GB" dirty="0"/>
          </a:p>
        </p:txBody>
      </p:sp>
      <p:sp>
        <p:nvSpPr>
          <p:cNvPr id="4" name="Slide Number Placeholder 3"/>
          <p:cNvSpPr>
            <a:spLocks noGrp="1"/>
          </p:cNvSpPr>
          <p:nvPr>
            <p:ph type="sldNum" sz="quarter" idx="10"/>
          </p:nvPr>
        </p:nvSpPr>
        <p:spPr/>
        <p:txBody>
          <a:bodyPr/>
          <a:lstStyle/>
          <a:p>
            <a:fld id="{DB0B3131-83C0-9847-95A8-B83A12FBB63A}" type="slidenum">
              <a:rPr lang="en-US" smtClean="0"/>
              <a:t>5</a:t>
            </a:fld>
            <a:endParaRPr lang="en-US"/>
          </a:p>
        </p:txBody>
      </p:sp>
    </p:spTree>
    <p:extLst>
      <p:ext uri="{BB962C8B-B14F-4D97-AF65-F5344CB8AC3E}">
        <p14:creationId xmlns:p14="http://schemas.microsoft.com/office/powerpoint/2010/main" val="2286711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Product Owners </a:t>
            </a:r>
            <a:r>
              <a:rPr lang="en-US" sz="1200" dirty="0"/>
              <a:t>– translate user needs into technical terms for software developers and into lay terms for users to understand.</a:t>
            </a:r>
            <a:endParaRPr lang="en-US" sz="1200" dirty="0">
              <a:cs typeface="Arial"/>
            </a:endParaRPr>
          </a:p>
          <a:p>
            <a:r>
              <a:rPr lang="en-US" sz="1200" b="1" dirty="0"/>
              <a:t>Health data analysts </a:t>
            </a:r>
            <a:r>
              <a:rPr lang="en-US" sz="1200" dirty="0"/>
              <a:t>- translate numerical data into information and intelligence to support health and care decisions. Increasing use of AI techniques such as ML.</a:t>
            </a:r>
          </a:p>
          <a:p>
            <a:r>
              <a:rPr lang="en-GB" sz="1200" b="1" dirty="0"/>
              <a:t>Knowledge Engineers </a:t>
            </a:r>
            <a:r>
              <a:rPr lang="en-GB" sz="1200" dirty="0"/>
              <a:t>- </a:t>
            </a:r>
            <a:r>
              <a:rPr lang="en-US" sz="1200" dirty="0"/>
              <a:t>translate explicit and tacit knowledge into tools and products that support decision-makers in health and care. ML / AI</a:t>
            </a:r>
          </a:p>
          <a:p>
            <a:r>
              <a:rPr lang="en-US" sz="1200" b="1" dirty="0"/>
              <a:t>Implementation Facilitators </a:t>
            </a:r>
            <a:r>
              <a:rPr lang="en-US" sz="1200" dirty="0"/>
              <a:t>- work with health and care staff and </a:t>
            </a:r>
            <a:r>
              <a:rPr lang="en-US" sz="1200" dirty="0" err="1"/>
              <a:t>organisational</a:t>
            </a:r>
            <a:r>
              <a:rPr lang="en-US" sz="1200" dirty="0"/>
              <a:t> processes to translate digital innovations into routine use in health and care services.</a:t>
            </a:r>
          </a:p>
          <a:p>
            <a:endParaRPr lang="en-GB" dirty="0"/>
          </a:p>
        </p:txBody>
      </p:sp>
      <p:sp>
        <p:nvSpPr>
          <p:cNvPr id="4" name="Slide Number Placeholder 3"/>
          <p:cNvSpPr>
            <a:spLocks noGrp="1"/>
          </p:cNvSpPr>
          <p:nvPr>
            <p:ph type="sldNum" sz="quarter" idx="5"/>
          </p:nvPr>
        </p:nvSpPr>
        <p:spPr/>
        <p:txBody>
          <a:bodyPr/>
          <a:lstStyle/>
          <a:p>
            <a:fld id="{DB0B3131-83C0-9847-95A8-B83A12FBB63A}" type="slidenum">
              <a:rPr lang="en-US" smtClean="0"/>
              <a:t>6</a:t>
            </a:fld>
            <a:endParaRPr lang="en-US"/>
          </a:p>
        </p:txBody>
      </p:sp>
    </p:spTree>
    <p:extLst>
      <p:ext uri="{BB962C8B-B14F-4D97-AF65-F5344CB8AC3E}">
        <p14:creationId xmlns:p14="http://schemas.microsoft.com/office/powerpoint/2010/main" val="3583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A35326-FC09-45B3-9BC8-7B1C50D22C28}" type="slidenum">
              <a:rPr lang="en-GB" smtClean="0"/>
              <a:pPr eaLnBrk="1" hangingPunct="1"/>
              <a:t>7</a:t>
            </a:fld>
            <a:endParaRPr lang="en-GB"/>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p>
        </p:txBody>
      </p:sp>
    </p:spTree>
    <p:extLst>
      <p:ext uri="{BB962C8B-B14F-4D97-AF65-F5344CB8AC3E}">
        <p14:creationId xmlns:p14="http://schemas.microsoft.com/office/powerpoint/2010/main" val="1007975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A8766FE-41B7-42E3-9FBB-E14BF75B248D}" type="slidenum">
              <a:rPr lang="en-GB" smtClean="0"/>
              <a:pPr>
                <a:defRPr/>
              </a:pPr>
              <a:t>9</a:t>
            </a:fld>
            <a:endParaRPr lang="en-GB" dirty="0"/>
          </a:p>
        </p:txBody>
      </p:sp>
    </p:spTree>
    <p:extLst>
      <p:ext uri="{BB962C8B-B14F-4D97-AF65-F5344CB8AC3E}">
        <p14:creationId xmlns:p14="http://schemas.microsoft.com/office/powerpoint/2010/main" val="418392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1363" indent="-284163">
              <a:spcBef>
                <a:spcPct val="30000"/>
              </a:spcBef>
              <a:defRPr sz="1200">
                <a:solidFill>
                  <a:schemeClr val="tx1"/>
                </a:solidFill>
                <a:latin typeface="Calibri" pitchFamily="34" charset="0"/>
              </a:defRPr>
            </a:lvl2pPr>
            <a:lvl3pPr marL="1141413" indent="-227013">
              <a:spcBef>
                <a:spcPct val="30000"/>
              </a:spcBef>
              <a:defRPr sz="1200">
                <a:solidFill>
                  <a:schemeClr val="tx1"/>
                </a:solidFill>
                <a:latin typeface="Calibri" pitchFamily="34" charset="0"/>
              </a:defRPr>
            </a:lvl3pPr>
            <a:lvl4pPr marL="1598613" indent="-227013">
              <a:spcBef>
                <a:spcPct val="30000"/>
              </a:spcBef>
              <a:defRPr sz="1200">
                <a:solidFill>
                  <a:schemeClr val="tx1"/>
                </a:solidFill>
                <a:latin typeface="Calibri" pitchFamily="34" charset="0"/>
              </a:defRPr>
            </a:lvl4pPr>
            <a:lvl5pPr marL="2054225" indent="-227013">
              <a:spcBef>
                <a:spcPct val="30000"/>
              </a:spcBef>
              <a:defRPr sz="1200">
                <a:solidFill>
                  <a:schemeClr val="tx1"/>
                </a:solidFill>
                <a:latin typeface="Calibri" pitchFamily="34" charset="0"/>
              </a:defRPr>
            </a:lvl5pPr>
            <a:lvl6pPr marL="2511425" indent="-227013" eaLnBrk="0" fontAlgn="base" hangingPunct="0">
              <a:spcBef>
                <a:spcPct val="30000"/>
              </a:spcBef>
              <a:spcAft>
                <a:spcPct val="0"/>
              </a:spcAft>
              <a:defRPr sz="1200">
                <a:solidFill>
                  <a:schemeClr val="tx1"/>
                </a:solidFill>
                <a:latin typeface="Calibri" pitchFamily="34" charset="0"/>
              </a:defRPr>
            </a:lvl6pPr>
            <a:lvl7pPr marL="2968625" indent="-227013" eaLnBrk="0" fontAlgn="base" hangingPunct="0">
              <a:spcBef>
                <a:spcPct val="30000"/>
              </a:spcBef>
              <a:spcAft>
                <a:spcPct val="0"/>
              </a:spcAft>
              <a:defRPr sz="1200">
                <a:solidFill>
                  <a:schemeClr val="tx1"/>
                </a:solidFill>
                <a:latin typeface="Calibri" pitchFamily="34" charset="0"/>
              </a:defRPr>
            </a:lvl7pPr>
            <a:lvl8pPr marL="3425825" indent="-227013" eaLnBrk="0" fontAlgn="base" hangingPunct="0">
              <a:spcBef>
                <a:spcPct val="30000"/>
              </a:spcBef>
              <a:spcAft>
                <a:spcPct val="0"/>
              </a:spcAft>
              <a:defRPr sz="1200">
                <a:solidFill>
                  <a:schemeClr val="tx1"/>
                </a:solidFill>
                <a:latin typeface="Calibri" pitchFamily="34" charset="0"/>
              </a:defRPr>
            </a:lvl8pPr>
            <a:lvl9pPr marL="3883025" indent="-227013" eaLnBrk="0" fontAlgn="base" hangingPunct="0">
              <a:spcBef>
                <a:spcPct val="30000"/>
              </a:spcBef>
              <a:spcAft>
                <a:spcPct val="0"/>
              </a:spcAft>
              <a:defRPr sz="1200">
                <a:solidFill>
                  <a:schemeClr val="tx1"/>
                </a:solidFill>
                <a:latin typeface="Calibri" pitchFamily="34" charset="0"/>
              </a:defRPr>
            </a:lvl9pPr>
          </a:lstStyle>
          <a:p>
            <a:pPr>
              <a:spcBef>
                <a:spcPct val="0"/>
              </a:spcBef>
            </a:pPr>
            <a:fld id="{B369E483-A420-48E5-8263-E039E9FDB918}" type="slidenum">
              <a:rPr lang="en-GB" altLang="en-US" smtClean="0">
                <a:latin typeface="Arial" charset="0"/>
              </a:rPr>
              <a:pPr>
                <a:spcBef>
                  <a:spcPct val="0"/>
                </a:spcBef>
              </a:pPr>
              <a:t>10</a:t>
            </a:fld>
            <a:endParaRPr lang="en-GB" alt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1AC1EA0-28F4-496E-9F4D-E70527C79AB8}" type="slidenum">
              <a:rPr lang="en-GB" smtClean="0"/>
              <a:pPr>
                <a:defRPr/>
              </a:pPr>
              <a:t>16</a:t>
            </a:fld>
            <a:endParaRPr lang="en-GB" dirty="0"/>
          </a:p>
        </p:txBody>
      </p:sp>
    </p:spTree>
    <p:extLst>
      <p:ext uri="{BB962C8B-B14F-4D97-AF65-F5344CB8AC3E}">
        <p14:creationId xmlns:p14="http://schemas.microsoft.com/office/powerpoint/2010/main" val="230292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6076950"/>
            <a:ext cx="9129600" cy="7810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4717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9BBB8A-0E93-42E9-B31D-50F3DE87C208}" type="datetimeFigureOut">
              <a:rPr lang="en-GB" smtClean="0"/>
              <a:t>30/07/2020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AE9799-7B57-459C-8E36-1ECB070EE4E8}" type="slidenum">
              <a:rPr lang="en-GB" smtClean="0"/>
              <a:t>‹#›</a:t>
            </a:fld>
            <a:endParaRPr lang="en-GB"/>
          </a:p>
        </p:txBody>
      </p:sp>
    </p:spTree>
    <p:extLst>
      <p:ext uri="{BB962C8B-B14F-4D97-AF65-F5344CB8AC3E}">
        <p14:creationId xmlns:p14="http://schemas.microsoft.com/office/powerpoint/2010/main" val="393531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99BBB8A-0E93-42E9-B31D-50F3DE87C208}" type="datetimeFigureOut">
              <a:rPr lang="en-GB" smtClean="0"/>
              <a:t>30/07/2020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AE9799-7B57-459C-8E36-1ECB070EE4E8}" type="slidenum">
              <a:rPr lang="en-GB" smtClean="0"/>
              <a:t>‹#›</a:t>
            </a:fld>
            <a:endParaRPr lang="en-GB"/>
          </a:p>
        </p:txBody>
      </p:sp>
    </p:spTree>
    <p:extLst>
      <p:ext uri="{BB962C8B-B14F-4D97-AF65-F5344CB8AC3E}">
        <p14:creationId xmlns:p14="http://schemas.microsoft.com/office/powerpoint/2010/main" val="761897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99BBB8A-0E93-42E9-B31D-50F3DE87C208}" type="datetimeFigureOut">
              <a:rPr lang="en-GB" smtClean="0"/>
              <a:t>30/07/2020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AE9799-7B57-459C-8E36-1ECB070EE4E8}" type="slidenum">
              <a:rPr lang="en-GB" smtClean="0"/>
              <a:t>‹#›</a:t>
            </a:fld>
            <a:endParaRPr lang="en-GB"/>
          </a:p>
        </p:txBody>
      </p:sp>
    </p:spTree>
    <p:extLst>
      <p:ext uri="{BB962C8B-B14F-4D97-AF65-F5344CB8AC3E}">
        <p14:creationId xmlns:p14="http://schemas.microsoft.com/office/powerpoint/2010/main" val="151413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99BBB8A-0E93-42E9-B31D-50F3DE87C208}" type="datetimeFigureOut">
              <a:rPr lang="en-GB" smtClean="0"/>
              <a:t>30/07/2020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AE9799-7B57-459C-8E36-1ECB070EE4E8}" type="slidenum">
              <a:rPr lang="en-GB" smtClean="0"/>
              <a:t>‹#›</a:t>
            </a:fld>
            <a:endParaRPr lang="en-GB"/>
          </a:p>
        </p:txBody>
      </p:sp>
    </p:spTree>
    <p:extLst>
      <p:ext uri="{BB962C8B-B14F-4D97-AF65-F5344CB8AC3E}">
        <p14:creationId xmlns:p14="http://schemas.microsoft.com/office/powerpoint/2010/main" val="1440694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9BBB8A-0E93-42E9-B31D-50F3DE87C208}" type="datetimeFigureOut">
              <a:rPr lang="en-GB" smtClean="0"/>
              <a:t>30/07/2020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AE9799-7B57-459C-8E36-1ECB070EE4E8}" type="slidenum">
              <a:rPr lang="en-GB" smtClean="0"/>
              <a:t>‹#›</a:t>
            </a:fld>
            <a:endParaRPr lang="en-GB"/>
          </a:p>
        </p:txBody>
      </p:sp>
    </p:spTree>
    <p:extLst>
      <p:ext uri="{BB962C8B-B14F-4D97-AF65-F5344CB8AC3E}">
        <p14:creationId xmlns:p14="http://schemas.microsoft.com/office/powerpoint/2010/main" val="307566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99BBB8A-0E93-42E9-B31D-50F3DE87C208}" type="datetimeFigureOut">
              <a:rPr lang="en-GB" smtClean="0"/>
              <a:t>30/07/2020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AE9799-7B57-459C-8E36-1ECB070EE4E8}" type="slidenum">
              <a:rPr lang="en-GB" smtClean="0"/>
              <a:t>‹#›</a:t>
            </a:fld>
            <a:endParaRPr lang="en-GB"/>
          </a:p>
        </p:txBody>
      </p:sp>
    </p:spTree>
    <p:extLst>
      <p:ext uri="{BB962C8B-B14F-4D97-AF65-F5344CB8AC3E}">
        <p14:creationId xmlns:p14="http://schemas.microsoft.com/office/powerpoint/2010/main" val="3398415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99BBB8A-0E93-42E9-B31D-50F3DE87C208}" type="datetimeFigureOut">
              <a:rPr lang="en-GB" smtClean="0"/>
              <a:t>30/07/2020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AE9799-7B57-459C-8E36-1ECB070EE4E8}" type="slidenum">
              <a:rPr lang="en-GB" smtClean="0"/>
              <a:t>‹#›</a:t>
            </a:fld>
            <a:endParaRPr lang="en-GB"/>
          </a:p>
        </p:txBody>
      </p:sp>
    </p:spTree>
    <p:extLst>
      <p:ext uri="{BB962C8B-B14F-4D97-AF65-F5344CB8AC3E}">
        <p14:creationId xmlns:p14="http://schemas.microsoft.com/office/powerpoint/2010/main" val="2801242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9BBB8A-0E93-42E9-B31D-50F3DE87C208}" type="datetimeFigureOut">
              <a:rPr lang="en-GB" smtClean="0"/>
              <a:t>30/07/2020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AE9799-7B57-459C-8E36-1ECB070EE4E8}" type="slidenum">
              <a:rPr lang="en-GB" smtClean="0"/>
              <a:t>‹#›</a:t>
            </a:fld>
            <a:endParaRPr lang="en-GB"/>
          </a:p>
        </p:txBody>
      </p:sp>
    </p:spTree>
    <p:extLst>
      <p:ext uri="{BB962C8B-B14F-4D97-AF65-F5344CB8AC3E}">
        <p14:creationId xmlns:p14="http://schemas.microsoft.com/office/powerpoint/2010/main" val="2127613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9BBB8A-0E93-42E9-B31D-50F3DE87C208}" type="datetimeFigureOut">
              <a:rPr lang="en-GB" smtClean="0"/>
              <a:t>30/07/2020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AE9799-7B57-459C-8E36-1ECB070EE4E8}" type="slidenum">
              <a:rPr lang="en-GB" smtClean="0"/>
              <a:t>‹#›</a:t>
            </a:fld>
            <a:endParaRPr lang="en-GB"/>
          </a:p>
        </p:txBody>
      </p:sp>
    </p:spTree>
    <p:extLst>
      <p:ext uri="{BB962C8B-B14F-4D97-AF65-F5344CB8AC3E}">
        <p14:creationId xmlns:p14="http://schemas.microsoft.com/office/powerpoint/2010/main" val="1424081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02F0903-04E4-4115-AEEA-87B594E0CD16}" type="datetime1">
              <a:rPr lang="en-GB" smtClean="0"/>
              <a:t>30/07/2020</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DE20610-9A55-42B8-BEFA-F373F9899C93}" type="slidenum">
              <a:rPr lang="en-GB"/>
              <a:pPr>
                <a:defRPr/>
              </a:pPr>
              <a:t>‹#›</a:t>
            </a:fld>
            <a:endParaRPr lang="en-GB" dirty="0"/>
          </a:p>
        </p:txBody>
      </p:sp>
    </p:spTree>
    <p:extLst>
      <p:ext uri="{BB962C8B-B14F-4D97-AF65-F5344CB8AC3E}">
        <p14:creationId xmlns:p14="http://schemas.microsoft.com/office/powerpoint/2010/main" val="207146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457200" y="1954924"/>
            <a:ext cx="7839075"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41937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a:xfrm>
            <a:off x="395288" y="6475413"/>
            <a:ext cx="8353425"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r>
              <a:rPr lang="en-GB" sz="2200" i="1" dirty="0"/>
              <a:t>Developing Today to Influence Tomorrow.....</a:t>
            </a: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Date Placeholder 3"/>
          <p:cNvSpPr>
            <a:spLocks noGrp="1"/>
          </p:cNvSpPr>
          <p:nvPr>
            <p:ph type="dt" sz="half" idx="10"/>
          </p:nvPr>
        </p:nvSpPr>
        <p:spPr/>
        <p:txBody>
          <a:bodyPr/>
          <a:lstStyle>
            <a:lvl1pPr>
              <a:defRPr/>
            </a:lvl1pPr>
          </a:lstStyle>
          <a:p>
            <a:pPr>
              <a:defRPr/>
            </a:pPr>
            <a:fld id="{66C65555-34A1-4AAF-A554-166B2C726202}" type="datetime1">
              <a:rPr lang="en-GB" smtClean="0"/>
              <a:t>30/07/2020</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a:xfrm>
            <a:off x="6588224" y="6426200"/>
            <a:ext cx="2133600" cy="365125"/>
          </a:xfrm>
        </p:spPr>
        <p:txBody>
          <a:bodyPr/>
          <a:lstStyle>
            <a:lvl1pPr>
              <a:defRPr/>
            </a:lvl1pPr>
          </a:lstStyle>
          <a:p>
            <a:pPr>
              <a:defRPr/>
            </a:pPr>
            <a:fld id="{F5FF1FBF-D244-4E65-9202-82CA0B5D6D80}" type="slidenum">
              <a:rPr lang="en-GB"/>
              <a:pPr>
                <a:defRPr/>
              </a:pPr>
              <a:t>‹#›</a:t>
            </a:fld>
            <a:endParaRPr lang="en-GB" dirty="0"/>
          </a:p>
        </p:txBody>
      </p:sp>
    </p:spTree>
    <p:extLst>
      <p:ext uri="{BB962C8B-B14F-4D97-AF65-F5344CB8AC3E}">
        <p14:creationId xmlns:p14="http://schemas.microsoft.com/office/powerpoint/2010/main" val="1175812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text and photo">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457200" y="1954924"/>
            <a:ext cx="4619297" cy="3720662"/>
          </a:xfrm>
          <a:prstGeom prst="rect">
            <a:avLst/>
          </a:prstGeom>
        </p:spPr>
        <p:txBody>
          <a:bodyPr/>
          <a:lstStyle>
            <a:lvl1pPr marL="342900" indent="-342900">
              <a:buFont typeface="Arial" panose="020B0604020202020204" pitchFamily="34" charset="0"/>
              <a:buChar char="•"/>
              <a:defRPr sz="240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hasCustomPrompt="1"/>
          </p:nvPr>
        </p:nvSpPr>
        <p:spPr>
          <a:xfrm>
            <a:off x="5218113" y="1954213"/>
            <a:ext cx="3673475" cy="3721100"/>
          </a:xfrm>
          <a:prstGeom prst="rect">
            <a:avLst/>
          </a:prstGeom>
        </p:spPr>
        <p:txBody>
          <a:bodyPr/>
          <a:lstStyle>
            <a:lvl1pPr marL="0" indent="0" algn="ctr">
              <a:buNone/>
              <a:defRPr sz="2400"/>
            </a:lvl1pPr>
          </a:lstStyle>
          <a:p>
            <a:r>
              <a:rPr lang="en-GB"/>
              <a:t>Click here to insert your photograph</a:t>
            </a:r>
          </a:p>
        </p:txBody>
      </p:sp>
      <p:sp>
        <p:nvSpPr>
          <p:cNvPr id="5"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2576738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ubtitle and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Slide subtitle – Arial, 28, Bold</a:t>
            </a:r>
          </a:p>
        </p:txBody>
      </p:sp>
      <p:sp>
        <p:nvSpPr>
          <p:cNvPr id="8" name="Text Placeholder 7"/>
          <p:cNvSpPr>
            <a:spLocks noGrp="1"/>
          </p:cNvSpPr>
          <p:nvPr>
            <p:ph type="body" sz="quarter" idx="13" hasCustomPrompt="1"/>
          </p:nvPr>
        </p:nvSpPr>
        <p:spPr>
          <a:xfrm>
            <a:off x="457200" y="2619375"/>
            <a:ext cx="7839075"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2093361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subtitle, text and photograph">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5360988" y="2638425"/>
            <a:ext cx="3451225" cy="2457450"/>
          </a:xfrm>
          <a:prstGeom prst="rect">
            <a:avLst/>
          </a:prstGeom>
        </p:spPr>
        <p:txBody>
          <a:bodyPr/>
          <a:lstStyle>
            <a:lvl1pPr marL="0" indent="0" algn="ctr">
              <a:buNone/>
              <a:defRPr sz="2400" baseline="0"/>
            </a:lvl1pPr>
          </a:lstStyle>
          <a:p>
            <a:r>
              <a:rPr lang="en-GB"/>
              <a:t>Click here to insert your photograph</a:t>
            </a:r>
          </a:p>
        </p:txBody>
      </p:sp>
      <p:sp>
        <p:nvSpPr>
          <p:cNvPr id="6" name="Subtitle 2"/>
          <p:cNvSpPr>
            <a:spLocks noGrp="1"/>
          </p:cNvSpPr>
          <p:nvPr>
            <p:ph type="subTitle" idx="1" hasCustomPrompt="1"/>
          </p:nvPr>
        </p:nvSpPr>
        <p:spPr>
          <a:xfrm>
            <a:off x="457200" y="1909762"/>
            <a:ext cx="6400800" cy="581025"/>
          </a:xfrm>
          <a:prstGeom prst="rect">
            <a:avLst/>
          </a:prstGeom>
        </p:spPr>
        <p:txBody>
          <a:bodyPr/>
          <a:lstStyle>
            <a:lvl1pPr marL="0" indent="0" algn="l">
              <a:buNone/>
              <a:defRPr sz="2800" b="1" baseline="0">
                <a:solidFill>
                  <a:srgbClr val="00389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Slide subtitle – Arial, 28, Bold</a:t>
            </a:r>
          </a:p>
        </p:txBody>
      </p:sp>
      <p:sp>
        <p:nvSpPr>
          <p:cNvPr id="10" name="Text Placeholder 7"/>
          <p:cNvSpPr>
            <a:spLocks noGrp="1"/>
          </p:cNvSpPr>
          <p:nvPr>
            <p:ph type="body" sz="quarter" idx="13" hasCustomPrompt="1"/>
          </p:nvPr>
        </p:nvSpPr>
        <p:spPr>
          <a:xfrm>
            <a:off x="457201" y="2619375"/>
            <a:ext cx="4686300" cy="2457450"/>
          </a:xfrm>
          <a:prstGeom prst="rect">
            <a:avLst/>
          </a:prstGeom>
        </p:spPr>
        <p:txBody>
          <a:bodyPr/>
          <a:lstStyle>
            <a:lvl1pPr>
              <a:defRPr sz="2400" baseline="0"/>
            </a:lvl1pPr>
            <a:lvl2pPr>
              <a:defRPr sz="2400"/>
            </a:lvl2pPr>
            <a:lvl3pPr>
              <a:defRPr sz="2400"/>
            </a:lvl3pPr>
            <a:lvl4pPr>
              <a:defRPr sz="2400"/>
            </a:lvl4pPr>
            <a:lvl5pPr>
              <a:defRPr sz="24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ctrTitle" hasCustomPrompt="1"/>
          </p:nvPr>
        </p:nvSpPr>
        <p:spPr>
          <a:xfrm>
            <a:off x="457200" y="1177926"/>
            <a:ext cx="7772400" cy="679449"/>
          </a:xfrm>
          <a:prstGeom prst="rect">
            <a:avLst/>
          </a:prstGeom>
        </p:spPr>
        <p:txBody>
          <a:bodyPr/>
          <a:lstStyle>
            <a:lvl1pPr algn="l">
              <a:defRPr sz="36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1303303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97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233D-8F32-4988-8308-6C6ED4A061E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634604B-E404-4D89-A032-046FA8301D3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5E11E2-15DA-4A0B-8D14-9C04A48428BD}"/>
              </a:ext>
            </a:extLst>
          </p:cNvPr>
          <p:cNvSpPr>
            <a:spLocks noGrp="1"/>
          </p:cNvSpPr>
          <p:nvPr>
            <p:ph type="dt" sz="half" idx="10"/>
          </p:nvPr>
        </p:nvSpPr>
        <p:spPr/>
        <p:txBody>
          <a:bodyPr/>
          <a:lstStyle/>
          <a:p>
            <a:fld id="{C8ACECC7-8689-43CC-A985-979903CD2B61}" type="datetime1">
              <a:rPr lang="fr-FR" smtClean="0"/>
              <a:t>30/07/2020</a:t>
            </a:fld>
            <a:endParaRPr lang="en-GB"/>
          </a:p>
        </p:txBody>
      </p:sp>
      <p:sp>
        <p:nvSpPr>
          <p:cNvPr id="5" name="Footer Placeholder 4">
            <a:extLst>
              <a:ext uri="{FF2B5EF4-FFF2-40B4-BE49-F238E27FC236}">
                <a16:creationId xmlns:a16="http://schemas.microsoft.com/office/drawing/2014/main" id="{75F7B5BC-DFD2-4829-9312-71BFEEAFB0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83F940-72B4-4D21-A992-1B928ABA7886}"/>
              </a:ext>
            </a:extLst>
          </p:cNvPr>
          <p:cNvSpPr>
            <a:spLocks noGrp="1"/>
          </p:cNvSpPr>
          <p:nvPr>
            <p:ph type="sldNum" sz="quarter" idx="12"/>
          </p:nvPr>
        </p:nvSpPr>
        <p:spPr/>
        <p:txBody>
          <a:bodyPr/>
          <a:lstStyle/>
          <a:p>
            <a:fld id="{D05AF355-3AD5-4EE2-A50F-1B7D49E87191}" type="slidenum">
              <a:rPr lang="en-GB" smtClean="0"/>
              <a:t>‹#›</a:t>
            </a:fld>
            <a:endParaRPr lang="en-GB"/>
          </a:p>
        </p:txBody>
      </p:sp>
    </p:spTree>
    <p:extLst>
      <p:ext uri="{BB962C8B-B14F-4D97-AF65-F5344CB8AC3E}">
        <p14:creationId xmlns:p14="http://schemas.microsoft.com/office/powerpoint/2010/main" val="1279454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99BBB8A-0E93-42E9-B31D-50F3DE87C208}" type="datetimeFigureOut">
              <a:rPr lang="en-GB" smtClean="0"/>
              <a:t>30/07/2020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AE9799-7B57-459C-8E36-1ECB070EE4E8}" type="slidenum">
              <a:rPr lang="en-GB" smtClean="0"/>
              <a:t>‹#›</a:t>
            </a:fld>
            <a:endParaRPr lang="en-GB"/>
          </a:p>
        </p:txBody>
      </p:sp>
    </p:spTree>
    <p:extLst>
      <p:ext uri="{BB962C8B-B14F-4D97-AF65-F5344CB8AC3E}">
        <p14:creationId xmlns:p14="http://schemas.microsoft.com/office/powerpoint/2010/main" val="375326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9BBB8A-0E93-42E9-B31D-50F3DE87C208}" type="datetimeFigureOut">
              <a:rPr lang="en-GB" smtClean="0"/>
              <a:t>30/07/2020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AE9799-7B57-459C-8E36-1ECB070EE4E8}" type="slidenum">
              <a:rPr lang="en-GB" smtClean="0"/>
              <a:t>‹#›</a:t>
            </a:fld>
            <a:endParaRPr lang="en-GB"/>
          </a:p>
        </p:txBody>
      </p:sp>
    </p:spTree>
    <p:extLst>
      <p:ext uri="{BB962C8B-B14F-4D97-AF65-F5344CB8AC3E}">
        <p14:creationId xmlns:p14="http://schemas.microsoft.com/office/powerpoint/2010/main" val="811829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8904" y="360000"/>
            <a:ext cx="3099816" cy="615696"/>
          </a:xfrm>
          <a:prstGeom prst="rect">
            <a:avLst/>
          </a:prstGeom>
        </p:spPr>
      </p:pic>
      <p:sp>
        <p:nvSpPr>
          <p:cNvPr id="8" name="Rectangle 7"/>
          <p:cNvSpPr/>
          <p:nvPr/>
        </p:nvSpPr>
        <p:spPr>
          <a:xfrm>
            <a:off x="0" y="6227379"/>
            <a:ext cx="9144000" cy="63062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0"/>
          <a:stretch>
            <a:fillRect/>
          </a:stretch>
        </p:blipFill>
        <p:spPr>
          <a:xfrm>
            <a:off x="0" y="6189288"/>
            <a:ext cx="9144000" cy="254000"/>
          </a:xfrm>
          <a:prstGeom prst="rect">
            <a:avLst/>
          </a:prstGeom>
        </p:spPr>
      </p:pic>
    </p:spTree>
    <p:extLst>
      <p:ext uri="{BB962C8B-B14F-4D97-AF65-F5344CB8AC3E}">
        <p14:creationId xmlns:p14="http://schemas.microsoft.com/office/powerpoint/2010/main" val="347680335"/>
      </p:ext>
    </p:extLst>
  </p:cSld>
  <p:clrMap bg1="lt1" tx1="dk1" bg2="lt2" tx2="dk2" accent1="accent1" accent2="accent2" accent3="accent3" accent4="accent4" accent5="accent5" accent6="accent6" hlink="hlink" folHlink="folHlink"/>
  <p:sldLayoutIdLst>
    <p:sldLayoutId id="2147483674" r:id="rId1"/>
    <p:sldLayoutId id="2147483651" r:id="rId2"/>
    <p:sldLayoutId id="2147483673" r:id="rId3"/>
    <p:sldLayoutId id="2147483649" r:id="rId4"/>
    <p:sldLayoutId id="2147483650" r:id="rId5"/>
    <p:sldLayoutId id="2147483655" r:id="rId6"/>
    <p:sldLayoutId id="2147483687"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99BBB8A-0E93-42E9-B31D-50F3DE87C208}" type="datetimeFigureOut">
              <a:rPr lang="en-GB" smtClean="0"/>
              <a:t>30/07/2020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AE9799-7B57-459C-8E36-1ECB070EE4E8}" type="slidenum">
              <a:rPr lang="en-GB" smtClean="0"/>
              <a:t>‹#›</a:t>
            </a:fld>
            <a:endParaRPr lang="en-GB"/>
          </a:p>
        </p:txBody>
      </p:sp>
    </p:spTree>
    <p:extLst>
      <p:ext uri="{BB962C8B-B14F-4D97-AF65-F5344CB8AC3E}">
        <p14:creationId xmlns:p14="http://schemas.microsoft.com/office/powerpoint/2010/main" val="1835844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0AAB7E2-C7B2-4AD0-AAE7-44053357522E}" type="datetime1">
              <a:rPr lang="en-GB" smtClean="0"/>
              <a:t>30/07/2020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606844" y="64262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defRPr>
            </a:lvl1pPr>
          </a:lstStyle>
          <a:p>
            <a:pPr>
              <a:defRPr/>
            </a:pPr>
            <a:fld id="{F5FF1FBF-D244-4E65-9202-82CA0B5D6D80}" type="slidenum">
              <a:rPr lang="en-GB" smtClean="0"/>
              <a:pPr/>
              <a:t>‹#›</a:t>
            </a:fld>
            <a:endParaRPr lang="en-GB" dirty="0"/>
          </a:p>
        </p:txBody>
      </p:sp>
      <p:sp>
        <p:nvSpPr>
          <p:cNvPr id="8" name="Rounded Rectangle 7"/>
          <p:cNvSpPr/>
          <p:nvPr userDrawn="1"/>
        </p:nvSpPr>
        <p:spPr>
          <a:xfrm>
            <a:off x="395288" y="6475413"/>
            <a:ext cx="8353425"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r>
              <a:rPr lang="en-GB" sz="2200" i="1" dirty="0"/>
              <a:t>Developing Today to Influence Tomorrow.....</a:t>
            </a:r>
          </a:p>
        </p:txBody>
      </p:sp>
      <p:pic>
        <p:nvPicPr>
          <p:cNvPr id="103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092280" y="116632"/>
            <a:ext cx="178955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0" r:id="rId1"/>
    <p:sldLayoutId id="2147483970" r:id="rId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hyperlink" Target="http://www.hicf.org.uk/"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hyperlink" Target="mailto:christinebanks@nhs.net" TargetMode="Externa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healtheducationyh.onlinesurveys.ac.uk/forecasting_toolki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mailto:don.liu@hee.nhs.uk"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ottom_brand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676" y="5367048"/>
            <a:ext cx="1798200" cy="1243501"/>
          </a:xfrm>
          <a:prstGeom prst="rect">
            <a:avLst/>
          </a:prstGeom>
        </p:spPr>
      </p:pic>
      <p:sp>
        <p:nvSpPr>
          <p:cNvPr id="2" name="TextBox 1"/>
          <p:cNvSpPr txBox="1"/>
          <p:nvPr/>
        </p:nvSpPr>
        <p:spPr>
          <a:xfrm>
            <a:off x="294676" y="1245609"/>
            <a:ext cx="8554648" cy="1446550"/>
          </a:xfrm>
          <a:prstGeom prst="rect">
            <a:avLst/>
          </a:prstGeom>
          <a:noFill/>
        </p:spPr>
        <p:txBody>
          <a:bodyPr wrap="square" rtlCol="0">
            <a:spAutoFit/>
          </a:bodyPr>
          <a:lstStyle/>
          <a:p>
            <a:pPr algn="ctr"/>
            <a:r>
              <a:rPr lang="en-GB" sz="3000" b="1" dirty="0">
                <a:solidFill>
                  <a:srgbClr val="A00054"/>
                </a:solidFill>
              </a:rPr>
              <a:t>Digital Readiness</a:t>
            </a:r>
          </a:p>
          <a:p>
            <a:pPr lvl="0" algn="ctr"/>
            <a:r>
              <a:rPr lang="en-GB" sz="3000" b="1" dirty="0">
                <a:solidFill>
                  <a:srgbClr val="003893"/>
                </a:solidFill>
              </a:rPr>
              <a:t>Planning for our future workforce</a:t>
            </a:r>
          </a:p>
          <a:p>
            <a:pPr lvl="0" algn="ctr"/>
            <a:r>
              <a:rPr lang="en-GB" sz="2800" dirty="0"/>
              <a:t>Nicola Calder, Digital Readiness, Workstream Lead</a:t>
            </a:r>
            <a:endParaRPr lang="en-GB" sz="2800" b="1" dirty="0">
              <a:solidFill>
                <a:srgbClr val="A00054"/>
              </a:solidFill>
            </a:endParaRPr>
          </a:p>
        </p:txBody>
      </p:sp>
      <p:pic>
        <p:nvPicPr>
          <p:cNvPr id="9" name="Picture 8">
            <a:extLst>
              <a:ext uri="{FF2B5EF4-FFF2-40B4-BE49-F238E27FC236}">
                <a16:creationId xmlns:a16="http://schemas.microsoft.com/office/drawing/2014/main" id="{5B4E6065-8277-4420-9DD0-2CFCC4CDDC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55"/>
          <a:stretch/>
        </p:blipFill>
        <p:spPr>
          <a:xfrm>
            <a:off x="413484" y="3429000"/>
            <a:ext cx="3778318" cy="1677232"/>
          </a:xfrm>
          <a:prstGeom prst="rect">
            <a:avLst/>
          </a:prstGeom>
        </p:spPr>
      </p:pic>
      <p:pic>
        <p:nvPicPr>
          <p:cNvPr id="11" name="Picture 10">
            <a:extLst>
              <a:ext uri="{FF2B5EF4-FFF2-40B4-BE49-F238E27FC236}">
                <a16:creationId xmlns:a16="http://schemas.microsoft.com/office/drawing/2014/main" id="{E10549F0-D0F1-4030-BCD7-913E6611BE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04" r="17414" b="104"/>
          <a:stretch/>
        </p:blipFill>
        <p:spPr>
          <a:xfrm>
            <a:off x="4799034" y="3429000"/>
            <a:ext cx="3931482" cy="3058974"/>
          </a:xfrm>
          <a:prstGeom prst="rect">
            <a:avLst/>
          </a:prstGeom>
        </p:spPr>
      </p:pic>
    </p:spTree>
    <p:extLst>
      <p:ext uri="{BB962C8B-B14F-4D97-AF65-F5344CB8AC3E}">
        <p14:creationId xmlns:p14="http://schemas.microsoft.com/office/powerpoint/2010/main" val="469172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00" y="1341438"/>
            <a:ext cx="8332788" cy="5111750"/>
          </a:xfrm>
        </p:spPr>
        <p:txBody>
          <a:bodyPr/>
          <a:lstStyle/>
          <a:p>
            <a:pPr marL="0" indent="0">
              <a:buFont typeface="Arial" charset="0"/>
              <a:buNone/>
              <a:defRPr/>
            </a:pPr>
            <a:r>
              <a:rPr lang="en-GB" sz="2400" dirty="0">
                <a:solidFill>
                  <a:schemeClr val="bg1">
                    <a:lumMod val="50000"/>
                  </a:schemeClr>
                </a:solidFill>
              </a:rPr>
              <a:t>Completion during July and August each year as 30</a:t>
            </a:r>
            <a:r>
              <a:rPr lang="en-GB" sz="2400" baseline="30000" dirty="0">
                <a:solidFill>
                  <a:schemeClr val="bg1">
                    <a:lumMod val="50000"/>
                  </a:schemeClr>
                </a:solidFill>
              </a:rPr>
              <a:t>th</a:t>
            </a:r>
            <a:r>
              <a:rPr lang="en-GB" sz="2400" dirty="0">
                <a:solidFill>
                  <a:schemeClr val="bg1">
                    <a:lumMod val="50000"/>
                  </a:schemeClr>
                </a:solidFill>
              </a:rPr>
              <a:t> June  </a:t>
            </a:r>
          </a:p>
          <a:p>
            <a:pPr marL="0" indent="0">
              <a:buFont typeface="Arial" charset="0"/>
              <a:buNone/>
              <a:defRPr/>
            </a:pPr>
            <a:r>
              <a:rPr lang="en-GB" sz="2400" dirty="0">
                <a:solidFill>
                  <a:schemeClr val="bg1">
                    <a:lumMod val="50000"/>
                  </a:schemeClr>
                </a:solidFill>
              </a:rPr>
              <a:t>1</a:t>
            </a:r>
            <a:r>
              <a:rPr lang="en-GB" sz="2400" baseline="30000" dirty="0">
                <a:solidFill>
                  <a:schemeClr val="bg1">
                    <a:lumMod val="50000"/>
                  </a:schemeClr>
                </a:solidFill>
              </a:rPr>
              <a:t>st</a:t>
            </a:r>
            <a:r>
              <a:rPr lang="en-GB" sz="2400" dirty="0">
                <a:solidFill>
                  <a:schemeClr val="bg1">
                    <a:lumMod val="50000"/>
                  </a:schemeClr>
                </a:solidFill>
              </a:rPr>
              <a:t> census collated 2011</a:t>
            </a:r>
          </a:p>
          <a:p>
            <a:pPr marL="0" indent="0">
              <a:buFont typeface="Arial" charset="0"/>
              <a:buNone/>
              <a:defRPr/>
            </a:pPr>
            <a:r>
              <a:rPr lang="en-GB" sz="2400" dirty="0">
                <a:solidFill>
                  <a:schemeClr val="bg1">
                    <a:lumMod val="50000"/>
                  </a:schemeClr>
                </a:solidFill>
              </a:rPr>
              <a:t>Baseline = roles from </a:t>
            </a:r>
            <a:r>
              <a:rPr lang="en-GB" sz="2400" dirty="0">
                <a:solidFill>
                  <a:schemeClr val="bg1">
                    <a:lumMod val="50000"/>
                  </a:schemeClr>
                </a:solidFill>
                <a:hlinkClick r:id="rId3"/>
              </a:rPr>
              <a:t>www.hicf.org.uk</a:t>
            </a:r>
            <a:endParaRPr lang="en-GB" sz="2400" dirty="0">
              <a:solidFill>
                <a:schemeClr val="bg1">
                  <a:lumMod val="50000"/>
                </a:schemeClr>
              </a:solidFill>
            </a:endParaRPr>
          </a:p>
          <a:p>
            <a:pPr marL="0" indent="0">
              <a:buFont typeface="Arial" charset="0"/>
              <a:buNone/>
              <a:defRPr/>
            </a:pPr>
            <a:r>
              <a:rPr lang="en-GB" sz="2400" dirty="0">
                <a:solidFill>
                  <a:schemeClr val="bg1">
                    <a:lumMod val="50000"/>
                  </a:schemeClr>
                </a:solidFill>
              </a:rPr>
              <a:t>Refined over the years </a:t>
            </a:r>
          </a:p>
          <a:p>
            <a:pPr marL="0" indent="0">
              <a:buFont typeface="Arial" charset="0"/>
              <a:buNone/>
              <a:defRPr/>
            </a:pPr>
            <a:r>
              <a:rPr lang="en-GB" sz="2400" dirty="0">
                <a:solidFill>
                  <a:schemeClr val="bg1">
                    <a:lumMod val="50000"/>
                  </a:schemeClr>
                </a:solidFill>
              </a:rPr>
              <a:t>Not perfect – but a great start!</a:t>
            </a:r>
          </a:p>
          <a:p>
            <a:pPr marL="0" indent="0">
              <a:buFont typeface="Arial" charset="0"/>
              <a:buNone/>
              <a:defRPr/>
            </a:pPr>
            <a:r>
              <a:rPr lang="en-GB" sz="2400" dirty="0">
                <a:solidFill>
                  <a:schemeClr val="bg1">
                    <a:lumMod val="50000"/>
                  </a:schemeClr>
                </a:solidFill>
              </a:rPr>
              <a:t>Informatics staff in all NW organisations </a:t>
            </a:r>
          </a:p>
          <a:p>
            <a:pPr>
              <a:defRPr/>
            </a:pPr>
            <a:r>
              <a:rPr lang="en-GB" sz="2400" dirty="0">
                <a:solidFill>
                  <a:schemeClr val="bg1">
                    <a:lumMod val="50000"/>
                  </a:schemeClr>
                </a:solidFill>
              </a:rPr>
              <a:t>what areas of informatics they work in</a:t>
            </a:r>
          </a:p>
          <a:p>
            <a:pPr>
              <a:defRPr/>
            </a:pPr>
            <a:r>
              <a:rPr lang="en-GB" sz="2400" dirty="0">
                <a:solidFill>
                  <a:schemeClr val="bg1">
                    <a:lumMod val="50000"/>
                  </a:schemeClr>
                </a:solidFill>
              </a:rPr>
              <a:t>what banding </a:t>
            </a:r>
          </a:p>
          <a:p>
            <a:pPr>
              <a:defRPr/>
            </a:pPr>
            <a:r>
              <a:rPr lang="en-GB" sz="2400" dirty="0">
                <a:solidFill>
                  <a:schemeClr val="bg1">
                    <a:lumMod val="50000"/>
                  </a:schemeClr>
                </a:solidFill>
              </a:rPr>
              <a:t>highest level qualifications they hold </a:t>
            </a:r>
          </a:p>
          <a:p>
            <a:pPr>
              <a:defRPr/>
            </a:pPr>
            <a:r>
              <a:rPr lang="en-GB" sz="2400" dirty="0">
                <a:solidFill>
                  <a:schemeClr val="bg1">
                    <a:lumMod val="50000"/>
                  </a:schemeClr>
                </a:solidFill>
              </a:rPr>
              <a:t>whether they are members of professional bodies</a:t>
            </a:r>
          </a:p>
          <a:p>
            <a:pPr>
              <a:defRPr/>
            </a:pPr>
            <a:r>
              <a:rPr lang="en-GB" sz="2400" dirty="0">
                <a:solidFill>
                  <a:schemeClr val="bg1">
                    <a:lumMod val="50000"/>
                  </a:schemeClr>
                </a:solidFill>
              </a:rPr>
              <a:t>Not currently - age / ethnicity</a:t>
            </a:r>
          </a:p>
        </p:txBody>
      </p:sp>
      <p:sp>
        <p:nvSpPr>
          <p:cNvPr id="38915" name="Title 1"/>
          <p:cNvSpPr txBox="1">
            <a:spLocks/>
          </p:cNvSpPr>
          <p:nvPr/>
        </p:nvSpPr>
        <p:spPr bwMode="auto">
          <a:xfrm>
            <a:off x="395288" y="476250"/>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4400" dirty="0">
                <a:solidFill>
                  <a:srgbClr val="0070C0"/>
                </a:solidFill>
              </a:rPr>
              <a:t>Annual Workforce Profile</a:t>
            </a:r>
            <a:endParaRPr lang="en-GB" altLang="en-US" sz="4400" dirty="0"/>
          </a:p>
        </p:txBody>
      </p:sp>
      <p:sp>
        <p:nvSpPr>
          <p:cNvPr id="2" name="Slide Number Placeholder 1"/>
          <p:cNvSpPr>
            <a:spLocks noGrp="1"/>
          </p:cNvSpPr>
          <p:nvPr>
            <p:ph type="sldNum" sz="quarter" idx="12"/>
          </p:nvPr>
        </p:nvSpPr>
        <p:spPr/>
        <p:txBody>
          <a:bodyPr/>
          <a:lstStyle/>
          <a:p>
            <a:pPr>
              <a:defRPr/>
            </a:pPr>
            <a:fld id="{0DE20610-9A55-42B8-BEFA-F373F9899C93}" type="slidenum">
              <a:rPr lang="en-GB" smtClean="0"/>
              <a:pPr>
                <a:defRPr/>
              </a:pPr>
              <a:t>10</a:t>
            </a:fld>
            <a:endParaRPr lang="en-GB" dirty="0"/>
          </a:p>
        </p:txBody>
      </p:sp>
    </p:spTree>
    <p:extLst>
      <p:ext uri="{BB962C8B-B14F-4D97-AF65-F5344CB8AC3E}">
        <p14:creationId xmlns:p14="http://schemas.microsoft.com/office/powerpoint/2010/main" val="177193108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a:solidFill>
                  <a:srgbClr val="0070C0"/>
                </a:solidFill>
              </a:rPr>
              <a:t>What does it look like?</a:t>
            </a: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8712968" cy="291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 y="260648"/>
            <a:ext cx="9091580" cy="6737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322340"/>
            <a:ext cx="3543410" cy="1873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4535579"/>
            <a:ext cx="2501851" cy="222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0DE20610-9A55-42B8-BEFA-F373F9899C93}" type="slidenum">
              <a:rPr lang="en-GB" smtClean="0"/>
              <a:pPr>
                <a:defRPr/>
              </a:pPr>
              <a:t>11</a:t>
            </a:fld>
            <a:endParaRPr lang="en-GB" dirty="0"/>
          </a:p>
        </p:txBody>
      </p:sp>
    </p:spTree>
    <p:extLst>
      <p:ext uri="{BB962C8B-B14F-4D97-AF65-F5344CB8AC3E}">
        <p14:creationId xmlns:p14="http://schemas.microsoft.com/office/powerpoint/2010/main" val="83319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8229600" cy="778098"/>
          </a:xfrm>
        </p:spPr>
        <p:txBody>
          <a:bodyPr/>
          <a:lstStyle/>
          <a:p>
            <a:pPr algn="l"/>
            <a:r>
              <a:rPr lang="en-GB" dirty="0">
                <a:solidFill>
                  <a:srgbClr val="0070C0"/>
                </a:solidFill>
              </a:rPr>
              <a:t>What’s in it for you?</a:t>
            </a:r>
          </a:p>
        </p:txBody>
      </p:sp>
      <p:sp>
        <p:nvSpPr>
          <p:cNvPr id="3" name="Content Placeholder 2"/>
          <p:cNvSpPr>
            <a:spLocks noGrp="1"/>
          </p:cNvSpPr>
          <p:nvPr>
            <p:ph idx="1"/>
          </p:nvPr>
        </p:nvSpPr>
        <p:spPr>
          <a:xfrm>
            <a:off x="323528" y="1052736"/>
            <a:ext cx="8363272" cy="5400600"/>
          </a:xfrm>
        </p:spPr>
        <p:txBody>
          <a:bodyPr/>
          <a:lstStyle/>
          <a:p>
            <a:pPr marL="0" indent="0">
              <a:buNone/>
            </a:pPr>
            <a:r>
              <a:rPr lang="en-GB" sz="2800" dirty="0">
                <a:solidFill>
                  <a:schemeClr val="bg1">
                    <a:lumMod val="50000"/>
                  </a:schemeClr>
                </a:solidFill>
              </a:rPr>
              <a:t>As a leader you will be able to:</a:t>
            </a:r>
          </a:p>
          <a:p>
            <a:pPr marL="628650" indent="-571500"/>
            <a:r>
              <a:rPr lang="en-GB" sz="2800" dirty="0">
                <a:solidFill>
                  <a:schemeClr val="bg1">
                    <a:lumMod val="50000"/>
                  </a:schemeClr>
                </a:solidFill>
              </a:rPr>
              <a:t>Understand what your workforce looks like (across all disciplines of Health Informatics) </a:t>
            </a:r>
          </a:p>
          <a:p>
            <a:pPr marL="628650" indent="-571500"/>
            <a:r>
              <a:rPr lang="en-GB" sz="2800" dirty="0">
                <a:solidFill>
                  <a:schemeClr val="bg1">
                    <a:lumMod val="50000"/>
                  </a:schemeClr>
                </a:solidFill>
              </a:rPr>
              <a:t>Biggest &amp; most expensive resource / greatest asset </a:t>
            </a:r>
          </a:p>
          <a:p>
            <a:pPr marL="628650" indent="-571500"/>
            <a:r>
              <a:rPr lang="en-GB" sz="2800" dirty="0">
                <a:solidFill>
                  <a:schemeClr val="bg1">
                    <a:lumMod val="50000"/>
                  </a:schemeClr>
                </a:solidFill>
              </a:rPr>
              <a:t>Manage transition into the new land </a:t>
            </a:r>
            <a:r>
              <a:rPr lang="en-GB" sz="2800" dirty="0" err="1">
                <a:solidFill>
                  <a:schemeClr val="bg1">
                    <a:lumMod val="50000"/>
                  </a:schemeClr>
                </a:solidFill>
              </a:rPr>
              <a:t>scapes</a:t>
            </a:r>
            <a:endParaRPr lang="en-GB" sz="2800" dirty="0">
              <a:solidFill>
                <a:schemeClr val="bg1">
                  <a:lumMod val="50000"/>
                </a:schemeClr>
              </a:solidFill>
            </a:endParaRPr>
          </a:p>
          <a:p>
            <a:pPr marL="628650" indent="-571500"/>
            <a:r>
              <a:rPr lang="en-GB" sz="2800" dirty="0">
                <a:solidFill>
                  <a:schemeClr val="bg1">
                    <a:lumMod val="50000"/>
                  </a:schemeClr>
                </a:solidFill>
              </a:rPr>
              <a:t>Identify gaps and overlaps </a:t>
            </a:r>
          </a:p>
          <a:p>
            <a:pPr marL="628650" indent="-571500"/>
            <a:r>
              <a:rPr lang="en-GB" sz="2800" dirty="0">
                <a:solidFill>
                  <a:schemeClr val="bg1">
                    <a:lumMod val="50000"/>
                  </a:schemeClr>
                </a:solidFill>
              </a:rPr>
              <a:t>Deploy skills and competencies flexibly </a:t>
            </a:r>
          </a:p>
          <a:p>
            <a:pPr marL="628650" indent="-571500"/>
            <a:r>
              <a:rPr lang="en-GB" sz="2800" dirty="0">
                <a:solidFill>
                  <a:schemeClr val="bg1">
                    <a:lumMod val="50000"/>
                  </a:schemeClr>
                </a:solidFill>
              </a:rPr>
              <a:t>Plan staff development effectively </a:t>
            </a:r>
          </a:p>
          <a:p>
            <a:pPr marL="628650" indent="-571500"/>
            <a:r>
              <a:rPr lang="en-GB" sz="2800" dirty="0">
                <a:solidFill>
                  <a:schemeClr val="bg1">
                    <a:lumMod val="50000"/>
                  </a:schemeClr>
                </a:solidFill>
              </a:rPr>
              <a:t>Measure  and evaluate change/progress </a:t>
            </a:r>
          </a:p>
          <a:p>
            <a:endParaRPr lang="en-GB" sz="2800" dirty="0">
              <a:solidFill>
                <a:schemeClr val="bg1">
                  <a:lumMod val="50000"/>
                </a:schemeClr>
              </a:solidFill>
            </a:endParaRPr>
          </a:p>
          <a:p>
            <a:endParaRPr lang="en-GB" sz="2800" dirty="0">
              <a:solidFill>
                <a:schemeClr val="bg1">
                  <a:lumMod val="50000"/>
                </a:schemeClr>
              </a:solidFill>
            </a:endParaRPr>
          </a:p>
          <a:p>
            <a:endParaRPr lang="en-GB" sz="2800" dirty="0">
              <a:solidFill>
                <a:schemeClr val="bg1">
                  <a:lumMod val="50000"/>
                </a:schemeClr>
              </a:solidFill>
            </a:endParaRPr>
          </a:p>
        </p:txBody>
      </p:sp>
      <p:sp>
        <p:nvSpPr>
          <p:cNvPr id="4" name="Slide Number Placeholder 3"/>
          <p:cNvSpPr>
            <a:spLocks noGrp="1"/>
          </p:cNvSpPr>
          <p:nvPr>
            <p:ph type="sldNum" sz="quarter" idx="12"/>
          </p:nvPr>
        </p:nvSpPr>
        <p:spPr/>
        <p:txBody>
          <a:bodyPr/>
          <a:lstStyle/>
          <a:p>
            <a:pPr>
              <a:defRPr/>
            </a:pPr>
            <a:fld id="{0DE20610-9A55-42B8-BEFA-F373F9899C93}" type="slidenum">
              <a:rPr lang="en-GB" smtClean="0"/>
              <a:pPr>
                <a:defRPr/>
              </a:pPr>
              <a:t>12</a:t>
            </a:fld>
            <a:endParaRPr lang="en-GB" dirty="0"/>
          </a:p>
        </p:txBody>
      </p:sp>
    </p:spTree>
    <p:extLst>
      <p:ext uri="{BB962C8B-B14F-4D97-AF65-F5344CB8AC3E}">
        <p14:creationId xmlns:p14="http://schemas.microsoft.com/office/powerpoint/2010/main" val="2764547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rgbClr val="0070C0"/>
                </a:solidFill>
              </a:rPr>
              <a:t>Quote from stakeholder</a:t>
            </a:r>
          </a:p>
        </p:txBody>
      </p:sp>
      <p:sp>
        <p:nvSpPr>
          <p:cNvPr id="3" name="Content Placeholder 2"/>
          <p:cNvSpPr>
            <a:spLocks noGrp="1"/>
          </p:cNvSpPr>
          <p:nvPr>
            <p:ph idx="1"/>
          </p:nvPr>
        </p:nvSpPr>
        <p:spPr/>
        <p:txBody>
          <a:bodyPr/>
          <a:lstStyle/>
          <a:p>
            <a:pPr marL="0" indent="0">
              <a:buNone/>
            </a:pPr>
            <a:r>
              <a:rPr lang="en-GB" sz="1800" dirty="0">
                <a:solidFill>
                  <a:schemeClr val="bg1">
                    <a:lumMod val="50000"/>
                  </a:schemeClr>
                </a:solidFill>
              </a:rPr>
              <a:t>I joined my organisation following a period of upheaval, as they had been through a recent acquisition of another mental health provider and were still in the forming stage as a new organisation. The IM&amp;T team at the time I joined was made up of groups of staff from the 2 previous organisations who had come together but had not gone through any proper restructuring to form a cohesive unit, fit for purpose for the new organisation. I found the benchmarking information that was available from the ISDN invaluable, in giving me a clear view as to the structure that would be required to support the new organisation.  It was helpful in identifying skill mix, numbers and grades of staff that would be optimum for an organisation of our size.  Without the benchmarking information, I would have had difficulty in providing some of the evidence base that was required to gain support for the new structure. </a:t>
            </a:r>
          </a:p>
          <a:p>
            <a:pPr marL="0" indent="0">
              <a:buNone/>
            </a:pPr>
            <a:endParaRPr lang="en-GB" sz="1800" dirty="0">
              <a:solidFill>
                <a:schemeClr val="bg1">
                  <a:lumMod val="50000"/>
                </a:schemeClr>
              </a:solidFill>
            </a:endParaRPr>
          </a:p>
          <a:p>
            <a:pPr marL="0" indent="0">
              <a:buNone/>
            </a:pPr>
            <a:r>
              <a:rPr lang="en-GB" sz="1800" b="1" dirty="0">
                <a:solidFill>
                  <a:schemeClr val="bg1">
                    <a:lumMod val="50000"/>
                  </a:schemeClr>
                </a:solidFill>
              </a:rPr>
              <a:t>Grace Birch</a:t>
            </a:r>
          </a:p>
          <a:p>
            <a:pPr marL="0" indent="0">
              <a:buNone/>
            </a:pPr>
            <a:r>
              <a:rPr lang="en-GB" sz="1800" dirty="0">
                <a:solidFill>
                  <a:schemeClr val="bg1">
                    <a:lumMod val="50000"/>
                  </a:schemeClr>
                </a:solidFill>
              </a:rPr>
              <a:t>Associate Director of IM&amp;T </a:t>
            </a:r>
          </a:p>
          <a:p>
            <a:pPr marL="0" indent="0">
              <a:buNone/>
            </a:pPr>
            <a:r>
              <a:rPr lang="en-GB" sz="1800" dirty="0">
                <a:solidFill>
                  <a:schemeClr val="bg1">
                    <a:lumMod val="50000"/>
                  </a:schemeClr>
                </a:solidFill>
              </a:rPr>
              <a:t>Greater Manchester Mental Health NHS Foundation Trust</a:t>
            </a:r>
          </a:p>
          <a:p>
            <a:endParaRPr lang="en-GB" sz="1800" dirty="0">
              <a:solidFill>
                <a:schemeClr val="bg1">
                  <a:lumMod val="50000"/>
                </a:schemeClr>
              </a:solidFill>
            </a:endParaRPr>
          </a:p>
        </p:txBody>
      </p:sp>
      <p:sp>
        <p:nvSpPr>
          <p:cNvPr id="5" name="Slide Number Placeholder 4"/>
          <p:cNvSpPr>
            <a:spLocks noGrp="1"/>
          </p:cNvSpPr>
          <p:nvPr>
            <p:ph type="sldNum" sz="quarter" idx="12"/>
          </p:nvPr>
        </p:nvSpPr>
        <p:spPr/>
        <p:txBody>
          <a:bodyPr/>
          <a:lstStyle/>
          <a:p>
            <a:pPr>
              <a:defRPr/>
            </a:pPr>
            <a:fld id="{0DE20610-9A55-42B8-BEFA-F373F9899C93}" type="slidenum">
              <a:rPr lang="en-GB" smtClean="0"/>
              <a:pPr>
                <a:defRPr/>
              </a:pPr>
              <a:t>13</a:t>
            </a:fld>
            <a:endParaRPr lang="en-GB" dirty="0"/>
          </a:p>
        </p:txBody>
      </p:sp>
    </p:spTree>
    <p:extLst>
      <p:ext uri="{BB962C8B-B14F-4D97-AF65-F5344CB8AC3E}">
        <p14:creationId xmlns:p14="http://schemas.microsoft.com/office/powerpoint/2010/main" val="3090441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8928992" cy="1143000"/>
          </a:xfrm>
        </p:spPr>
        <p:txBody>
          <a:bodyPr/>
          <a:lstStyle/>
          <a:p>
            <a:pPr algn="l"/>
            <a:r>
              <a:rPr lang="en-GB" sz="3600" dirty="0">
                <a:solidFill>
                  <a:srgbClr val="0070C0"/>
                </a:solidFill>
              </a:rPr>
              <a:t>Benefits to Member Organisations</a:t>
            </a:r>
          </a:p>
        </p:txBody>
      </p:sp>
      <p:sp>
        <p:nvSpPr>
          <p:cNvPr id="3" name="Content Placeholder 2"/>
          <p:cNvSpPr>
            <a:spLocks noGrp="1"/>
          </p:cNvSpPr>
          <p:nvPr>
            <p:ph idx="1"/>
          </p:nvPr>
        </p:nvSpPr>
        <p:spPr>
          <a:xfrm>
            <a:off x="251520" y="1196752"/>
            <a:ext cx="8445624" cy="3456384"/>
          </a:xfrm>
        </p:spPr>
        <p:txBody>
          <a:bodyPr/>
          <a:lstStyle/>
          <a:p>
            <a:pPr>
              <a:buClr>
                <a:srgbClr val="0070C0"/>
              </a:buClr>
              <a:buFont typeface="Wingdings" panose="05000000000000000000" pitchFamily="2" charset="2"/>
              <a:buChar char="§"/>
            </a:pPr>
            <a:r>
              <a:rPr lang="en-GB" sz="2400" dirty="0">
                <a:solidFill>
                  <a:schemeClr val="bg1">
                    <a:lumMod val="50000"/>
                  </a:schemeClr>
                </a:solidFill>
              </a:rPr>
              <a:t>Agreement to share data between member organisations</a:t>
            </a:r>
          </a:p>
          <a:p>
            <a:pPr>
              <a:buClr>
                <a:srgbClr val="0070C0"/>
              </a:buClr>
              <a:buFont typeface="Wingdings" panose="05000000000000000000" pitchFamily="2" charset="2"/>
              <a:buChar char="§"/>
            </a:pPr>
            <a:r>
              <a:rPr lang="en-GB" sz="2400" dirty="0">
                <a:solidFill>
                  <a:schemeClr val="bg1">
                    <a:lumMod val="50000"/>
                  </a:schemeClr>
                </a:solidFill>
              </a:rPr>
              <a:t>Need to understand whole picture around data</a:t>
            </a:r>
          </a:p>
          <a:p>
            <a:pPr>
              <a:buClr>
                <a:srgbClr val="0070C0"/>
              </a:buClr>
              <a:buFont typeface="Wingdings" panose="05000000000000000000" pitchFamily="2" charset="2"/>
              <a:buChar char="§"/>
            </a:pPr>
            <a:r>
              <a:rPr lang="en-GB" sz="2400" dirty="0">
                <a:solidFill>
                  <a:schemeClr val="bg1">
                    <a:lumMod val="50000"/>
                  </a:schemeClr>
                </a:solidFill>
              </a:rPr>
              <a:t>Ways to use data:</a:t>
            </a:r>
          </a:p>
          <a:p>
            <a:pPr lvl="1">
              <a:buClr>
                <a:srgbClr val="0070C0"/>
              </a:buClr>
              <a:buFont typeface="Wingdings" panose="05000000000000000000" pitchFamily="2" charset="2"/>
              <a:buChar char="ü"/>
            </a:pPr>
            <a:r>
              <a:rPr lang="en-GB" sz="2400" dirty="0">
                <a:solidFill>
                  <a:schemeClr val="bg1">
                    <a:lumMod val="50000"/>
                  </a:schemeClr>
                </a:solidFill>
              </a:rPr>
              <a:t>Benchmarking whole organisation</a:t>
            </a:r>
          </a:p>
          <a:p>
            <a:pPr lvl="1">
              <a:buClr>
                <a:srgbClr val="0070C0"/>
              </a:buClr>
              <a:buFont typeface="Wingdings" panose="05000000000000000000" pitchFamily="2" charset="2"/>
              <a:buChar char="ü"/>
            </a:pPr>
            <a:r>
              <a:rPr lang="en-GB" sz="2400" dirty="0">
                <a:solidFill>
                  <a:schemeClr val="bg1">
                    <a:lumMod val="50000"/>
                  </a:schemeClr>
                </a:solidFill>
              </a:rPr>
              <a:t>Benchmarking parts e.g. grades/roles etc.</a:t>
            </a:r>
          </a:p>
          <a:p>
            <a:pPr lvl="1">
              <a:buClr>
                <a:srgbClr val="0070C0"/>
              </a:buClr>
              <a:buFont typeface="Wingdings" panose="05000000000000000000" pitchFamily="2" charset="2"/>
              <a:buChar char="ü"/>
            </a:pPr>
            <a:r>
              <a:rPr lang="en-GB" sz="2400" dirty="0">
                <a:solidFill>
                  <a:schemeClr val="bg1">
                    <a:lumMod val="50000"/>
                  </a:schemeClr>
                </a:solidFill>
              </a:rPr>
              <a:t>Collaboration in a local foot print</a:t>
            </a:r>
          </a:p>
          <a:p>
            <a:pPr>
              <a:buClr>
                <a:srgbClr val="0070C0"/>
              </a:buClr>
              <a:buFont typeface="Wingdings" panose="05000000000000000000" pitchFamily="2" charset="2"/>
              <a:buChar char="§"/>
            </a:pPr>
            <a:r>
              <a:rPr lang="en-GB" sz="2400" dirty="0">
                <a:solidFill>
                  <a:schemeClr val="bg1">
                    <a:lumMod val="50000"/>
                  </a:schemeClr>
                </a:solidFill>
              </a:rPr>
              <a:t>Mapping the development of the informatics workforce</a:t>
            </a:r>
          </a:p>
          <a:p>
            <a:pPr lvl="1">
              <a:buClr>
                <a:srgbClr val="0070C0"/>
              </a:buClr>
              <a:buFont typeface="Arial" panose="020B0604020202020204" pitchFamily="34" charset="0"/>
              <a:buChar char="•"/>
            </a:pPr>
            <a:r>
              <a:rPr lang="en-GB" sz="2400" dirty="0">
                <a:solidFill>
                  <a:schemeClr val="bg1">
                    <a:lumMod val="50000"/>
                  </a:schemeClr>
                </a:solidFill>
              </a:rPr>
              <a:t>Directors </a:t>
            </a:r>
          </a:p>
          <a:p>
            <a:pPr lvl="1">
              <a:buClr>
                <a:srgbClr val="0070C0"/>
              </a:buClr>
              <a:buFont typeface="Arial" panose="020B0604020202020204" pitchFamily="34" charset="0"/>
              <a:buChar char="•"/>
            </a:pPr>
            <a:r>
              <a:rPr lang="en-GB" sz="2400" dirty="0">
                <a:solidFill>
                  <a:schemeClr val="bg1">
                    <a:lumMod val="50000"/>
                  </a:schemeClr>
                </a:solidFill>
              </a:rPr>
              <a:t>CCIOs</a:t>
            </a:r>
          </a:p>
          <a:p>
            <a:pPr>
              <a:buClr>
                <a:srgbClr val="0070C0"/>
              </a:buClr>
              <a:buFont typeface="Wingdings" panose="05000000000000000000" pitchFamily="2" charset="2"/>
              <a:buChar char="§"/>
            </a:pPr>
            <a:r>
              <a:rPr lang="en-GB" sz="2400" dirty="0">
                <a:solidFill>
                  <a:schemeClr val="bg1">
                    <a:lumMod val="50000"/>
                  </a:schemeClr>
                </a:solidFill>
              </a:rPr>
              <a:t>Enables focused learning and development on specific workforce issues</a:t>
            </a:r>
          </a:p>
        </p:txBody>
      </p:sp>
      <p:sp>
        <p:nvSpPr>
          <p:cNvPr id="5" name="Slide Number Placeholder 4"/>
          <p:cNvSpPr>
            <a:spLocks noGrp="1"/>
          </p:cNvSpPr>
          <p:nvPr>
            <p:ph type="sldNum" sz="quarter" idx="12"/>
          </p:nvPr>
        </p:nvSpPr>
        <p:spPr/>
        <p:txBody>
          <a:bodyPr/>
          <a:lstStyle/>
          <a:p>
            <a:pPr>
              <a:defRPr/>
            </a:pPr>
            <a:fld id="{0DE20610-9A55-42B8-BEFA-F373F9899C93}" type="slidenum">
              <a:rPr lang="en-GB" smtClean="0"/>
              <a:pPr>
                <a:defRPr/>
              </a:pPr>
              <a:t>14</a:t>
            </a:fld>
            <a:endParaRPr lang="en-GB" dirty="0"/>
          </a:p>
        </p:txBody>
      </p:sp>
    </p:spTree>
    <p:extLst>
      <p:ext uri="{BB962C8B-B14F-4D97-AF65-F5344CB8AC3E}">
        <p14:creationId xmlns:p14="http://schemas.microsoft.com/office/powerpoint/2010/main" val="1826324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96752"/>
            <a:ext cx="8229600" cy="4525963"/>
          </a:xfrm>
        </p:spPr>
        <p:txBody>
          <a:bodyPr/>
          <a:lstStyle/>
          <a:p>
            <a:pPr marL="0" indent="0">
              <a:buNone/>
            </a:pPr>
            <a:r>
              <a:rPr lang="en-GB" sz="1800" dirty="0">
                <a:solidFill>
                  <a:schemeClr val="bg1">
                    <a:lumMod val="50000"/>
                  </a:schemeClr>
                </a:solidFill>
              </a:rPr>
              <a:t>As you know I am trying to get time to use the data for an overall review of the digital workforce in C&amp;M. Whilst it is early days I believe we have the source of data to start working on a joint plan for digital workforce development.  </a:t>
            </a:r>
          </a:p>
          <a:p>
            <a:pPr marL="0" indent="0">
              <a:buNone/>
            </a:pPr>
            <a:endParaRPr lang="en-GB" sz="1800" dirty="0">
              <a:solidFill>
                <a:schemeClr val="bg1">
                  <a:lumMod val="50000"/>
                </a:schemeClr>
              </a:solidFill>
            </a:endParaRPr>
          </a:p>
          <a:p>
            <a:pPr marL="0" indent="0">
              <a:buNone/>
            </a:pPr>
            <a:r>
              <a:rPr lang="en-GB" sz="1800" dirty="0">
                <a:solidFill>
                  <a:schemeClr val="bg1">
                    <a:lumMod val="50000"/>
                  </a:schemeClr>
                </a:solidFill>
              </a:rPr>
              <a:t>We have also used it as a basis for an initial review of Cyber skills and as you know we are now building on the original data for a further more in depth view of cyber skills across the North West. </a:t>
            </a:r>
          </a:p>
          <a:p>
            <a:pPr marL="0" indent="0">
              <a:buNone/>
            </a:pPr>
            <a:endParaRPr lang="en-GB" sz="1800" dirty="0">
              <a:solidFill>
                <a:schemeClr val="bg1">
                  <a:lumMod val="50000"/>
                </a:schemeClr>
              </a:solidFill>
            </a:endParaRPr>
          </a:p>
          <a:p>
            <a:pPr marL="0" indent="0">
              <a:buNone/>
            </a:pPr>
            <a:r>
              <a:rPr lang="en-GB" sz="1800" dirty="0">
                <a:solidFill>
                  <a:schemeClr val="bg1">
                    <a:lumMod val="50000"/>
                  </a:schemeClr>
                </a:solidFill>
              </a:rPr>
              <a:t>In my previous role as CIO at WUTH we used it frequently when reacting to requests for more resources to adjust to new workloads in specific areas such as BI analyst, Clinical coding and developers.   </a:t>
            </a:r>
          </a:p>
          <a:p>
            <a:pPr marL="0" indent="0">
              <a:buNone/>
            </a:pPr>
            <a:endParaRPr lang="en-GB" sz="1800" dirty="0">
              <a:solidFill>
                <a:schemeClr val="bg1">
                  <a:lumMod val="50000"/>
                </a:schemeClr>
              </a:solidFill>
            </a:endParaRPr>
          </a:p>
          <a:p>
            <a:pPr marL="0" indent="0">
              <a:buNone/>
            </a:pPr>
            <a:r>
              <a:rPr lang="en-GB" sz="1800" b="1" dirty="0">
                <a:solidFill>
                  <a:schemeClr val="bg1">
                    <a:lumMod val="50000"/>
                  </a:schemeClr>
                </a:solidFill>
              </a:rPr>
              <a:t>Paul Charnley</a:t>
            </a:r>
            <a:endParaRPr lang="en-GB" sz="1800" dirty="0">
              <a:solidFill>
                <a:schemeClr val="bg1">
                  <a:lumMod val="50000"/>
                </a:schemeClr>
              </a:solidFill>
            </a:endParaRPr>
          </a:p>
          <a:p>
            <a:pPr marL="0" indent="0">
              <a:buNone/>
            </a:pPr>
            <a:r>
              <a:rPr lang="en-GB" sz="1800" dirty="0">
                <a:solidFill>
                  <a:schemeClr val="bg1">
                    <a:lumMod val="50000"/>
                  </a:schemeClr>
                </a:solidFill>
              </a:rPr>
              <a:t>Digital Lead</a:t>
            </a:r>
          </a:p>
          <a:p>
            <a:pPr marL="0" indent="0">
              <a:buNone/>
            </a:pPr>
            <a:r>
              <a:rPr lang="en-GB" sz="1800" dirty="0">
                <a:solidFill>
                  <a:schemeClr val="bg1">
                    <a:lumMod val="50000"/>
                  </a:schemeClr>
                </a:solidFill>
              </a:rPr>
              <a:t>Cheshire &amp; Merseyside Health &amp; Care Partnership</a:t>
            </a:r>
          </a:p>
          <a:p>
            <a:pPr marL="0" indent="0">
              <a:buNone/>
            </a:pPr>
            <a:r>
              <a:rPr lang="en-GB" sz="1800" dirty="0">
                <a:solidFill>
                  <a:schemeClr val="bg1">
                    <a:lumMod val="50000"/>
                  </a:schemeClr>
                </a:solidFill>
              </a:rPr>
              <a:t> </a:t>
            </a:r>
          </a:p>
          <a:p>
            <a:pPr marL="514350" indent="-514350">
              <a:buFont typeface="+mj-lt"/>
              <a:buAutoNum type="arabicPeriod"/>
            </a:pPr>
            <a:endParaRPr lang="en-GB" dirty="0"/>
          </a:p>
        </p:txBody>
      </p:sp>
      <p:sp>
        <p:nvSpPr>
          <p:cNvPr id="5" name="Title 1"/>
          <p:cNvSpPr>
            <a:spLocks noGrp="1"/>
          </p:cNvSpPr>
          <p:nvPr>
            <p:ph type="title"/>
          </p:nvPr>
        </p:nvSpPr>
        <p:spPr/>
        <p:txBody>
          <a:bodyPr/>
          <a:lstStyle/>
          <a:p>
            <a:pPr algn="l"/>
            <a:r>
              <a:rPr lang="en-GB" dirty="0">
                <a:solidFill>
                  <a:srgbClr val="0070C0"/>
                </a:solidFill>
              </a:rPr>
              <a:t>Quote from stakeholder </a:t>
            </a:r>
            <a:r>
              <a:rPr lang="en-GB" sz="3200" dirty="0">
                <a:solidFill>
                  <a:srgbClr val="0070C0"/>
                </a:solidFill>
              </a:rPr>
              <a:t>cont.</a:t>
            </a:r>
          </a:p>
        </p:txBody>
      </p:sp>
      <p:sp>
        <p:nvSpPr>
          <p:cNvPr id="2" name="Slide Number Placeholder 1"/>
          <p:cNvSpPr>
            <a:spLocks noGrp="1"/>
          </p:cNvSpPr>
          <p:nvPr>
            <p:ph type="sldNum" sz="quarter" idx="12"/>
          </p:nvPr>
        </p:nvSpPr>
        <p:spPr/>
        <p:txBody>
          <a:bodyPr/>
          <a:lstStyle/>
          <a:p>
            <a:pPr>
              <a:defRPr/>
            </a:pPr>
            <a:fld id="{0DE20610-9A55-42B8-BEFA-F373F9899C93}" type="slidenum">
              <a:rPr lang="en-GB" smtClean="0"/>
              <a:pPr>
                <a:defRPr/>
              </a:pPr>
              <a:t>15</a:t>
            </a:fld>
            <a:endParaRPr lang="en-GB" dirty="0"/>
          </a:p>
        </p:txBody>
      </p:sp>
    </p:spTree>
    <p:extLst>
      <p:ext uri="{BB962C8B-B14F-4D97-AF65-F5344CB8AC3E}">
        <p14:creationId xmlns:p14="http://schemas.microsoft.com/office/powerpoint/2010/main" val="44423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dirty="0"/>
              <a:t>Total Staff</a:t>
            </a:r>
          </a:p>
        </p:txBody>
      </p:sp>
      <p:graphicFrame>
        <p:nvGraphicFramePr>
          <p:cNvPr id="2" name="Content Placeholder 1"/>
          <p:cNvGraphicFramePr>
            <a:graphicFrameLocks noGrp="1"/>
          </p:cNvGraphicFramePr>
          <p:nvPr>
            <p:ph idx="1"/>
          </p:nvPr>
        </p:nvGraphicFramePr>
        <p:xfrm>
          <a:off x="1232579" y="1736975"/>
          <a:ext cx="6678842" cy="1112520"/>
        </p:xfrm>
        <a:graphic>
          <a:graphicData uri="http://schemas.openxmlformats.org/drawingml/2006/table">
            <a:tbl>
              <a:tblPr firstRow="1" bandRow="1">
                <a:tableStyleId>{6E25E649-3F16-4E02-A733-19D2CDBF48F0}</a:tableStyleId>
              </a:tblPr>
              <a:tblGrid>
                <a:gridCol w="2026568">
                  <a:extLst>
                    <a:ext uri="{9D8B030D-6E8A-4147-A177-3AD203B41FA5}">
                      <a16:colId xmlns:a16="http://schemas.microsoft.com/office/drawing/2014/main" val="20000"/>
                    </a:ext>
                  </a:extLst>
                </a:gridCol>
                <a:gridCol w="1550758">
                  <a:extLst>
                    <a:ext uri="{9D8B030D-6E8A-4147-A177-3AD203B41FA5}">
                      <a16:colId xmlns:a16="http://schemas.microsoft.com/office/drawing/2014/main" val="20001"/>
                    </a:ext>
                  </a:extLst>
                </a:gridCol>
                <a:gridCol w="1550758">
                  <a:extLst>
                    <a:ext uri="{9D8B030D-6E8A-4147-A177-3AD203B41FA5}">
                      <a16:colId xmlns:a16="http://schemas.microsoft.com/office/drawing/2014/main" val="20002"/>
                    </a:ext>
                  </a:extLst>
                </a:gridCol>
                <a:gridCol w="1550758">
                  <a:extLst>
                    <a:ext uri="{9D8B030D-6E8A-4147-A177-3AD203B41FA5}">
                      <a16:colId xmlns:a16="http://schemas.microsoft.com/office/drawing/2014/main" val="20003"/>
                    </a:ext>
                  </a:extLst>
                </a:gridCol>
              </a:tblGrid>
              <a:tr h="370840">
                <a:tc>
                  <a:txBody>
                    <a:bodyPr/>
                    <a:lstStyle/>
                    <a:p>
                      <a:endParaRPr lang="en-GB" dirty="0"/>
                    </a:p>
                  </a:txBody>
                  <a:tcPr/>
                </a:tc>
                <a:tc>
                  <a:txBody>
                    <a:bodyPr/>
                    <a:lstStyle/>
                    <a:p>
                      <a:pPr marL="0" algn="ctr" defTabSz="914400" rtl="0" eaLnBrk="1" latinLnBrk="0" hangingPunct="1"/>
                      <a:r>
                        <a:rPr lang="en-GB" sz="1800" kern="1200" dirty="0">
                          <a:solidFill>
                            <a:schemeClr val="bg1"/>
                          </a:solidFill>
                          <a:latin typeface="+mn-lt"/>
                          <a:ea typeface="+mn-ea"/>
                          <a:cs typeface="+mn-cs"/>
                        </a:rPr>
                        <a:t>2017</a:t>
                      </a:r>
                    </a:p>
                  </a:txBody>
                  <a:tcPr/>
                </a:tc>
                <a:tc>
                  <a:txBody>
                    <a:bodyPr/>
                    <a:lstStyle/>
                    <a:p>
                      <a:pPr algn="ctr"/>
                      <a:r>
                        <a:rPr lang="en-GB" dirty="0"/>
                        <a:t>2018</a:t>
                      </a:r>
                    </a:p>
                  </a:txBody>
                  <a:tcPr/>
                </a:tc>
                <a:tc>
                  <a:txBody>
                    <a:bodyPr/>
                    <a:lstStyle/>
                    <a:p>
                      <a:pPr algn="ctr"/>
                      <a:r>
                        <a:rPr lang="en-GB" dirty="0"/>
                        <a:t>2019</a:t>
                      </a:r>
                    </a:p>
                  </a:txBody>
                  <a:tcPr/>
                </a:tc>
                <a:extLst>
                  <a:ext uri="{0D108BD9-81ED-4DB2-BD59-A6C34878D82A}">
                    <a16:rowId xmlns:a16="http://schemas.microsoft.com/office/drawing/2014/main" val="10000"/>
                  </a:ext>
                </a:extLst>
              </a:tr>
              <a:tr h="370840">
                <a:tc>
                  <a:txBody>
                    <a:bodyPr/>
                    <a:lstStyle/>
                    <a:p>
                      <a:r>
                        <a:rPr lang="en-GB" b="1" dirty="0"/>
                        <a:t>Staff (Headcount)</a:t>
                      </a:r>
                    </a:p>
                  </a:txBody>
                  <a:tcPr/>
                </a:tc>
                <a:tc>
                  <a:txBody>
                    <a:bodyPr/>
                    <a:lstStyle/>
                    <a:p>
                      <a:pPr marL="0" algn="ctr" defTabSz="914400" rtl="0" eaLnBrk="1" latinLnBrk="0" hangingPunct="1"/>
                      <a:r>
                        <a:rPr lang="en-GB" sz="1800" kern="1200" dirty="0">
                          <a:solidFill>
                            <a:schemeClr val="dk1"/>
                          </a:solidFill>
                          <a:latin typeface="+mn-lt"/>
                          <a:ea typeface="+mn-ea"/>
                          <a:cs typeface="+mn-cs"/>
                        </a:rPr>
                        <a:t>4618</a:t>
                      </a:r>
                    </a:p>
                  </a:txBody>
                  <a:tcPr/>
                </a:tc>
                <a:tc>
                  <a:txBody>
                    <a:bodyPr/>
                    <a:lstStyle/>
                    <a:p>
                      <a:pPr algn="ctr"/>
                      <a:r>
                        <a:rPr lang="en-GB" dirty="0"/>
                        <a:t>4580</a:t>
                      </a:r>
                    </a:p>
                  </a:txBody>
                  <a:tcPr/>
                </a:tc>
                <a:tc>
                  <a:txBody>
                    <a:bodyPr/>
                    <a:lstStyle/>
                    <a:p>
                      <a:pPr algn="ctr"/>
                      <a:r>
                        <a:rPr lang="en-GB" dirty="0"/>
                        <a:t>5072</a:t>
                      </a:r>
                    </a:p>
                  </a:txBody>
                  <a:tcPr/>
                </a:tc>
                <a:extLst>
                  <a:ext uri="{0D108BD9-81ED-4DB2-BD59-A6C34878D82A}">
                    <a16:rowId xmlns:a16="http://schemas.microsoft.com/office/drawing/2014/main" val="10001"/>
                  </a:ext>
                </a:extLst>
              </a:tr>
              <a:tr h="370840">
                <a:tc>
                  <a:txBody>
                    <a:bodyPr/>
                    <a:lstStyle/>
                    <a:p>
                      <a:r>
                        <a:rPr lang="en-GB" b="1" dirty="0"/>
                        <a:t>Agency Staff</a:t>
                      </a:r>
                    </a:p>
                  </a:txBody>
                  <a:tcPr/>
                </a:tc>
                <a:tc>
                  <a:txBody>
                    <a:bodyPr/>
                    <a:lstStyle/>
                    <a:p>
                      <a:pPr marL="0" algn="ctr" defTabSz="914400" rtl="0" eaLnBrk="1" latinLnBrk="0" hangingPunct="1"/>
                      <a:r>
                        <a:rPr lang="en-GB" sz="1800" kern="1200" dirty="0">
                          <a:solidFill>
                            <a:schemeClr val="dk1"/>
                          </a:solidFill>
                          <a:latin typeface="+mn-lt"/>
                          <a:ea typeface="+mn-ea"/>
                          <a:cs typeface="+mn-cs"/>
                        </a:rPr>
                        <a:t>202</a:t>
                      </a:r>
                    </a:p>
                  </a:txBody>
                  <a:tcPr/>
                </a:tc>
                <a:tc>
                  <a:txBody>
                    <a:bodyPr/>
                    <a:lstStyle/>
                    <a:p>
                      <a:pPr algn="ctr"/>
                      <a:r>
                        <a:rPr lang="en-GB" dirty="0"/>
                        <a:t>106</a:t>
                      </a:r>
                    </a:p>
                  </a:txBody>
                  <a:tcPr/>
                </a:tc>
                <a:tc>
                  <a:txBody>
                    <a:bodyPr/>
                    <a:lstStyle/>
                    <a:p>
                      <a:pPr algn="ctr"/>
                      <a:r>
                        <a:rPr lang="en-GB" dirty="0"/>
                        <a:t>105</a:t>
                      </a:r>
                    </a:p>
                  </a:txBody>
                  <a:tcPr/>
                </a:tc>
                <a:extLst>
                  <a:ext uri="{0D108BD9-81ED-4DB2-BD59-A6C34878D82A}">
                    <a16:rowId xmlns:a16="http://schemas.microsoft.com/office/drawing/2014/main" val="10002"/>
                  </a:ext>
                </a:extLst>
              </a:tr>
            </a:tbl>
          </a:graphicData>
        </a:graphic>
      </p:graphicFrame>
      <p:sp>
        <p:nvSpPr>
          <p:cNvPr id="5" name="TextBox 4"/>
          <p:cNvSpPr txBox="1"/>
          <p:nvPr/>
        </p:nvSpPr>
        <p:spPr>
          <a:xfrm>
            <a:off x="3923928" y="1340768"/>
            <a:ext cx="1296144" cy="369332"/>
          </a:xfrm>
          <a:prstGeom prst="rect">
            <a:avLst/>
          </a:prstGeom>
          <a:noFill/>
        </p:spPr>
        <p:txBody>
          <a:bodyPr wrap="square" rtlCol="0">
            <a:spAutoFit/>
          </a:bodyPr>
          <a:lstStyle/>
          <a:p>
            <a:r>
              <a:rPr lang="en-GB" dirty="0"/>
              <a:t>Headcount</a:t>
            </a:r>
          </a:p>
        </p:txBody>
      </p:sp>
      <p:graphicFrame>
        <p:nvGraphicFramePr>
          <p:cNvPr id="6" name="Table 5"/>
          <p:cNvGraphicFramePr>
            <a:graphicFrameLocks noGrp="1"/>
          </p:cNvGraphicFramePr>
          <p:nvPr/>
        </p:nvGraphicFramePr>
        <p:xfrm>
          <a:off x="395536" y="4005064"/>
          <a:ext cx="8352928" cy="1883008"/>
        </p:xfrm>
        <a:graphic>
          <a:graphicData uri="http://schemas.openxmlformats.org/drawingml/2006/table">
            <a:tbl>
              <a:tblPr firstRow="1" bandRow="1">
                <a:tableStyleId>{6E25E649-3F16-4E02-A733-19D2CDBF48F0}</a:tableStyleId>
              </a:tblPr>
              <a:tblGrid>
                <a:gridCol w="2088232">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088232">
                  <a:extLst>
                    <a:ext uri="{9D8B030D-6E8A-4147-A177-3AD203B41FA5}">
                      <a16:colId xmlns:a16="http://schemas.microsoft.com/office/drawing/2014/main" val="20003"/>
                    </a:ext>
                  </a:extLst>
                </a:gridCol>
              </a:tblGrid>
              <a:tr h="370840">
                <a:tc>
                  <a:txBody>
                    <a:bodyPr/>
                    <a:lstStyle/>
                    <a:p>
                      <a:endParaRPr lang="en-GB" dirty="0"/>
                    </a:p>
                  </a:txBody>
                  <a:tcPr/>
                </a:tc>
                <a:tc>
                  <a:txBody>
                    <a:bodyPr/>
                    <a:lstStyle/>
                    <a:p>
                      <a:pPr algn="ctr"/>
                      <a:r>
                        <a:rPr lang="en-GB" dirty="0"/>
                        <a:t>2017</a:t>
                      </a:r>
                    </a:p>
                  </a:txBody>
                  <a:tcPr/>
                </a:tc>
                <a:tc>
                  <a:txBody>
                    <a:bodyPr/>
                    <a:lstStyle/>
                    <a:p>
                      <a:pPr algn="ctr"/>
                      <a:r>
                        <a:rPr lang="en-GB" dirty="0"/>
                        <a:t>2018</a:t>
                      </a:r>
                    </a:p>
                  </a:txBody>
                  <a:tcPr/>
                </a:tc>
                <a:tc>
                  <a:txBody>
                    <a:bodyPr/>
                    <a:lstStyle/>
                    <a:p>
                      <a:pPr algn="ctr"/>
                      <a:r>
                        <a:rPr lang="en-GB" dirty="0"/>
                        <a:t>2019</a:t>
                      </a:r>
                    </a:p>
                  </a:txBody>
                  <a:tcPr/>
                </a:tc>
                <a:extLst>
                  <a:ext uri="{0D108BD9-81ED-4DB2-BD59-A6C34878D82A}">
                    <a16:rowId xmlns:a16="http://schemas.microsoft.com/office/drawing/2014/main" val="10000"/>
                  </a:ext>
                </a:extLst>
              </a:tr>
              <a:tr h="370840">
                <a:tc>
                  <a:txBody>
                    <a:bodyPr/>
                    <a:lstStyle/>
                    <a:p>
                      <a:r>
                        <a:rPr lang="en-GB" b="1" dirty="0"/>
                        <a:t>Total Establishment</a:t>
                      </a:r>
                    </a:p>
                  </a:txBody>
                  <a:tcPr/>
                </a:tc>
                <a:tc>
                  <a:txBody>
                    <a:bodyPr/>
                    <a:lstStyle/>
                    <a:p>
                      <a:pPr algn="ctr"/>
                      <a:r>
                        <a:rPr lang="en-GB" dirty="0"/>
                        <a:t>4463.32</a:t>
                      </a:r>
                    </a:p>
                  </a:txBody>
                  <a:tcPr/>
                </a:tc>
                <a:tc>
                  <a:txBody>
                    <a:bodyPr/>
                    <a:lstStyle/>
                    <a:p>
                      <a:pPr algn="ctr"/>
                      <a:r>
                        <a:rPr lang="en-GB" dirty="0"/>
                        <a:t>4449.01</a:t>
                      </a:r>
                    </a:p>
                  </a:txBody>
                  <a:tcPr/>
                </a:tc>
                <a:tc>
                  <a:txBody>
                    <a:bodyPr/>
                    <a:lstStyle/>
                    <a:p>
                      <a:pPr algn="ctr"/>
                      <a:r>
                        <a:rPr lang="en-GB" dirty="0"/>
                        <a:t>4996.49</a:t>
                      </a:r>
                    </a:p>
                  </a:txBody>
                  <a:tcPr/>
                </a:tc>
                <a:extLst>
                  <a:ext uri="{0D108BD9-81ED-4DB2-BD59-A6C34878D82A}">
                    <a16:rowId xmlns:a16="http://schemas.microsoft.com/office/drawing/2014/main" val="10001"/>
                  </a:ext>
                </a:extLst>
              </a:tr>
              <a:tr h="370840">
                <a:tc>
                  <a:txBody>
                    <a:bodyPr/>
                    <a:lstStyle/>
                    <a:p>
                      <a:r>
                        <a:rPr lang="en-GB" b="1" dirty="0"/>
                        <a:t>Total Staff in Post</a:t>
                      </a:r>
                    </a:p>
                  </a:txBody>
                  <a:tcPr/>
                </a:tc>
                <a:tc>
                  <a:txBody>
                    <a:bodyPr/>
                    <a:lstStyle/>
                    <a:p>
                      <a:pPr algn="ctr"/>
                      <a:r>
                        <a:rPr lang="en-GB" dirty="0"/>
                        <a:t>4196.59</a:t>
                      </a:r>
                    </a:p>
                  </a:txBody>
                  <a:tcPr/>
                </a:tc>
                <a:tc>
                  <a:txBody>
                    <a:bodyPr/>
                    <a:lstStyle/>
                    <a:p>
                      <a:pPr algn="ctr"/>
                      <a:r>
                        <a:rPr lang="en-GB" dirty="0"/>
                        <a:t>4265.58</a:t>
                      </a:r>
                    </a:p>
                  </a:txBody>
                  <a:tcPr/>
                </a:tc>
                <a:tc>
                  <a:txBody>
                    <a:bodyPr/>
                    <a:lstStyle/>
                    <a:p>
                      <a:pPr algn="ctr"/>
                      <a:r>
                        <a:rPr lang="en-GB" dirty="0"/>
                        <a:t>4739.47</a:t>
                      </a:r>
                    </a:p>
                  </a:txBody>
                  <a:tcPr/>
                </a:tc>
                <a:extLst>
                  <a:ext uri="{0D108BD9-81ED-4DB2-BD59-A6C34878D82A}">
                    <a16:rowId xmlns:a16="http://schemas.microsoft.com/office/drawing/2014/main" val="10002"/>
                  </a:ext>
                </a:extLst>
              </a:tr>
              <a:tr h="399648">
                <a:tc>
                  <a:txBody>
                    <a:bodyPr/>
                    <a:lstStyle/>
                    <a:p>
                      <a:r>
                        <a:rPr lang="en-GB" b="1" dirty="0"/>
                        <a:t>Vacancies</a:t>
                      </a:r>
                    </a:p>
                  </a:txBody>
                  <a:tcPr/>
                </a:tc>
                <a:tc>
                  <a:txBody>
                    <a:bodyPr/>
                    <a:lstStyle/>
                    <a:p>
                      <a:pPr algn="ctr"/>
                      <a:r>
                        <a:rPr lang="en-GB" dirty="0"/>
                        <a:t>266.73</a:t>
                      </a:r>
                    </a:p>
                  </a:txBody>
                  <a:tcPr/>
                </a:tc>
                <a:tc>
                  <a:txBody>
                    <a:bodyPr/>
                    <a:lstStyle/>
                    <a:p>
                      <a:pPr algn="ctr"/>
                      <a:r>
                        <a:rPr lang="en-GB" dirty="0"/>
                        <a:t>183.43</a:t>
                      </a:r>
                    </a:p>
                  </a:txBody>
                  <a:tcPr/>
                </a:tc>
                <a:tc>
                  <a:txBody>
                    <a:bodyPr/>
                    <a:lstStyle/>
                    <a:p>
                      <a:pPr algn="ctr"/>
                      <a:r>
                        <a:rPr lang="en-GB" dirty="0"/>
                        <a:t>257.02</a:t>
                      </a:r>
                    </a:p>
                  </a:txBody>
                  <a:tcPr/>
                </a:tc>
                <a:extLst>
                  <a:ext uri="{0D108BD9-81ED-4DB2-BD59-A6C34878D82A}">
                    <a16:rowId xmlns:a16="http://schemas.microsoft.com/office/drawing/2014/main" val="10003"/>
                  </a:ext>
                </a:extLst>
              </a:tr>
              <a:tr h="370840">
                <a:tc>
                  <a:txBody>
                    <a:bodyPr/>
                    <a:lstStyle/>
                    <a:p>
                      <a:r>
                        <a:rPr lang="en-GB" b="1" dirty="0"/>
                        <a:t>Vacancy Rate</a:t>
                      </a:r>
                    </a:p>
                  </a:txBody>
                  <a:tcPr/>
                </a:tc>
                <a:tc>
                  <a:txBody>
                    <a:bodyPr/>
                    <a:lstStyle/>
                    <a:p>
                      <a:pPr algn="ctr"/>
                      <a:r>
                        <a:rPr lang="en-GB" dirty="0"/>
                        <a:t>5.97%</a:t>
                      </a:r>
                    </a:p>
                  </a:txBody>
                  <a:tcPr/>
                </a:tc>
                <a:tc>
                  <a:txBody>
                    <a:bodyPr/>
                    <a:lstStyle/>
                    <a:p>
                      <a:pPr algn="ctr"/>
                      <a:r>
                        <a:rPr lang="en-GB" dirty="0"/>
                        <a:t>4.12%</a:t>
                      </a:r>
                    </a:p>
                  </a:txBody>
                  <a:tcPr/>
                </a:tc>
                <a:tc>
                  <a:txBody>
                    <a:bodyPr/>
                    <a:lstStyle/>
                    <a:p>
                      <a:pPr algn="ctr"/>
                      <a:r>
                        <a:rPr lang="en-GB" dirty="0"/>
                        <a:t>5.14%</a:t>
                      </a:r>
                    </a:p>
                  </a:txBody>
                  <a:tcPr/>
                </a:tc>
                <a:extLst>
                  <a:ext uri="{0D108BD9-81ED-4DB2-BD59-A6C34878D82A}">
                    <a16:rowId xmlns:a16="http://schemas.microsoft.com/office/drawing/2014/main" val="10004"/>
                  </a:ext>
                </a:extLst>
              </a:tr>
            </a:tbl>
          </a:graphicData>
        </a:graphic>
      </p:graphicFrame>
      <p:sp>
        <p:nvSpPr>
          <p:cNvPr id="9" name="TextBox 8"/>
          <p:cNvSpPr txBox="1"/>
          <p:nvPr/>
        </p:nvSpPr>
        <p:spPr>
          <a:xfrm>
            <a:off x="4232182" y="3573016"/>
            <a:ext cx="771866" cy="369332"/>
          </a:xfrm>
          <a:prstGeom prst="rect">
            <a:avLst/>
          </a:prstGeom>
          <a:noFill/>
        </p:spPr>
        <p:txBody>
          <a:bodyPr wrap="square" rtlCol="0">
            <a:spAutoFit/>
          </a:bodyPr>
          <a:lstStyle/>
          <a:p>
            <a:r>
              <a:rPr lang="en-GB" dirty="0"/>
              <a:t>WTE</a:t>
            </a:r>
          </a:p>
        </p:txBody>
      </p:sp>
      <p:sp>
        <p:nvSpPr>
          <p:cNvPr id="8" name="TextBox 7"/>
          <p:cNvSpPr txBox="1"/>
          <p:nvPr/>
        </p:nvSpPr>
        <p:spPr>
          <a:xfrm>
            <a:off x="5148064" y="6021668"/>
            <a:ext cx="3995936" cy="307777"/>
          </a:xfrm>
          <a:prstGeom prst="rect">
            <a:avLst/>
          </a:prstGeom>
          <a:noFill/>
        </p:spPr>
        <p:txBody>
          <a:bodyPr wrap="square" rtlCol="0">
            <a:spAutoFit/>
          </a:bodyPr>
          <a:lstStyle/>
          <a:p>
            <a:pPr algn="r"/>
            <a:r>
              <a:rPr lang="en-GB" sz="1400" i="1" dirty="0"/>
              <a:t>NB: All above figures exclude partial returns</a:t>
            </a:r>
          </a:p>
        </p:txBody>
      </p:sp>
      <p:sp>
        <p:nvSpPr>
          <p:cNvPr id="3" name="Slide Number Placeholder 2"/>
          <p:cNvSpPr>
            <a:spLocks noGrp="1"/>
          </p:cNvSpPr>
          <p:nvPr>
            <p:ph type="sldNum" sz="quarter" idx="12"/>
          </p:nvPr>
        </p:nvSpPr>
        <p:spPr/>
        <p:txBody>
          <a:bodyPr/>
          <a:lstStyle/>
          <a:p>
            <a:pPr>
              <a:defRPr/>
            </a:pPr>
            <a:fld id="{0DE20610-9A55-42B8-BEFA-F373F9899C93}" type="slidenum">
              <a:rPr lang="en-GB" smtClean="0"/>
              <a:pPr>
                <a:defRPr/>
              </a:pPr>
              <a:t>16</a:t>
            </a:fld>
            <a:endParaRPr lang="en-GB" dirty="0"/>
          </a:p>
        </p:txBody>
      </p:sp>
    </p:spTree>
    <p:extLst>
      <p:ext uri="{BB962C8B-B14F-4D97-AF65-F5344CB8AC3E}">
        <p14:creationId xmlns:p14="http://schemas.microsoft.com/office/powerpoint/2010/main" val="3260653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GB" dirty="0"/>
              <a:t>Headcount by Band</a:t>
            </a:r>
          </a:p>
        </p:txBody>
      </p:sp>
      <p:graphicFrame>
        <p:nvGraphicFramePr>
          <p:cNvPr id="5" name="Chart 4"/>
          <p:cNvGraphicFramePr>
            <a:graphicFrameLocks/>
          </p:cNvGraphicFramePr>
          <p:nvPr/>
        </p:nvGraphicFramePr>
        <p:xfrm>
          <a:off x="0" y="1143000"/>
          <a:ext cx="9036496" cy="52832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pPr>
              <a:defRPr/>
            </a:pPr>
            <a:fld id="{0DE20610-9A55-42B8-BEFA-F373F9899C93}" type="slidenum">
              <a:rPr lang="en-GB" smtClean="0"/>
              <a:pPr>
                <a:defRPr/>
              </a:pPr>
              <a:t>17</a:t>
            </a:fld>
            <a:endParaRPr lang="en-GB" dirty="0"/>
          </a:p>
        </p:txBody>
      </p:sp>
    </p:spTree>
    <p:extLst>
      <p:ext uri="{BB962C8B-B14F-4D97-AF65-F5344CB8AC3E}">
        <p14:creationId xmlns:p14="http://schemas.microsoft.com/office/powerpoint/2010/main" val="798298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t>Headcount by Role </a:t>
            </a:r>
            <a:r>
              <a:rPr lang="en-GB" sz="3600" dirty="0"/>
              <a:t>(Information)</a:t>
            </a:r>
          </a:p>
        </p:txBody>
      </p:sp>
      <p:graphicFrame>
        <p:nvGraphicFramePr>
          <p:cNvPr id="6" name="Chart 5"/>
          <p:cNvGraphicFramePr>
            <a:graphicFrameLocks/>
          </p:cNvGraphicFramePr>
          <p:nvPr/>
        </p:nvGraphicFramePr>
        <p:xfrm>
          <a:off x="107504" y="1178718"/>
          <a:ext cx="9036496" cy="524748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pPr>
              <a:defRPr/>
            </a:pPr>
            <a:fld id="{0DE20610-9A55-42B8-BEFA-F373F9899C93}" type="slidenum">
              <a:rPr lang="en-GB" smtClean="0"/>
              <a:pPr>
                <a:defRPr/>
              </a:pPr>
              <a:t>18</a:t>
            </a:fld>
            <a:endParaRPr lang="en-GB" dirty="0"/>
          </a:p>
        </p:txBody>
      </p:sp>
    </p:spTree>
    <p:extLst>
      <p:ext uri="{BB962C8B-B14F-4D97-AF65-F5344CB8AC3E}">
        <p14:creationId xmlns:p14="http://schemas.microsoft.com/office/powerpoint/2010/main" val="2981696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20688"/>
            <a:ext cx="8928992" cy="1143000"/>
          </a:xfrm>
        </p:spPr>
        <p:txBody>
          <a:bodyPr/>
          <a:lstStyle/>
          <a:p>
            <a:r>
              <a:rPr lang="en-GB" dirty="0"/>
              <a:t>Chief Clinical Information Officers</a:t>
            </a:r>
          </a:p>
        </p:txBody>
      </p:sp>
      <p:graphicFrame>
        <p:nvGraphicFramePr>
          <p:cNvPr id="5" name="Content Placeholder 4"/>
          <p:cNvGraphicFramePr>
            <a:graphicFrameLocks noGrp="1"/>
          </p:cNvGraphicFramePr>
          <p:nvPr>
            <p:ph idx="1"/>
          </p:nvPr>
        </p:nvGraphicFramePr>
        <p:xfrm>
          <a:off x="179513" y="1628800"/>
          <a:ext cx="8784976" cy="1584960"/>
        </p:xfrm>
        <a:graphic>
          <a:graphicData uri="http://schemas.openxmlformats.org/drawingml/2006/table">
            <a:tbl>
              <a:tblPr firstRow="1" bandRow="1">
                <a:tableStyleId>{6E25E649-3F16-4E02-A733-19D2CDBF48F0}</a:tableStyleId>
              </a:tblPr>
              <a:tblGrid>
                <a:gridCol w="6162426">
                  <a:extLst>
                    <a:ext uri="{9D8B030D-6E8A-4147-A177-3AD203B41FA5}">
                      <a16:colId xmlns:a16="http://schemas.microsoft.com/office/drawing/2014/main" val="20000"/>
                    </a:ext>
                  </a:extLst>
                </a:gridCol>
                <a:gridCol w="994760">
                  <a:extLst>
                    <a:ext uri="{9D8B030D-6E8A-4147-A177-3AD203B41FA5}">
                      <a16:colId xmlns:a16="http://schemas.microsoft.com/office/drawing/2014/main" val="20001"/>
                    </a:ext>
                  </a:extLst>
                </a:gridCol>
                <a:gridCol w="813895">
                  <a:extLst>
                    <a:ext uri="{9D8B030D-6E8A-4147-A177-3AD203B41FA5}">
                      <a16:colId xmlns:a16="http://schemas.microsoft.com/office/drawing/2014/main" val="20002"/>
                    </a:ext>
                  </a:extLst>
                </a:gridCol>
                <a:gridCol w="813895">
                  <a:extLst>
                    <a:ext uri="{9D8B030D-6E8A-4147-A177-3AD203B41FA5}">
                      <a16:colId xmlns:a16="http://schemas.microsoft.com/office/drawing/2014/main" val="20003"/>
                    </a:ext>
                  </a:extLst>
                </a:gridCol>
              </a:tblGrid>
              <a:tr h="370840">
                <a:tc>
                  <a:txBody>
                    <a:bodyPr/>
                    <a:lstStyle/>
                    <a:p>
                      <a:endParaRPr lang="en-GB" sz="2000" dirty="0"/>
                    </a:p>
                  </a:txBody>
                  <a:tcPr/>
                </a:tc>
                <a:tc>
                  <a:txBody>
                    <a:bodyPr/>
                    <a:lstStyle/>
                    <a:p>
                      <a:pPr algn="ctr"/>
                      <a:r>
                        <a:rPr lang="en-GB" sz="2000" b="1" kern="1200" dirty="0">
                          <a:solidFill>
                            <a:schemeClr val="lt1"/>
                          </a:solidFill>
                          <a:latin typeface="+mn-lt"/>
                          <a:ea typeface="+mn-ea"/>
                          <a:cs typeface="+mn-cs"/>
                        </a:rPr>
                        <a:t>2017</a:t>
                      </a:r>
                    </a:p>
                  </a:txBody>
                  <a:tcPr/>
                </a:tc>
                <a:tc>
                  <a:txBody>
                    <a:bodyPr/>
                    <a:lstStyle/>
                    <a:p>
                      <a:pPr algn="ctr"/>
                      <a:r>
                        <a:rPr lang="en-GB" dirty="0"/>
                        <a:t>2018</a:t>
                      </a:r>
                    </a:p>
                  </a:txBody>
                  <a:tcPr anchor="ctr"/>
                </a:tc>
                <a:tc>
                  <a:txBody>
                    <a:bodyPr/>
                    <a:lstStyle/>
                    <a:p>
                      <a:pPr algn="ctr"/>
                      <a:r>
                        <a:rPr lang="en-GB" dirty="0"/>
                        <a:t>2019</a:t>
                      </a:r>
                    </a:p>
                  </a:txBody>
                  <a:tcPr anchor="ctr"/>
                </a:tc>
                <a:extLst>
                  <a:ext uri="{0D108BD9-81ED-4DB2-BD59-A6C34878D82A}">
                    <a16:rowId xmlns:a16="http://schemas.microsoft.com/office/drawing/2014/main" val="10000"/>
                  </a:ext>
                </a:extLst>
              </a:tr>
              <a:tr h="370840">
                <a:tc>
                  <a:txBody>
                    <a:bodyPr/>
                    <a:lstStyle/>
                    <a:p>
                      <a:r>
                        <a:rPr lang="en-GB" sz="2000" dirty="0"/>
                        <a:t>Number</a:t>
                      </a:r>
                      <a:r>
                        <a:rPr lang="en-GB" sz="2000" baseline="0" dirty="0"/>
                        <a:t> of organisations without a CCIO</a:t>
                      </a:r>
                      <a:endParaRPr lang="en-GB" sz="2000" dirty="0"/>
                    </a:p>
                  </a:txBody>
                  <a:tcPr/>
                </a:tc>
                <a:tc>
                  <a:txBody>
                    <a:bodyPr/>
                    <a:lstStyle/>
                    <a:p>
                      <a:pPr algn="ctr"/>
                      <a:r>
                        <a:rPr lang="en-GB" dirty="0">
                          <a:solidFill>
                            <a:schemeClr val="tx1"/>
                          </a:solidFill>
                        </a:rPr>
                        <a:t>22</a:t>
                      </a:r>
                    </a:p>
                  </a:txBody>
                  <a:tcPr/>
                </a:tc>
                <a:tc>
                  <a:txBody>
                    <a:bodyPr/>
                    <a:lstStyle/>
                    <a:p>
                      <a:pPr algn="ctr"/>
                      <a:r>
                        <a:rPr lang="en-GB" dirty="0"/>
                        <a:t>15</a:t>
                      </a:r>
                    </a:p>
                  </a:txBody>
                  <a:tcPr anchor="ctr"/>
                </a:tc>
                <a:tc>
                  <a:txBody>
                    <a:bodyPr/>
                    <a:lstStyle/>
                    <a:p>
                      <a:pPr algn="ctr"/>
                      <a:r>
                        <a:rPr lang="en-GB" dirty="0"/>
                        <a:t>19</a:t>
                      </a:r>
                    </a:p>
                  </a:txBody>
                  <a:tcPr anchor="ctr"/>
                </a:tc>
                <a:extLst>
                  <a:ext uri="{0D108BD9-81ED-4DB2-BD59-A6C34878D82A}">
                    <a16:rowId xmlns:a16="http://schemas.microsoft.com/office/drawing/2014/main" val="10001"/>
                  </a:ext>
                </a:extLst>
              </a:tr>
              <a:tr h="370840">
                <a:tc>
                  <a:txBody>
                    <a:bodyPr/>
                    <a:lstStyle/>
                    <a:p>
                      <a:r>
                        <a:rPr lang="en-GB" sz="2000" dirty="0"/>
                        <a:t>Total number of organisations with at least 1 CCIO</a:t>
                      </a:r>
                    </a:p>
                  </a:txBody>
                  <a:tcPr/>
                </a:tc>
                <a:tc>
                  <a:txBody>
                    <a:bodyPr/>
                    <a:lstStyle/>
                    <a:p>
                      <a:pPr algn="ctr"/>
                      <a:r>
                        <a:rPr lang="en-GB" dirty="0"/>
                        <a:t>34</a:t>
                      </a:r>
                    </a:p>
                  </a:txBody>
                  <a:tcPr/>
                </a:tc>
                <a:tc>
                  <a:txBody>
                    <a:bodyPr/>
                    <a:lstStyle/>
                    <a:p>
                      <a:pPr algn="ctr"/>
                      <a:r>
                        <a:rPr lang="en-GB" dirty="0"/>
                        <a:t>37</a:t>
                      </a:r>
                    </a:p>
                  </a:txBody>
                  <a:tcPr anchor="ctr"/>
                </a:tc>
                <a:tc>
                  <a:txBody>
                    <a:bodyPr/>
                    <a:lstStyle/>
                    <a:p>
                      <a:pPr algn="ctr"/>
                      <a:r>
                        <a:rPr lang="en-GB" dirty="0"/>
                        <a:t>38</a:t>
                      </a:r>
                    </a:p>
                  </a:txBody>
                  <a:tcPr anchor="ctr"/>
                </a:tc>
                <a:extLst>
                  <a:ext uri="{0D108BD9-81ED-4DB2-BD59-A6C34878D82A}">
                    <a16:rowId xmlns:a16="http://schemas.microsoft.com/office/drawing/2014/main" val="10002"/>
                  </a:ext>
                </a:extLst>
              </a:tr>
              <a:tr h="370840">
                <a:tc>
                  <a:txBody>
                    <a:bodyPr/>
                    <a:lstStyle/>
                    <a:p>
                      <a:r>
                        <a:rPr lang="en-GB" sz="2000" dirty="0"/>
                        <a:t>Total number of CCIOs</a:t>
                      </a:r>
                    </a:p>
                  </a:txBody>
                  <a:tcPr/>
                </a:tc>
                <a:tc>
                  <a:txBody>
                    <a:bodyPr/>
                    <a:lstStyle/>
                    <a:p>
                      <a:pPr algn="ctr"/>
                      <a:r>
                        <a:rPr lang="en-GB" dirty="0"/>
                        <a:t>52</a:t>
                      </a:r>
                    </a:p>
                  </a:txBody>
                  <a:tcPr/>
                </a:tc>
                <a:tc>
                  <a:txBody>
                    <a:bodyPr/>
                    <a:lstStyle/>
                    <a:p>
                      <a:pPr algn="ctr"/>
                      <a:r>
                        <a:rPr lang="en-GB" dirty="0"/>
                        <a:t>51</a:t>
                      </a:r>
                    </a:p>
                  </a:txBody>
                  <a:tcPr anchor="ctr"/>
                </a:tc>
                <a:tc>
                  <a:txBody>
                    <a:bodyPr/>
                    <a:lstStyle/>
                    <a:p>
                      <a:pPr algn="ctr"/>
                      <a:r>
                        <a:rPr lang="en-GB" dirty="0"/>
                        <a:t>63</a:t>
                      </a:r>
                    </a:p>
                  </a:txBody>
                  <a:tcPr anchor="ctr"/>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nvGraphicFramePr>
        <p:xfrm>
          <a:off x="791580" y="3717032"/>
          <a:ext cx="7560840" cy="2704896"/>
        </p:xfrm>
        <a:graphic>
          <a:graphicData uri="http://schemas.openxmlformats.org/drawingml/2006/table">
            <a:tbl>
              <a:tblPr firstRow="1" bandRow="1">
                <a:tableStyleId>{6E25E649-3F16-4E02-A733-19D2CDBF48F0}</a:tableStyleId>
              </a:tblPr>
              <a:tblGrid>
                <a:gridCol w="612068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tblGrid>
              <a:tr h="360862">
                <a:tc>
                  <a:txBody>
                    <a:bodyPr/>
                    <a:lstStyle/>
                    <a:p>
                      <a:r>
                        <a:rPr lang="en-GB" dirty="0"/>
                        <a:t>Organisation</a:t>
                      </a:r>
                    </a:p>
                  </a:txBody>
                  <a:tcPr/>
                </a:tc>
                <a:tc>
                  <a:txBody>
                    <a:bodyPr/>
                    <a:lstStyle/>
                    <a:p>
                      <a:pPr algn="ctr"/>
                      <a:r>
                        <a:rPr lang="en-GB" dirty="0"/>
                        <a:t>No.</a:t>
                      </a:r>
                      <a:r>
                        <a:rPr lang="en-GB" baseline="0" dirty="0"/>
                        <a:t> of CCIOs</a:t>
                      </a:r>
                      <a:endParaRPr lang="en-GB" dirty="0"/>
                    </a:p>
                  </a:txBody>
                  <a:tcPr/>
                </a:tc>
                <a:extLst>
                  <a:ext uri="{0D108BD9-81ED-4DB2-BD59-A6C34878D82A}">
                    <a16:rowId xmlns:a16="http://schemas.microsoft.com/office/drawing/2014/main" val="10000"/>
                  </a:ext>
                </a:extLst>
              </a:tr>
              <a:tr h="292392">
                <a:tc>
                  <a:txBody>
                    <a:bodyPr/>
                    <a:lstStyle/>
                    <a:p>
                      <a:pPr algn="l" fontAlgn="b"/>
                      <a:r>
                        <a:rPr lang="en-GB" sz="1400" kern="1200" dirty="0">
                          <a:solidFill>
                            <a:schemeClr val="dk1"/>
                          </a:solidFill>
                          <a:latin typeface="+mn-lt"/>
                          <a:ea typeface="+mn-ea"/>
                          <a:cs typeface="+mn-cs"/>
                        </a:rPr>
                        <a:t>Manchester University NHS Foundation Trust</a:t>
                      </a:r>
                    </a:p>
                  </a:txBody>
                  <a:tcPr marL="9525" marR="9525" marT="9525" marB="0" anchor="ctr"/>
                </a:tc>
                <a:tc>
                  <a:txBody>
                    <a:bodyPr/>
                    <a:lstStyle/>
                    <a:p>
                      <a:pPr algn="ctr" fontAlgn="b"/>
                      <a:r>
                        <a:rPr lang="en-GB" sz="1200" kern="1200" dirty="0">
                          <a:solidFill>
                            <a:schemeClr val="dk1"/>
                          </a:solidFill>
                          <a:latin typeface="+mn-lt"/>
                          <a:ea typeface="+mn-ea"/>
                          <a:cs typeface="+mn-cs"/>
                        </a:rPr>
                        <a:t>9</a:t>
                      </a:r>
                    </a:p>
                  </a:txBody>
                  <a:tcPr marL="9525" marR="9525" marT="9525" marB="0" anchor="ctr"/>
                </a:tc>
                <a:extLst>
                  <a:ext uri="{0D108BD9-81ED-4DB2-BD59-A6C34878D82A}">
                    <a16:rowId xmlns:a16="http://schemas.microsoft.com/office/drawing/2014/main" val="10001"/>
                  </a:ext>
                </a:extLst>
              </a:tr>
              <a:tr h="292392">
                <a:tc>
                  <a:txBody>
                    <a:bodyPr/>
                    <a:lstStyle/>
                    <a:p>
                      <a:pPr algn="l" fontAlgn="b"/>
                      <a:r>
                        <a:rPr lang="en-GB" sz="1400" kern="1200" dirty="0">
                          <a:solidFill>
                            <a:schemeClr val="dk1"/>
                          </a:solidFill>
                          <a:latin typeface="+mn-lt"/>
                          <a:ea typeface="+mn-ea"/>
                          <a:cs typeface="+mn-cs"/>
                        </a:rPr>
                        <a:t>East Lancashire Hospitals NHS Trust</a:t>
                      </a:r>
                    </a:p>
                  </a:txBody>
                  <a:tcPr marL="9525" marR="9525" marT="9525" marB="0" anchor="ctr"/>
                </a:tc>
                <a:tc>
                  <a:txBody>
                    <a:bodyPr/>
                    <a:lstStyle/>
                    <a:p>
                      <a:pPr algn="ctr" fontAlgn="b"/>
                      <a:r>
                        <a:rPr lang="en-GB" sz="1200" kern="1200" dirty="0">
                          <a:solidFill>
                            <a:schemeClr val="dk1"/>
                          </a:solidFill>
                          <a:latin typeface="+mn-lt"/>
                          <a:ea typeface="+mn-ea"/>
                          <a:cs typeface="+mn-cs"/>
                        </a:rPr>
                        <a:t>6</a:t>
                      </a:r>
                    </a:p>
                  </a:txBody>
                  <a:tcPr marL="9525" marR="9525" marT="9525" marB="0" anchor="ctr"/>
                </a:tc>
                <a:extLst>
                  <a:ext uri="{0D108BD9-81ED-4DB2-BD59-A6C34878D82A}">
                    <a16:rowId xmlns:a16="http://schemas.microsoft.com/office/drawing/2014/main" val="10002"/>
                  </a:ext>
                </a:extLst>
              </a:tr>
              <a:tr h="292392">
                <a:tc>
                  <a:txBody>
                    <a:bodyPr/>
                    <a:lstStyle/>
                    <a:p>
                      <a:pPr algn="l" fontAlgn="b"/>
                      <a:r>
                        <a:rPr lang="en-GB" sz="1400" kern="1200" dirty="0">
                          <a:solidFill>
                            <a:schemeClr val="dk1"/>
                          </a:solidFill>
                          <a:latin typeface="+mn-lt"/>
                          <a:ea typeface="+mn-ea"/>
                          <a:cs typeface="+mn-cs"/>
                        </a:rPr>
                        <a:t>Salford Royal NHS Foundation Trust</a:t>
                      </a:r>
                    </a:p>
                  </a:txBody>
                  <a:tcPr marL="9525" marR="9525" marT="9525" marB="0" anchor="ctr"/>
                </a:tc>
                <a:tc>
                  <a:txBody>
                    <a:bodyPr/>
                    <a:lstStyle/>
                    <a:p>
                      <a:pPr algn="ctr" fontAlgn="b"/>
                      <a:r>
                        <a:rPr lang="en-GB" sz="1200" kern="1200" dirty="0">
                          <a:solidFill>
                            <a:schemeClr val="dk1"/>
                          </a:solidFill>
                          <a:latin typeface="+mn-lt"/>
                          <a:ea typeface="+mn-ea"/>
                          <a:cs typeface="+mn-cs"/>
                        </a:rPr>
                        <a:t>5</a:t>
                      </a:r>
                    </a:p>
                  </a:txBody>
                  <a:tcPr marL="9525" marR="9525" marT="9525" marB="0" anchor="ctr"/>
                </a:tc>
                <a:extLst>
                  <a:ext uri="{0D108BD9-81ED-4DB2-BD59-A6C34878D82A}">
                    <a16:rowId xmlns:a16="http://schemas.microsoft.com/office/drawing/2014/main" val="10003"/>
                  </a:ext>
                </a:extLst>
              </a:tr>
              <a:tr h="292392">
                <a:tc>
                  <a:txBody>
                    <a:bodyPr/>
                    <a:lstStyle/>
                    <a:p>
                      <a:pPr algn="l" fontAlgn="b"/>
                      <a:r>
                        <a:rPr lang="en-GB" sz="1400" kern="1200" dirty="0">
                          <a:solidFill>
                            <a:schemeClr val="dk1"/>
                          </a:solidFill>
                          <a:latin typeface="+mn-lt"/>
                          <a:ea typeface="+mn-ea"/>
                          <a:cs typeface="+mn-cs"/>
                        </a:rPr>
                        <a:t>Bolton NHS Foundation Trust</a:t>
                      </a:r>
                    </a:p>
                  </a:txBody>
                  <a:tcPr marL="9525" marR="9525" marT="9525" marB="0" anchor="ctr"/>
                </a:tc>
                <a:tc>
                  <a:txBody>
                    <a:bodyPr/>
                    <a:lstStyle/>
                    <a:p>
                      <a:pPr algn="ctr" fontAlgn="b"/>
                      <a:r>
                        <a:rPr lang="en-GB" sz="1200" kern="1200" dirty="0">
                          <a:solidFill>
                            <a:schemeClr val="dk1"/>
                          </a:solidFill>
                          <a:latin typeface="+mn-lt"/>
                          <a:ea typeface="+mn-ea"/>
                          <a:cs typeface="+mn-cs"/>
                        </a:rPr>
                        <a:t>4</a:t>
                      </a:r>
                    </a:p>
                  </a:txBody>
                  <a:tcPr marL="9525" marR="9525" marT="9525" marB="0" anchor="ctr"/>
                </a:tc>
                <a:extLst>
                  <a:ext uri="{0D108BD9-81ED-4DB2-BD59-A6C34878D82A}">
                    <a16:rowId xmlns:a16="http://schemas.microsoft.com/office/drawing/2014/main" val="10004"/>
                  </a:ext>
                </a:extLst>
              </a:tr>
              <a:tr h="292392">
                <a:tc>
                  <a:txBody>
                    <a:bodyPr/>
                    <a:lstStyle/>
                    <a:p>
                      <a:pPr algn="l" fontAlgn="b"/>
                      <a:r>
                        <a:rPr lang="en-GB" sz="1400" kern="1200" dirty="0">
                          <a:solidFill>
                            <a:schemeClr val="dk1"/>
                          </a:solidFill>
                          <a:latin typeface="+mn-lt"/>
                          <a:ea typeface="+mn-ea"/>
                          <a:cs typeface="+mn-cs"/>
                        </a:rPr>
                        <a:t>Alder Hey Children's NHS Foundation Trust</a:t>
                      </a:r>
                    </a:p>
                  </a:txBody>
                  <a:tcPr marL="9525" marR="9525" marT="9525" marB="0" anchor="ctr"/>
                </a:tc>
                <a:tc>
                  <a:txBody>
                    <a:bodyPr/>
                    <a:lstStyle/>
                    <a:p>
                      <a:pPr algn="ctr" fontAlgn="b"/>
                      <a:r>
                        <a:rPr lang="en-GB" sz="1200" kern="1200" dirty="0">
                          <a:solidFill>
                            <a:schemeClr val="dk1"/>
                          </a:solidFill>
                          <a:latin typeface="+mn-lt"/>
                          <a:ea typeface="+mn-ea"/>
                          <a:cs typeface="+mn-cs"/>
                        </a:rPr>
                        <a:t>3</a:t>
                      </a:r>
                    </a:p>
                  </a:txBody>
                  <a:tcPr marL="9525" marR="9525" marT="9525" marB="0" anchor="ctr"/>
                </a:tc>
                <a:extLst>
                  <a:ext uri="{0D108BD9-81ED-4DB2-BD59-A6C34878D82A}">
                    <a16:rowId xmlns:a16="http://schemas.microsoft.com/office/drawing/2014/main" val="10005"/>
                  </a:ext>
                </a:extLst>
              </a:tr>
              <a:tr h="292392">
                <a:tc>
                  <a:txBody>
                    <a:bodyPr/>
                    <a:lstStyle/>
                    <a:p>
                      <a:pPr algn="l" fontAlgn="b"/>
                      <a:r>
                        <a:rPr lang="en-GB" sz="1400" kern="1200" dirty="0">
                          <a:solidFill>
                            <a:schemeClr val="dk1"/>
                          </a:solidFill>
                          <a:latin typeface="+mn-lt"/>
                          <a:ea typeface="+mn-ea"/>
                          <a:cs typeface="+mn-cs"/>
                        </a:rPr>
                        <a:t>NHS Morecambe Bay CCG</a:t>
                      </a:r>
                    </a:p>
                  </a:txBody>
                  <a:tcPr marL="9525" marR="9525" marT="9525" marB="0" anchor="ctr"/>
                </a:tc>
                <a:tc>
                  <a:txBody>
                    <a:bodyPr/>
                    <a:lstStyle/>
                    <a:p>
                      <a:pPr algn="ctr" fontAlgn="b"/>
                      <a:r>
                        <a:rPr lang="en-GB" sz="1200" kern="1200" dirty="0">
                          <a:solidFill>
                            <a:schemeClr val="dk1"/>
                          </a:solidFill>
                          <a:latin typeface="+mn-lt"/>
                          <a:ea typeface="+mn-ea"/>
                          <a:cs typeface="+mn-cs"/>
                        </a:rPr>
                        <a:t>2</a:t>
                      </a:r>
                    </a:p>
                  </a:txBody>
                  <a:tcPr marL="9525" marR="9525" marT="9525" marB="0" anchor="ctr"/>
                </a:tc>
                <a:extLst>
                  <a:ext uri="{0D108BD9-81ED-4DB2-BD59-A6C34878D82A}">
                    <a16:rowId xmlns:a16="http://schemas.microsoft.com/office/drawing/2014/main" val="10006"/>
                  </a:ext>
                </a:extLst>
              </a:tr>
              <a:tr h="292392">
                <a:tc>
                  <a:txBody>
                    <a:bodyPr/>
                    <a:lstStyle/>
                    <a:p>
                      <a:pPr algn="l" fontAlgn="b"/>
                      <a:r>
                        <a:rPr lang="en-GB" sz="1400" kern="1200" dirty="0">
                          <a:solidFill>
                            <a:schemeClr val="dk1"/>
                          </a:solidFill>
                          <a:latin typeface="+mn-lt"/>
                          <a:ea typeface="+mn-ea"/>
                          <a:cs typeface="+mn-cs"/>
                        </a:rPr>
                        <a:t>The Christie NHS Foundation Trust</a:t>
                      </a:r>
                    </a:p>
                  </a:txBody>
                  <a:tcPr marL="9525" marR="9525" marT="9525" marB="0" anchor="ctr"/>
                </a:tc>
                <a:tc>
                  <a:txBody>
                    <a:bodyPr/>
                    <a:lstStyle/>
                    <a:p>
                      <a:pPr algn="ctr" fontAlgn="b"/>
                      <a:r>
                        <a:rPr lang="en-GB" sz="1200" kern="1200" dirty="0">
                          <a:solidFill>
                            <a:schemeClr val="dk1"/>
                          </a:solidFill>
                          <a:latin typeface="+mn-lt"/>
                          <a:ea typeface="+mn-ea"/>
                          <a:cs typeface="+mn-cs"/>
                        </a:rPr>
                        <a:t>2</a:t>
                      </a:r>
                    </a:p>
                  </a:txBody>
                  <a:tcPr marL="9525" marR="9525" marT="9525" marB="0" anchor="ctr"/>
                </a:tc>
                <a:extLst>
                  <a:ext uri="{0D108BD9-81ED-4DB2-BD59-A6C34878D82A}">
                    <a16:rowId xmlns:a16="http://schemas.microsoft.com/office/drawing/2014/main" val="10007"/>
                  </a:ext>
                </a:extLst>
              </a:tr>
              <a:tr h="292392">
                <a:tc>
                  <a:txBody>
                    <a:bodyPr/>
                    <a:lstStyle/>
                    <a:p>
                      <a:pPr algn="l" fontAlgn="b"/>
                      <a:r>
                        <a:rPr lang="en-GB" sz="1400" kern="1200" dirty="0" err="1">
                          <a:solidFill>
                            <a:schemeClr val="dk1"/>
                          </a:solidFill>
                          <a:latin typeface="+mn-lt"/>
                          <a:ea typeface="+mn-ea"/>
                          <a:cs typeface="+mn-cs"/>
                        </a:rPr>
                        <a:t>Wrightington</a:t>
                      </a:r>
                      <a:r>
                        <a:rPr lang="en-GB" sz="1400" kern="1200" dirty="0">
                          <a:solidFill>
                            <a:schemeClr val="dk1"/>
                          </a:solidFill>
                          <a:latin typeface="+mn-lt"/>
                          <a:ea typeface="+mn-ea"/>
                          <a:cs typeface="+mn-cs"/>
                        </a:rPr>
                        <a:t>, Wigan and Leigh NHS Foundation Trust</a:t>
                      </a:r>
                    </a:p>
                  </a:txBody>
                  <a:tcPr marL="9525" marR="9525" marT="9525" marB="0" anchor="ctr"/>
                </a:tc>
                <a:tc>
                  <a:txBody>
                    <a:bodyPr/>
                    <a:lstStyle/>
                    <a:p>
                      <a:pPr algn="ctr" fontAlgn="b"/>
                      <a:r>
                        <a:rPr lang="en-GB" sz="1200" kern="1200" dirty="0">
                          <a:solidFill>
                            <a:schemeClr val="dk1"/>
                          </a:solidFill>
                          <a:latin typeface="+mn-lt"/>
                          <a:ea typeface="+mn-ea"/>
                          <a:cs typeface="+mn-cs"/>
                        </a:rPr>
                        <a:t>2</a:t>
                      </a:r>
                    </a:p>
                  </a:txBody>
                  <a:tcPr marL="9525" marR="9525" marT="9525" marB="0" anchor="ctr"/>
                </a:tc>
                <a:extLst>
                  <a:ext uri="{0D108BD9-81ED-4DB2-BD59-A6C34878D82A}">
                    <a16:rowId xmlns:a16="http://schemas.microsoft.com/office/drawing/2014/main" val="10008"/>
                  </a:ext>
                </a:extLst>
              </a:tr>
            </a:tbl>
          </a:graphicData>
        </a:graphic>
      </p:graphicFrame>
      <p:sp>
        <p:nvSpPr>
          <p:cNvPr id="7" name="Title 1"/>
          <p:cNvSpPr txBox="1">
            <a:spLocks/>
          </p:cNvSpPr>
          <p:nvPr/>
        </p:nvSpPr>
        <p:spPr bwMode="auto">
          <a:xfrm>
            <a:off x="791580" y="3284984"/>
            <a:ext cx="756084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800" dirty="0"/>
              <a:t>Organisations with more than 1 CCIO 2019:</a:t>
            </a:r>
          </a:p>
        </p:txBody>
      </p:sp>
      <p:sp>
        <p:nvSpPr>
          <p:cNvPr id="3" name="Slide Number Placeholder 2"/>
          <p:cNvSpPr>
            <a:spLocks noGrp="1"/>
          </p:cNvSpPr>
          <p:nvPr>
            <p:ph type="sldNum" sz="quarter" idx="12"/>
          </p:nvPr>
        </p:nvSpPr>
        <p:spPr/>
        <p:txBody>
          <a:bodyPr/>
          <a:lstStyle/>
          <a:p>
            <a:pPr>
              <a:defRPr/>
            </a:pPr>
            <a:fld id="{0DE20610-9A55-42B8-BEFA-F373F9899C93}" type="slidenum">
              <a:rPr lang="en-GB" smtClean="0"/>
              <a:pPr>
                <a:defRPr/>
              </a:pPr>
              <a:t>19</a:t>
            </a:fld>
            <a:endParaRPr lang="en-GB" dirty="0"/>
          </a:p>
        </p:txBody>
      </p:sp>
    </p:spTree>
    <p:extLst>
      <p:ext uri="{BB962C8B-B14F-4D97-AF65-F5344CB8AC3E}">
        <p14:creationId xmlns:p14="http://schemas.microsoft.com/office/powerpoint/2010/main" val="3236351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FE2F-2600-4E9A-A4D3-CAFD2F6264ED}"/>
              </a:ext>
            </a:extLst>
          </p:cNvPr>
          <p:cNvSpPr>
            <a:spLocks noGrp="1"/>
          </p:cNvSpPr>
          <p:nvPr>
            <p:ph type="ctrTitle"/>
          </p:nvPr>
        </p:nvSpPr>
        <p:spPr/>
        <p:txBody>
          <a:bodyPr/>
          <a:lstStyle/>
          <a:p>
            <a:r>
              <a:rPr lang="en-US" dirty="0"/>
              <a:t>Agenda</a:t>
            </a:r>
            <a:endParaRPr lang="en-GB" dirty="0"/>
          </a:p>
        </p:txBody>
      </p:sp>
      <p:sp>
        <p:nvSpPr>
          <p:cNvPr id="3" name="Text Placeholder 2">
            <a:extLst>
              <a:ext uri="{FF2B5EF4-FFF2-40B4-BE49-F238E27FC236}">
                <a16:creationId xmlns:a16="http://schemas.microsoft.com/office/drawing/2014/main" id="{842DF565-546E-480D-BFEB-CBE5672D99D3}"/>
              </a:ext>
            </a:extLst>
          </p:cNvPr>
          <p:cNvSpPr>
            <a:spLocks noGrp="1"/>
          </p:cNvSpPr>
          <p:nvPr>
            <p:ph type="body" sz="quarter" idx="13"/>
          </p:nvPr>
        </p:nvSpPr>
        <p:spPr/>
        <p:txBody>
          <a:bodyPr/>
          <a:lstStyle/>
          <a:p>
            <a:r>
              <a:rPr lang="en-US" b="1" dirty="0"/>
              <a:t>Introduction:</a:t>
            </a:r>
            <a:r>
              <a:rPr lang="en-US" dirty="0"/>
              <a:t> Digital Readiness – Workforce Planning (Nicola Calder)</a:t>
            </a:r>
          </a:p>
          <a:p>
            <a:r>
              <a:rPr lang="en-US" b="1" dirty="0"/>
              <a:t>Project 1: </a:t>
            </a:r>
            <a:r>
              <a:rPr lang="en-US" dirty="0"/>
              <a:t>Current workforce national workforce data collection – purpose and benefits to end user (Chris / Di) 10 minutes</a:t>
            </a:r>
          </a:p>
          <a:p>
            <a:r>
              <a:rPr lang="en-US" b="1" dirty="0"/>
              <a:t>Project 2: </a:t>
            </a:r>
            <a:r>
              <a:rPr lang="en-US" dirty="0"/>
              <a:t>Future Workforce (strategic workforce planning): Forecasting future demand (Rupert and Don) 20 - 25 minutes</a:t>
            </a:r>
          </a:p>
          <a:p>
            <a:r>
              <a:rPr lang="en-US" b="1" dirty="0"/>
              <a:t>Questions </a:t>
            </a:r>
            <a:endParaRPr lang="en-GB" b="1" dirty="0"/>
          </a:p>
        </p:txBody>
      </p:sp>
    </p:spTree>
    <p:extLst>
      <p:ext uri="{BB962C8B-B14F-4D97-AF65-F5344CB8AC3E}">
        <p14:creationId xmlns:p14="http://schemas.microsoft.com/office/powerpoint/2010/main" val="3386454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20688"/>
            <a:ext cx="8928992" cy="1143000"/>
          </a:xfrm>
        </p:spPr>
        <p:txBody>
          <a:bodyPr/>
          <a:lstStyle/>
          <a:p>
            <a:r>
              <a:rPr lang="en-GB" dirty="0"/>
              <a:t>Qualifications</a:t>
            </a:r>
          </a:p>
        </p:txBody>
      </p:sp>
      <p:graphicFrame>
        <p:nvGraphicFramePr>
          <p:cNvPr id="5" name="Table 4"/>
          <p:cNvGraphicFramePr>
            <a:graphicFrameLocks noGrp="1"/>
          </p:cNvGraphicFramePr>
          <p:nvPr/>
        </p:nvGraphicFramePr>
        <p:xfrm>
          <a:off x="179512" y="1700806"/>
          <a:ext cx="8784976" cy="4464497"/>
        </p:xfrm>
        <a:graphic>
          <a:graphicData uri="http://schemas.openxmlformats.org/drawingml/2006/table">
            <a:tbl>
              <a:tblPr firstRow="1" bandRow="1">
                <a:tableStyleId>{BC89EF96-8CEA-46FF-86C4-4CE0E7609802}</a:tableStyleId>
              </a:tblPr>
              <a:tblGrid>
                <a:gridCol w="1210174">
                  <a:extLst>
                    <a:ext uri="{9D8B030D-6E8A-4147-A177-3AD203B41FA5}">
                      <a16:colId xmlns:a16="http://schemas.microsoft.com/office/drawing/2014/main" val="20000"/>
                    </a:ext>
                  </a:extLst>
                </a:gridCol>
                <a:gridCol w="7574802">
                  <a:extLst>
                    <a:ext uri="{9D8B030D-6E8A-4147-A177-3AD203B41FA5}">
                      <a16:colId xmlns:a16="http://schemas.microsoft.com/office/drawing/2014/main" val="20001"/>
                    </a:ext>
                  </a:extLst>
                </a:gridCol>
              </a:tblGrid>
              <a:tr h="925076">
                <a:tc>
                  <a:txBody>
                    <a:bodyPr/>
                    <a:lstStyle/>
                    <a:p>
                      <a:r>
                        <a:rPr lang="en-GB" sz="2000" b="0" dirty="0"/>
                        <a:t>Level 7</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dirty="0"/>
                        <a:t>Post Graduate/Masters Learning including credits towards these qualifications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22869">
                <a:tc>
                  <a:txBody>
                    <a:bodyPr/>
                    <a:lstStyle/>
                    <a:p>
                      <a:r>
                        <a:rPr lang="en-GB" sz="2000" dirty="0"/>
                        <a:t>Level 6</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Degree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22869">
                <a:tc>
                  <a:txBody>
                    <a:bodyPr/>
                    <a:lstStyle/>
                    <a:p>
                      <a:r>
                        <a:rPr lang="en-GB" sz="2000" dirty="0"/>
                        <a:t>Level 5</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Foundation Degree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22869">
                <a:tc>
                  <a:txBody>
                    <a:bodyPr/>
                    <a:lstStyle/>
                    <a:p>
                      <a:r>
                        <a:rPr lang="en-GB" sz="2000" dirty="0"/>
                        <a:t>Level 4</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Certificate of Higher Education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22869">
                <a:tc>
                  <a:txBody>
                    <a:bodyPr/>
                    <a:lstStyle/>
                    <a:p>
                      <a:r>
                        <a:rPr lang="en-GB" sz="2000" dirty="0"/>
                        <a:t>Level 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2 x A Level (Grades A - C) or equivalent level of qualification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22869">
                <a:tc>
                  <a:txBody>
                    <a:bodyPr/>
                    <a:lstStyle/>
                    <a:p>
                      <a:r>
                        <a:rPr lang="en-GB" sz="2000" dirty="0"/>
                        <a:t>Level 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5 x GCSEs (grades A - C) or equivalent level of qualification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25076">
                <a:tc>
                  <a:txBody>
                    <a:bodyPr/>
                    <a:lstStyle/>
                    <a:p>
                      <a:r>
                        <a:rPr lang="en-GB" sz="2000" dirty="0"/>
                        <a:t>Level 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t>GCSEs (grades D-G), BTEC Introductory Diplomas and Certificates, OCR Nationals or equivalent level of qualification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3" name="TextBox 2"/>
          <p:cNvSpPr txBox="1"/>
          <p:nvPr/>
        </p:nvSpPr>
        <p:spPr>
          <a:xfrm>
            <a:off x="3511602" y="6133994"/>
            <a:ext cx="5616624" cy="338554"/>
          </a:xfrm>
          <a:prstGeom prst="rect">
            <a:avLst/>
          </a:prstGeom>
          <a:noFill/>
        </p:spPr>
        <p:txBody>
          <a:bodyPr wrap="square" rtlCol="0">
            <a:spAutoFit/>
          </a:bodyPr>
          <a:lstStyle/>
          <a:p>
            <a:r>
              <a:rPr lang="en-GB" sz="1600" b="1" i="1" dirty="0"/>
              <a:t>Based on the National Qualifications Framework (NQF)</a:t>
            </a:r>
            <a:endParaRPr lang="en-GB" sz="1600" i="1" dirty="0"/>
          </a:p>
        </p:txBody>
      </p:sp>
      <p:sp>
        <p:nvSpPr>
          <p:cNvPr id="6" name="Slide Number Placeholder 5"/>
          <p:cNvSpPr>
            <a:spLocks noGrp="1"/>
          </p:cNvSpPr>
          <p:nvPr>
            <p:ph type="sldNum" sz="quarter" idx="12"/>
          </p:nvPr>
        </p:nvSpPr>
        <p:spPr/>
        <p:txBody>
          <a:bodyPr/>
          <a:lstStyle/>
          <a:p>
            <a:pPr>
              <a:defRPr/>
            </a:pPr>
            <a:fld id="{0DE20610-9A55-42B8-BEFA-F373F9899C93}" type="slidenum">
              <a:rPr lang="en-GB" smtClean="0"/>
              <a:pPr>
                <a:defRPr/>
              </a:pPr>
              <a:t>20</a:t>
            </a:fld>
            <a:endParaRPr lang="en-GB" dirty="0"/>
          </a:p>
        </p:txBody>
      </p:sp>
    </p:spTree>
    <p:extLst>
      <p:ext uri="{BB962C8B-B14F-4D97-AF65-F5344CB8AC3E}">
        <p14:creationId xmlns:p14="http://schemas.microsoft.com/office/powerpoint/2010/main" val="4114802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2296"/>
            <a:ext cx="8928992" cy="1143000"/>
          </a:xfrm>
        </p:spPr>
        <p:txBody>
          <a:bodyPr/>
          <a:lstStyle/>
          <a:p>
            <a:r>
              <a:rPr lang="en-GB" dirty="0"/>
              <a:t>Qualifications</a:t>
            </a:r>
          </a:p>
        </p:txBody>
      </p:sp>
      <p:sp>
        <p:nvSpPr>
          <p:cNvPr id="6" name="TextBox 5"/>
          <p:cNvSpPr txBox="1"/>
          <p:nvPr/>
        </p:nvSpPr>
        <p:spPr>
          <a:xfrm>
            <a:off x="475338" y="935560"/>
            <a:ext cx="7992888" cy="369332"/>
          </a:xfrm>
          <a:prstGeom prst="rect">
            <a:avLst/>
          </a:prstGeom>
          <a:noFill/>
        </p:spPr>
        <p:txBody>
          <a:bodyPr wrap="square" rtlCol="0">
            <a:spAutoFit/>
          </a:bodyPr>
          <a:lstStyle/>
          <a:p>
            <a:pPr algn="ctr"/>
            <a:r>
              <a:rPr lang="en-GB" dirty="0">
                <a:latin typeface="+mn-lt"/>
              </a:rPr>
              <a:t>Please note, not all organisations submitted qualifications data.</a:t>
            </a:r>
          </a:p>
        </p:txBody>
      </p:sp>
      <p:sp>
        <p:nvSpPr>
          <p:cNvPr id="3" name="TextBox 2"/>
          <p:cNvSpPr txBox="1"/>
          <p:nvPr/>
        </p:nvSpPr>
        <p:spPr>
          <a:xfrm>
            <a:off x="179512" y="5877272"/>
            <a:ext cx="8784976" cy="646331"/>
          </a:xfrm>
          <a:prstGeom prst="rect">
            <a:avLst/>
          </a:prstGeom>
          <a:noFill/>
        </p:spPr>
        <p:txBody>
          <a:bodyPr wrap="square" rtlCol="0">
            <a:spAutoFit/>
          </a:bodyPr>
          <a:lstStyle/>
          <a:p>
            <a:pPr algn="ctr"/>
            <a:r>
              <a:rPr lang="en-GB" i="1" dirty="0">
                <a:latin typeface="+mn-lt"/>
              </a:rPr>
              <a:t>Totals: </a:t>
            </a:r>
          </a:p>
          <a:p>
            <a:pPr algn="ctr"/>
            <a:r>
              <a:rPr lang="en-GB" i="1" dirty="0">
                <a:latin typeface="+mn-lt"/>
              </a:rPr>
              <a:t>2017 - 3604 staff of 4618	2018 – 3129 staff of 4580	2019 - 4092 staff of 5072  </a:t>
            </a:r>
          </a:p>
        </p:txBody>
      </p:sp>
      <p:graphicFrame>
        <p:nvGraphicFramePr>
          <p:cNvPr id="17" name="Chart 16"/>
          <p:cNvGraphicFramePr>
            <a:graphicFrameLocks/>
          </p:cNvGraphicFramePr>
          <p:nvPr/>
        </p:nvGraphicFramePr>
        <p:xfrm>
          <a:off x="-89" y="1175296"/>
          <a:ext cx="8943741" cy="483157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525524" y="1378191"/>
            <a:ext cx="3736622" cy="369332"/>
          </a:xfrm>
          <a:prstGeom prst="rect">
            <a:avLst/>
          </a:prstGeom>
          <a:noFill/>
        </p:spPr>
        <p:txBody>
          <a:bodyPr wrap="square" rtlCol="0">
            <a:spAutoFit/>
          </a:bodyPr>
          <a:lstStyle/>
          <a:p>
            <a:r>
              <a:rPr lang="en-GB" dirty="0"/>
              <a:t>Post Graduate/Masters </a:t>
            </a:r>
          </a:p>
        </p:txBody>
      </p:sp>
      <p:sp>
        <p:nvSpPr>
          <p:cNvPr id="10" name="TextBox 9"/>
          <p:cNvSpPr txBox="1"/>
          <p:nvPr/>
        </p:nvSpPr>
        <p:spPr>
          <a:xfrm>
            <a:off x="525524" y="1893894"/>
            <a:ext cx="3736622" cy="369332"/>
          </a:xfrm>
          <a:prstGeom prst="rect">
            <a:avLst/>
          </a:prstGeom>
          <a:noFill/>
        </p:spPr>
        <p:txBody>
          <a:bodyPr wrap="square" rtlCol="0">
            <a:spAutoFit/>
          </a:bodyPr>
          <a:lstStyle/>
          <a:p>
            <a:pPr fontAlgn="auto">
              <a:spcBef>
                <a:spcPts val="0"/>
              </a:spcBef>
              <a:spcAft>
                <a:spcPts val="0"/>
              </a:spcAft>
              <a:defRPr/>
            </a:pPr>
            <a:r>
              <a:rPr lang="en-GB" dirty="0"/>
              <a:t>Degree</a:t>
            </a:r>
          </a:p>
        </p:txBody>
      </p:sp>
      <p:sp>
        <p:nvSpPr>
          <p:cNvPr id="11" name="TextBox 10"/>
          <p:cNvSpPr txBox="1"/>
          <p:nvPr/>
        </p:nvSpPr>
        <p:spPr>
          <a:xfrm>
            <a:off x="525524" y="2385050"/>
            <a:ext cx="3736622" cy="369332"/>
          </a:xfrm>
          <a:prstGeom prst="rect">
            <a:avLst/>
          </a:prstGeom>
          <a:noFill/>
        </p:spPr>
        <p:txBody>
          <a:bodyPr wrap="square" rtlCol="0">
            <a:spAutoFit/>
          </a:bodyPr>
          <a:lstStyle/>
          <a:p>
            <a:r>
              <a:rPr lang="en-GB" dirty="0"/>
              <a:t>Foundation</a:t>
            </a:r>
          </a:p>
        </p:txBody>
      </p:sp>
      <p:sp>
        <p:nvSpPr>
          <p:cNvPr id="12" name="TextBox 11"/>
          <p:cNvSpPr txBox="1"/>
          <p:nvPr/>
        </p:nvSpPr>
        <p:spPr>
          <a:xfrm>
            <a:off x="525524" y="2909054"/>
            <a:ext cx="3736622" cy="369332"/>
          </a:xfrm>
          <a:prstGeom prst="rect">
            <a:avLst/>
          </a:prstGeom>
          <a:noFill/>
        </p:spPr>
        <p:txBody>
          <a:bodyPr wrap="square" rtlCol="0">
            <a:spAutoFit/>
          </a:bodyPr>
          <a:lstStyle/>
          <a:p>
            <a:pPr fontAlgn="auto">
              <a:spcBef>
                <a:spcPts val="0"/>
              </a:spcBef>
              <a:spcAft>
                <a:spcPts val="0"/>
              </a:spcAft>
              <a:defRPr/>
            </a:pPr>
            <a:r>
              <a:rPr lang="en-GB" dirty="0"/>
              <a:t>Cert. of Higher Education </a:t>
            </a:r>
          </a:p>
        </p:txBody>
      </p:sp>
      <p:sp>
        <p:nvSpPr>
          <p:cNvPr id="13" name="TextBox 12"/>
          <p:cNvSpPr txBox="1"/>
          <p:nvPr/>
        </p:nvSpPr>
        <p:spPr>
          <a:xfrm>
            <a:off x="525524" y="3397335"/>
            <a:ext cx="3736622" cy="369332"/>
          </a:xfrm>
          <a:prstGeom prst="rect">
            <a:avLst/>
          </a:prstGeom>
          <a:noFill/>
        </p:spPr>
        <p:txBody>
          <a:bodyPr wrap="square" rtlCol="0">
            <a:spAutoFit/>
          </a:bodyPr>
          <a:lstStyle/>
          <a:p>
            <a:r>
              <a:rPr lang="en-GB" dirty="0"/>
              <a:t>2 x A Level (Grades A - C) </a:t>
            </a:r>
          </a:p>
        </p:txBody>
      </p:sp>
      <p:sp>
        <p:nvSpPr>
          <p:cNvPr id="14" name="TextBox 13"/>
          <p:cNvSpPr txBox="1"/>
          <p:nvPr/>
        </p:nvSpPr>
        <p:spPr>
          <a:xfrm>
            <a:off x="525524" y="3928854"/>
            <a:ext cx="3736622" cy="369332"/>
          </a:xfrm>
          <a:prstGeom prst="rect">
            <a:avLst/>
          </a:prstGeom>
          <a:noFill/>
        </p:spPr>
        <p:txBody>
          <a:bodyPr wrap="square" rtlCol="0">
            <a:spAutoFit/>
          </a:bodyPr>
          <a:lstStyle/>
          <a:p>
            <a:r>
              <a:rPr lang="en-GB" dirty="0"/>
              <a:t>5 x GCSEs (grades A - C) </a:t>
            </a:r>
          </a:p>
        </p:txBody>
      </p:sp>
      <p:sp>
        <p:nvSpPr>
          <p:cNvPr id="15" name="TextBox 14"/>
          <p:cNvSpPr txBox="1"/>
          <p:nvPr/>
        </p:nvSpPr>
        <p:spPr>
          <a:xfrm>
            <a:off x="525524" y="4427782"/>
            <a:ext cx="3736622" cy="369332"/>
          </a:xfrm>
          <a:prstGeom prst="rect">
            <a:avLst/>
          </a:prstGeom>
          <a:noFill/>
        </p:spPr>
        <p:txBody>
          <a:bodyPr wrap="square" rtlCol="0">
            <a:spAutoFit/>
          </a:bodyPr>
          <a:lstStyle/>
          <a:p>
            <a:r>
              <a:rPr lang="en-GB" dirty="0"/>
              <a:t>GCSEs (grades D-G)</a:t>
            </a:r>
          </a:p>
        </p:txBody>
      </p:sp>
      <p:sp>
        <p:nvSpPr>
          <p:cNvPr id="5" name="Slide Number Placeholder 4"/>
          <p:cNvSpPr>
            <a:spLocks noGrp="1"/>
          </p:cNvSpPr>
          <p:nvPr>
            <p:ph type="sldNum" sz="quarter" idx="12"/>
          </p:nvPr>
        </p:nvSpPr>
        <p:spPr/>
        <p:txBody>
          <a:bodyPr/>
          <a:lstStyle/>
          <a:p>
            <a:pPr>
              <a:defRPr/>
            </a:pPr>
            <a:fld id="{0DE20610-9A55-42B8-BEFA-F373F9899C93}" type="slidenum">
              <a:rPr lang="en-GB" smtClean="0"/>
              <a:pPr>
                <a:defRPr/>
              </a:pPr>
              <a:t>21</a:t>
            </a:fld>
            <a:endParaRPr lang="en-GB" dirty="0"/>
          </a:p>
        </p:txBody>
      </p:sp>
    </p:spTree>
    <p:extLst>
      <p:ext uri="{BB962C8B-B14F-4D97-AF65-F5344CB8AC3E}">
        <p14:creationId xmlns:p14="http://schemas.microsoft.com/office/powerpoint/2010/main" val="3830523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0096"/>
            <a:ext cx="8928992" cy="1143000"/>
          </a:xfrm>
        </p:spPr>
        <p:txBody>
          <a:bodyPr/>
          <a:lstStyle/>
          <a:p>
            <a:r>
              <a:rPr lang="en-GB" dirty="0"/>
              <a:t>Professional Bodies</a:t>
            </a:r>
          </a:p>
        </p:txBody>
      </p:sp>
      <p:graphicFrame>
        <p:nvGraphicFramePr>
          <p:cNvPr id="5" name="Content Placeholder 4"/>
          <p:cNvGraphicFramePr>
            <a:graphicFrameLocks noGrp="1"/>
          </p:cNvGraphicFramePr>
          <p:nvPr>
            <p:ph idx="1"/>
          </p:nvPr>
        </p:nvGraphicFramePr>
        <p:xfrm>
          <a:off x="107504" y="1278208"/>
          <a:ext cx="8928992" cy="5548630"/>
        </p:xfrm>
        <a:graphic>
          <a:graphicData uri="http://schemas.openxmlformats.org/drawingml/2006/table">
            <a:tbl>
              <a:tblPr firstRow="1" bandRow="1">
                <a:tableStyleId>{6E25E649-3F16-4E02-A733-19D2CDBF48F0}</a:tableStyleId>
              </a:tblPr>
              <a:tblGrid>
                <a:gridCol w="5833608">
                  <a:extLst>
                    <a:ext uri="{9D8B030D-6E8A-4147-A177-3AD203B41FA5}">
                      <a16:colId xmlns:a16="http://schemas.microsoft.com/office/drawing/2014/main" val="20000"/>
                    </a:ext>
                  </a:extLst>
                </a:gridCol>
                <a:gridCol w="1547692">
                  <a:extLst>
                    <a:ext uri="{9D8B030D-6E8A-4147-A177-3AD203B41FA5}">
                      <a16:colId xmlns:a16="http://schemas.microsoft.com/office/drawing/2014/main" val="20001"/>
                    </a:ext>
                  </a:extLst>
                </a:gridCol>
                <a:gridCol w="1547692">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a:t>Professional Body</a:t>
                      </a:r>
                    </a:p>
                  </a:txBody>
                  <a:tcPr anchor="ctr"/>
                </a:tc>
                <a:tc>
                  <a:txBody>
                    <a:bodyPr/>
                    <a:lstStyle/>
                    <a:p>
                      <a:pPr algn="ctr"/>
                      <a:r>
                        <a:rPr lang="en-GB" sz="2000" dirty="0"/>
                        <a:t>2018</a:t>
                      </a:r>
                    </a:p>
                    <a:p>
                      <a:pPr algn="ctr"/>
                      <a:r>
                        <a:rPr lang="en-GB" sz="2000" dirty="0"/>
                        <a:t>(4580 staff)</a:t>
                      </a:r>
                    </a:p>
                  </a:txBody>
                  <a:tcPr/>
                </a:tc>
                <a:tc>
                  <a:txBody>
                    <a:bodyPr/>
                    <a:lstStyle/>
                    <a:p>
                      <a:pPr algn="ctr"/>
                      <a:r>
                        <a:rPr lang="en-GB" sz="2000" dirty="0"/>
                        <a:t>2019</a:t>
                      </a:r>
                    </a:p>
                    <a:p>
                      <a:pPr algn="ctr"/>
                      <a:r>
                        <a:rPr lang="en-GB" sz="2000" dirty="0"/>
                        <a:t>(5072 staff)</a:t>
                      </a:r>
                    </a:p>
                  </a:txBody>
                  <a:tcPr/>
                </a:tc>
                <a:extLst>
                  <a:ext uri="{0D108BD9-81ED-4DB2-BD59-A6C34878D82A}">
                    <a16:rowId xmlns:a16="http://schemas.microsoft.com/office/drawing/2014/main" val="10000"/>
                  </a:ext>
                </a:extLst>
              </a:tr>
              <a:tr h="185420">
                <a:tc>
                  <a:txBody>
                    <a:bodyPr/>
                    <a:lstStyle/>
                    <a:p>
                      <a:pPr algn="l" fontAlgn="b"/>
                      <a:r>
                        <a:rPr lang="en-GB" sz="1800" b="1" i="0" u="none" strike="noStrike" dirty="0">
                          <a:solidFill>
                            <a:srgbClr val="000000"/>
                          </a:solidFill>
                          <a:effectLst/>
                          <a:latin typeface="+mn-lt"/>
                        </a:rPr>
                        <a:t>BCS</a:t>
                      </a:r>
                    </a:p>
                  </a:txBody>
                  <a:tcPr marL="9525" marR="9525" marT="9525" marB="0" anchor="ctr"/>
                </a:tc>
                <a:tc>
                  <a:txBody>
                    <a:bodyPr/>
                    <a:lstStyle/>
                    <a:p>
                      <a:pPr algn="ctr" fontAlgn="b"/>
                      <a:r>
                        <a:rPr lang="en-GB" sz="1800" b="1" i="0" u="none" strike="noStrike" dirty="0">
                          <a:solidFill>
                            <a:srgbClr val="000000"/>
                          </a:solidFill>
                          <a:effectLst/>
                          <a:latin typeface="+mn-lt"/>
                        </a:rPr>
                        <a:t>86</a:t>
                      </a:r>
                    </a:p>
                  </a:txBody>
                  <a:tcPr marL="9525" marR="9525" marT="9525" marB="0" anchor="ctr"/>
                </a:tc>
                <a:tc>
                  <a:txBody>
                    <a:bodyPr/>
                    <a:lstStyle/>
                    <a:p>
                      <a:pPr algn="ctr" fontAlgn="b"/>
                      <a:r>
                        <a:rPr lang="en-GB" sz="1800" b="1" i="0" u="none" strike="noStrike" dirty="0">
                          <a:solidFill>
                            <a:srgbClr val="000000"/>
                          </a:solidFill>
                          <a:effectLst/>
                          <a:latin typeface="+mn-lt"/>
                        </a:rPr>
                        <a:t>95</a:t>
                      </a:r>
                    </a:p>
                  </a:txBody>
                  <a:tcPr marL="9525" marR="9525" marT="9525" marB="0" anchor="ctr"/>
                </a:tc>
                <a:extLst>
                  <a:ext uri="{0D108BD9-81ED-4DB2-BD59-A6C34878D82A}">
                    <a16:rowId xmlns:a16="http://schemas.microsoft.com/office/drawing/2014/main" val="10001"/>
                  </a:ext>
                </a:extLst>
              </a:tr>
              <a:tr h="185420">
                <a:tc>
                  <a:txBody>
                    <a:bodyPr/>
                    <a:lstStyle/>
                    <a:p>
                      <a:pPr algn="l" fontAlgn="b"/>
                      <a:r>
                        <a:rPr lang="en-GB" sz="1800" b="1" i="0" u="none" strike="noStrike" dirty="0">
                          <a:solidFill>
                            <a:srgbClr val="000000"/>
                          </a:solidFill>
                          <a:effectLst/>
                          <a:latin typeface="+mn-lt"/>
                        </a:rPr>
                        <a:t>BCS ASSIST</a:t>
                      </a:r>
                    </a:p>
                  </a:txBody>
                  <a:tcPr marL="9525" marR="9525" marT="9525" marB="0" anchor="ctr"/>
                </a:tc>
                <a:tc>
                  <a:txBody>
                    <a:bodyPr/>
                    <a:lstStyle/>
                    <a:p>
                      <a:pPr algn="ctr" fontAlgn="b"/>
                      <a:r>
                        <a:rPr lang="en-GB" sz="1800" b="1" i="0" u="none" strike="noStrike" dirty="0">
                          <a:solidFill>
                            <a:srgbClr val="000000"/>
                          </a:solidFill>
                          <a:effectLst/>
                          <a:latin typeface="+mn-lt"/>
                        </a:rPr>
                        <a:t>21</a:t>
                      </a:r>
                    </a:p>
                  </a:txBody>
                  <a:tcPr marL="9525" marR="9525" marT="9525" marB="0" anchor="ctr"/>
                </a:tc>
                <a:tc>
                  <a:txBody>
                    <a:bodyPr/>
                    <a:lstStyle/>
                    <a:p>
                      <a:pPr algn="ctr" fontAlgn="b"/>
                      <a:r>
                        <a:rPr lang="en-GB" sz="1800" b="1" i="0" u="none" strike="noStrike" dirty="0">
                          <a:solidFill>
                            <a:srgbClr val="000000"/>
                          </a:solidFill>
                          <a:effectLst/>
                          <a:latin typeface="+mn-lt"/>
                        </a:rPr>
                        <a:t>N/A</a:t>
                      </a:r>
                    </a:p>
                  </a:txBody>
                  <a:tcPr marL="9525" marR="9525" marT="9525" marB="0" anchor="ctr"/>
                </a:tc>
                <a:extLst>
                  <a:ext uri="{0D108BD9-81ED-4DB2-BD59-A6C34878D82A}">
                    <a16:rowId xmlns:a16="http://schemas.microsoft.com/office/drawing/2014/main" val="10002"/>
                  </a:ext>
                </a:extLst>
              </a:tr>
              <a:tr h="370840">
                <a:tc>
                  <a:txBody>
                    <a:bodyPr/>
                    <a:lstStyle/>
                    <a:p>
                      <a:r>
                        <a:rPr lang="en-GB" dirty="0"/>
                        <a:t>FEDIP</a:t>
                      </a:r>
                    </a:p>
                  </a:txBody>
                  <a:tcPr marL="9525" marR="9525" marT="9525" marB="0" anchor="ctr"/>
                </a:tc>
                <a:tc>
                  <a:txBody>
                    <a:bodyPr/>
                    <a:lstStyle/>
                    <a:p>
                      <a:pPr marL="0" algn="ctr" defTabSz="914400" rtl="0" eaLnBrk="1" fontAlgn="b" latinLnBrk="0" hangingPunct="1"/>
                      <a:r>
                        <a:rPr lang="en-GB" sz="1800" b="1" i="0" u="none" strike="noStrike" kern="1200" dirty="0">
                          <a:solidFill>
                            <a:srgbClr val="000000"/>
                          </a:solidFill>
                          <a:effectLst/>
                          <a:latin typeface="+mn-lt"/>
                          <a:ea typeface="+mn-ea"/>
                          <a:cs typeface="+mn-cs"/>
                        </a:rPr>
                        <a:t>N/A</a:t>
                      </a:r>
                    </a:p>
                  </a:txBody>
                  <a:tcPr marL="9525" marR="9525" marT="9525" marB="0" anchor="ctr"/>
                </a:tc>
                <a:tc>
                  <a:txBody>
                    <a:bodyPr/>
                    <a:lstStyle/>
                    <a:p>
                      <a:pPr marL="0" algn="ctr" defTabSz="914400" rtl="0" eaLnBrk="1" fontAlgn="b" latinLnBrk="0" hangingPunct="1"/>
                      <a:r>
                        <a:rPr lang="en-GB" sz="1800" b="1" i="0" u="none" strike="noStrike" kern="1200" dirty="0">
                          <a:solidFill>
                            <a:srgbClr val="000000"/>
                          </a:solidFill>
                          <a:effectLst/>
                          <a:latin typeface="+mn-lt"/>
                          <a:ea typeface="+mn-ea"/>
                          <a:cs typeface="+mn-cs"/>
                        </a:rPr>
                        <a:t>4</a:t>
                      </a:r>
                    </a:p>
                  </a:txBody>
                  <a:tcPr marL="9525" marR="9525" marT="9525" marB="0" anchor="ctr"/>
                </a:tc>
                <a:extLst>
                  <a:ext uri="{0D108BD9-81ED-4DB2-BD59-A6C34878D82A}">
                    <a16:rowId xmlns:a16="http://schemas.microsoft.com/office/drawing/2014/main" val="10003"/>
                  </a:ext>
                </a:extLst>
              </a:tr>
              <a:tr h="185420">
                <a:tc>
                  <a:txBody>
                    <a:bodyPr/>
                    <a:lstStyle/>
                    <a:p>
                      <a:pPr algn="l" fontAlgn="b"/>
                      <a:r>
                        <a:rPr lang="en-GB" sz="1800" b="1" i="0" u="none" strike="noStrike" dirty="0">
                          <a:solidFill>
                            <a:srgbClr val="000000"/>
                          </a:solidFill>
                          <a:effectLst/>
                          <a:latin typeface="+mn-lt"/>
                        </a:rPr>
                        <a:t>UKCHIP</a:t>
                      </a:r>
                    </a:p>
                  </a:txBody>
                  <a:tcPr marL="9525" marR="9525" marT="9525" marB="0" anchor="ctr"/>
                </a:tc>
                <a:tc>
                  <a:txBody>
                    <a:bodyPr/>
                    <a:lstStyle/>
                    <a:p>
                      <a:pPr algn="ctr" fontAlgn="b"/>
                      <a:r>
                        <a:rPr lang="en-GB" sz="1800" b="1" i="0" u="none" strike="noStrike" dirty="0">
                          <a:solidFill>
                            <a:srgbClr val="000000"/>
                          </a:solidFill>
                          <a:effectLst/>
                          <a:latin typeface="+mn-lt"/>
                        </a:rPr>
                        <a:t>4</a:t>
                      </a:r>
                    </a:p>
                  </a:txBody>
                  <a:tcPr marL="9525" marR="9525" marT="9525" marB="0" anchor="ctr"/>
                </a:tc>
                <a:tc>
                  <a:txBody>
                    <a:bodyPr/>
                    <a:lstStyle/>
                    <a:p>
                      <a:pPr algn="ctr" fontAlgn="b"/>
                      <a:r>
                        <a:rPr lang="en-GB" sz="1800" b="1" i="0" u="none" strike="noStrike" dirty="0">
                          <a:solidFill>
                            <a:srgbClr val="000000"/>
                          </a:solidFill>
                          <a:effectLst/>
                          <a:latin typeface="+mn-lt"/>
                        </a:rPr>
                        <a:t>N/A</a:t>
                      </a:r>
                    </a:p>
                  </a:txBody>
                  <a:tcPr marL="9525" marR="9525" marT="9525" marB="0" anchor="ctr"/>
                </a:tc>
                <a:extLst>
                  <a:ext uri="{0D108BD9-81ED-4DB2-BD59-A6C34878D82A}">
                    <a16:rowId xmlns:a16="http://schemas.microsoft.com/office/drawing/2014/main" val="10004"/>
                  </a:ext>
                </a:extLst>
              </a:tr>
              <a:tr h="185420">
                <a:tc>
                  <a:txBody>
                    <a:bodyPr/>
                    <a:lstStyle/>
                    <a:p>
                      <a:pPr algn="l" fontAlgn="b"/>
                      <a:r>
                        <a:rPr lang="en-GB" sz="1800" b="1" i="0" u="none" strike="noStrike" dirty="0">
                          <a:solidFill>
                            <a:srgbClr val="000000"/>
                          </a:solidFill>
                          <a:effectLst/>
                          <a:latin typeface="+mn-lt"/>
                        </a:rPr>
                        <a:t>APHA</a:t>
                      </a:r>
                    </a:p>
                  </a:txBody>
                  <a:tcPr marL="9525" marR="9525" marT="9525" marB="0" anchor="ctr"/>
                </a:tc>
                <a:tc>
                  <a:txBody>
                    <a:bodyPr/>
                    <a:lstStyle/>
                    <a:p>
                      <a:pPr algn="ctr" fontAlgn="b"/>
                      <a:r>
                        <a:rPr lang="en-GB" sz="1800" b="1" i="0" u="none" strike="noStrike" dirty="0">
                          <a:solidFill>
                            <a:srgbClr val="000000"/>
                          </a:solidFill>
                          <a:effectLst/>
                          <a:latin typeface="+mn-lt"/>
                        </a:rPr>
                        <a:t>N/A</a:t>
                      </a:r>
                    </a:p>
                  </a:txBody>
                  <a:tcPr marL="9525" marR="9525" marT="9525" marB="0" anchor="ctr"/>
                </a:tc>
                <a:tc>
                  <a:txBody>
                    <a:bodyPr/>
                    <a:lstStyle/>
                    <a:p>
                      <a:pPr algn="ctr" fontAlgn="b"/>
                      <a:r>
                        <a:rPr lang="en-GB" sz="1800" b="1" i="0" u="none" strike="noStrike" dirty="0">
                          <a:solidFill>
                            <a:srgbClr val="000000"/>
                          </a:solidFill>
                          <a:effectLst/>
                          <a:latin typeface="+mn-lt"/>
                        </a:rPr>
                        <a:t>55</a:t>
                      </a:r>
                    </a:p>
                  </a:txBody>
                  <a:tcPr marL="9525" marR="9525" marT="9525" marB="0" anchor="ctr"/>
                </a:tc>
                <a:extLst>
                  <a:ext uri="{0D108BD9-81ED-4DB2-BD59-A6C34878D82A}">
                    <a16:rowId xmlns:a16="http://schemas.microsoft.com/office/drawing/2014/main" val="10005"/>
                  </a:ext>
                </a:extLst>
              </a:tr>
              <a:tr h="370840">
                <a:tc>
                  <a:txBody>
                    <a:bodyPr/>
                    <a:lstStyle/>
                    <a:p>
                      <a:pPr algn="l" fontAlgn="b"/>
                      <a:r>
                        <a:rPr lang="en-GB" sz="1800" b="1" i="0" u="none" strike="noStrike" dirty="0">
                          <a:solidFill>
                            <a:srgbClr val="000000"/>
                          </a:solidFill>
                          <a:effectLst/>
                          <a:latin typeface="+mn-lt"/>
                        </a:rPr>
                        <a:t>Chartered Institute of Library and Information Professionals (CILIP)</a:t>
                      </a:r>
                    </a:p>
                  </a:txBody>
                  <a:tcPr marL="9525" marR="9525" marT="9525" marB="0" anchor="ctr"/>
                </a:tc>
                <a:tc>
                  <a:txBody>
                    <a:bodyPr/>
                    <a:lstStyle/>
                    <a:p>
                      <a:pPr algn="ctr" fontAlgn="b"/>
                      <a:r>
                        <a:rPr lang="en-GB" sz="1800" b="1" i="0" u="none" strike="noStrike" dirty="0">
                          <a:solidFill>
                            <a:srgbClr val="000000"/>
                          </a:solidFill>
                          <a:effectLst/>
                          <a:latin typeface="+mn-lt"/>
                        </a:rPr>
                        <a:t>26</a:t>
                      </a:r>
                    </a:p>
                  </a:txBody>
                  <a:tcPr marL="9525" marR="9525" marT="9525" marB="0" anchor="ctr"/>
                </a:tc>
                <a:tc>
                  <a:txBody>
                    <a:bodyPr/>
                    <a:lstStyle/>
                    <a:p>
                      <a:pPr algn="ctr" fontAlgn="b"/>
                      <a:r>
                        <a:rPr lang="en-GB" sz="1800" b="1" i="0" u="none" strike="noStrike" dirty="0">
                          <a:solidFill>
                            <a:srgbClr val="000000"/>
                          </a:solidFill>
                          <a:effectLst/>
                          <a:latin typeface="+mn-lt"/>
                        </a:rPr>
                        <a:t>32</a:t>
                      </a:r>
                    </a:p>
                  </a:txBody>
                  <a:tcPr marL="9525" marR="9525" marT="9525" marB="0" anchor="ctr"/>
                </a:tc>
                <a:extLst>
                  <a:ext uri="{0D108BD9-81ED-4DB2-BD59-A6C34878D82A}">
                    <a16:rowId xmlns:a16="http://schemas.microsoft.com/office/drawing/2014/main" val="10006"/>
                  </a:ext>
                </a:extLst>
              </a:tr>
              <a:tr h="370840">
                <a:tc>
                  <a:txBody>
                    <a:bodyPr/>
                    <a:lstStyle/>
                    <a:p>
                      <a:pPr algn="l" fontAlgn="b"/>
                      <a:r>
                        <a:rPr lang="en-GB" sz="1800" b="1" i="0" u="none" strike="noStrike" dirty="0">
                          <a:solidFill>
                            <a:srgbClr val="000000"/>
                          </a:solidFill>
                          <a:effectLst/>
                          <a:latin typeface="+mn-lt"/>
                        </a:rPr>
                        <a:t>Learning and Performance Institute (LPI)</a:t>
                      </a:r>
                    </a:p>
                  </a:txBody>
                  <a:tcPr marL="9525" marR="9525" marT="9525" marB="0" anchor="ctr"/>
                </a:tc>
                <a:tc>
                  <a:txBody>
                    <a:bodyPr/>
                    <a:lstStyle/>
                    <a:p>
                      <a:pPr algn="ctr" fontAlgn="b"/>
                      <a:r>
                        <a:rPr lang="en-GB" sz="1800" b="1" i="0" u="none" strike="noStrike" dirty="0">
                          <a:solidFill>
                            <a:srgbClr val="000000"/>
                          </a:solidFill>
                          <a:effectLst/>
                          <a:latin typeface="+mn-lt"/>
                        </a:rPr>
                        <a:t>0</a:t>
                      </a:r>
                    </a:p>
                  </a:txBody>
                  <a:tcPr marL="9525" marR="9525" marT="9525" marB="0" anchor="ctr"/>
                </a:tc>
                <a:tc>
                  <a:txBody>
                    <a:bodyPr/>
                    <a:lstStyle/>
                    <a:p>
                      <a:pPr algn="ctr" fontAlgn="b"/>
                      <a:r>
                        <a:rPr lang="en-GB" sz="1800" b="1" i="0" u="none" strike="noStrike" dirty="0">
                          <a:solidFill>
                            <a:srgbClr val="000000"/>
                          </a:solidFill>
                          <a:effectLst/>
                          <a:latin typeface="+mn-lt"/>
                        </a:rPr>
                        <a:t>0</a:t>
                      </a:r>
                    </a:p>
                  </a:txBody>
                  <a:tcPr marL="9525" marR="9525" marT="9525" marB="0" anchor="ctr"/>
                </a:tc>
                <a:extLst>
                  <a:ext uri="{0D108BD9-81ED-4DB2-BD59-A6C34878D82A}">
                    <a16:rowId xmlns:a16="http://schemas.microsoft.com/office/drawing/2014/main" val="10007"/>
                  </a:ext>
                </a:extLst>
              </a:tr>
              <a:tr h="370840">
                <a:tc>
                  <a:txBody>
                    <a:bodyPr/>
                    <a:lstStyle/>
                    <a:p>
                      <a:pPr algn="l" fontAlgn="b"/>
                      <a:r>
                        <a:rPr lang="en-GB" sz="1800" b="1" i="0" u="none" strike="noStrike" dirty="0">
                          <a:solidFill>
                            <a:srgbClr val="000000"/>
                          </a:solidFill>
                          <a:effectLst/>
                          <a:latin typeface="+mn-lt"/>
                        </a:rPr>
                        <a:t>Chartered Institute of Personnel and Development (CIPD)</a:t>
                      </a:r>
                    </a:p>
                  </a:txBody>
                  <a:tcPr marL="9525" marR="9525" marT="9525" marB="0" anchor="ctr"/>
                </a:tc>
                <a:tc>
                  <a:txBody>
                    <a:bodyPr/>
                    <a:lstStyle/>
                    <a:p>
                      <a:pPr algn="ctr" fontAlgn="b"/>
                      <a:r>
                        <a:rPr lang="en-GB" sz="1800" b="1" i="0" u="none" strike="noStrike" dirty="0">
                          <a:solidFill>
                            <a:srgbClr val="000000"/>
                          </a:solidFill>
                          <a:effectLst/>
                          <a:latin typeface="+mn-lt"/>
                        </a:rPr>
                        <a:t>5</a:t>
                      </a:r>
                    </a:p>
                  </a:txBody>
                  <a:tcPr marL="9525" marR="9525" marT="9525" marB="0" anchor="ctr"/>
                </a:tc>
                <a:tc>
                  <a:txBody>
                    <a:bodyPr/>
                    <a:lstStyle/>
                    <a:p>
                      <a:pPr algn="ctr" fontAlgn="b"/>
                      <a:r>
                        <a:rPr lang="en-GB" sz="1800" b="1" i="0" u="none" strike="noStrike" dirty="0">
                          <a:solidFill>
                            <a:srgbClr val="000000"/>
                          </a:solidFill>
                          <a:effectLst/>
                          <a:latin typeface="+mn-lt"/>
                        </a:rPr>
                        <a:t>5</a:t>
                      </a:r>
                    </a:p>
                  </a:txBody>
                  <a:tcPr marL="9525" marR="9525" marT="9525" marB="0" anchor="ctr"/>
                </a:tc>
                <a:extLst>
                  <a:ext uri="{0D108BD9-81ED-4DB2-BD59-A6C34878D82A}">
                    <a16:rowId xmlns:a16="http://schemas.microsoft.com/office/drawing/2014/main" val="10008"/>
                  </a:ext>
                </a:extLst>
              </a:tr>
              <a:tr h="370840">
                <a:tc>
                  <a:txBody>
                    <a:bodyPr/>
                    <a:lstStyle/>
                    <a:p>
                      <a:pPr algn="l" fontAlgn="b"/>
                      <a:r>
                        <a:rPr lang="en-GB" sz="1800" b="1" i="0" u="none" strike="noStrike">
                          <a:solidFill>
                            <a:srgbClr val="000000"/>
                          </a:solidFill>
                          <a:effectLst/>
                          <a:latin typeface="+mn-lt"/>
                        </a:rPr>
                        <a:t>Association for Project Management (APM)</a:t>
                      </a:r>
                    </a:p>
                  </a:txBody>
                  <a:tcPr marL="9525" marR="9525" marT="9525" marB="0" anchor="ctr"/>
                </a:tc>
                <a:tc>
                  <a:txBody>
                    <a:bodyPr/>
                    <a:lstStyle/>
                    <a:p>
                      <a:pPr algn="ctr" fontAlgn="b"/>
                      <a:r>
                        <a:rPr lang="en-GB" sz="1800" b="1" i="0" u="none" strike="noStrike" dirty="0">
                          <a:solidFill>
                            <a:srgbClr val="000000"/>
                          </a:solidFill>
                          <a:effectLst/>
                          <a:latin typeface="+mn-lt"/>
                        </a:rPr>
                        <a:t>20</a:t>
                      </a:r>
                    </a:p>
                  </a:txBody>
                  <a:tcPr marL="9525" marR="9525" marT="9525" marB="0" anchor="ctr"/>
                </a:tc>
                <a:tc>
                  <a:txBody>
                    <a:bodyPr/>
                    <a:lstStyle/>
                    <a:p>
                      <a:pPr algn="ctr" fontAlgn="b"/>
                      <a:r>
                        <a:rPr lang="en-GB" sz="1800" b="1" i="0" u="none" strike="noStrike" dirty="0">
                          <a:solidFill>
                            <a:srgbClr val="000000"/>
                          </a:solidFill>
                          <a:effectLst/>
                          <a:latin typeface="+mn-lt"/>
                        </a:rPr>
                        <a:t>18</a:t>
                      </a:r>
                    </a:p>
                  </a:txBody>
                  <a:tcPr marL="9525" marR="9525" marT="9525" marB="0" anchor="ctr"/>
                </a:tc>
                <a:extLst>
                  <a:ext uri="{0D108BD9-81ED-4DB2-BD59-A6C34878D82A}">
                    <a16:rowId xmlns:a16="http://schemas.microsoft.com/office/drawing/2014/main" val="10009"/>
                  </a:ext>
                </a:extLst>
              </a:tr>
              <a:tr h="370840">
                <a:tc>
                  <a:txBody>
                    <a:bodyPr/>
                    <a:lstStyle/>
                    <a:p>
                      <a:pPr algn="l" fontAlgn="b"/>
                      <a:r>
                        <a:rPr lang="en-GB" sz="1800" b="1" i="0" u="none" strike="noStrike">
                          <a:solidFill>
                            <a:srgbClr val="000000"/>
                          </a:solidFill>
                          <a:effectLst/>
                          <a:latin typeface="+mn-lt"/>
                        </a:rPr>
                        <a:t>Institute of Health Records and Information Management (IHRIM)</a:t>
                      </a:r>
                    </a:p>
                  </a:txBody>
                  <a:tcPr marL="9525" marR="9525" marT="9525" marB="0" anchor="ctr"/>
                </a:tc>
                <a:tc>
                  <a:txBody>
                    <a:bodyPr/>
                    <a:lstStyle/>
                    <a:p>
                      <a:pPr algn="ctr" fontAlgn="b"/>
                      <a:r>
                        <a:rPr lang="en-GB" sz="1800" b="1" i="0" u="none" strike="noStrike" dirty="0">
                          <a:solidFill>
                            <a:srgbClr val="000000"/>
                          </a:solidFill>
                          <a:effectLst/>
                          <a:latin typeface="+mn-lt"/>
                        </a:rPr>
                        <a:t>38</a:t>
                      </a:r>
                    </a:p>
                  </a:txBody>
                  <a:tcPr marL="9525" marR="9525" marT="9525" marB="0" anchor="ctr"/>
                </a:tc>
                <a:tc>
                  <a:txBody>
                    <a:bodyPr/>
                    <a:lstStyle/>
                    <a:p>
                      <a:pPr algn="ctr" fontAlgn="b"/>
                      <a:r>
                        <a:rPr lang="en-GB" sz="1800" b="1" i="0" u="none" strike="noStrike" dirty="0">
                          <a:solidFill>
                            <a:srgbClr val="000000"/>
                          </a:solidFill>
                          <a:effectLst/>
                          <a:latin typeface="+mn-lt"/>
                        </a:rPr>
                        <a:t>66</a:t>
                      </a:r>
                    </a:p>
                  </a:txBody>
                  <a:tcPr marL="9525" marR="9525" marT="9525" marB="0" anchor="ctr"/>
                </a:tc>
                <a:extLst>
                  <a:ext uri="{0D108BD9-81ED-4DB2-BD59-A6C34878D82A}">
                    <a16:rowId xmlns:a16="http://schemas.microsoft.com/office/drawing/2014/main" val="10010"/>
                  </a:ext>
                </a:extLst>
              </a:tr>
              <a:tr h="370840">
                <a:tc>
                  <a:txBody>
                    <a:bodyPr/>
                    <a:lstStyle/>
                    <a:p>
                      <a:pPr algn="l" fontAlgn="b"/>
                      <a:r>
                        <a:rPr lang="en-GB" sz="1800" b="1" i="0" u="none" strike="noStrike">
                          <a:solidFill>
                            <a:srgbClr val="000000"/>
                          </a:solidFill>
                          <a:effectLst/>
                          <a:latin typeface="+mn-lt"/>
                        </a:rPr>
                        <a:t>Relevant clinical professional body</a:t>
                      </a:r>
                    </a:p>
                  </a:txBody>
                  <a:tcPr marL="9525" marR="9525" marT="9525" marB="0" anchor="ctr"/>
                </a:tc>
                <a:tc>
                  <a:txBody>
                    <a:bodyPr/>
                    <a:lstStyle/>
                    <a:p>
                      <a:pPr algn="ctr" fontAlgn="b"/>
                      <a:r>
                        <a:rPr lang="en-GB" sz="1800" b="1" i="0" u="none" strike="noStrike" dirty="0">
                          <a:solidFill>
                            <a:srgbClr val="000000"/>
                          </a:solidFill>
                          <a:effectLst/>
                          <a:latin typeface="+mn-lt"/>
                        </a:rPr>
                        <a:t>102</a:t>
                      </a:r>
                    </a:p>
                  </a:txBody>
                  <a:tcPr marL="9525" marR="9525" marT="9525" marB="0" anchor="ctr"/>
                </a:tc>
                <a:tc>
                  <a:txBody>
                    <a:bodyPr/>
                    <a:lstStyle/>
                    <a:p>
                      <a:pPr algn="ctr" fontAlgn="b"/>
                      <a:r>
                        <a:rPr lang="en-GB" sz="1800" b="1" i="0" u="none" strike="noStrike" dirty="0">
                          <a:solidFill>
                            <a:srgbClr val="000000"/>
                          </a:solidFill>
                          <a:effectLst/>
                          <a:latin typeface="+mn-lt"/>
                        </a:rPr>
                        <a:t>110</a:t>
                      </a:r>
                    </a:p>
                  </a:txBody>
                  <a:tcPr marL="9525" marR="9525" marT="9525" marB="0" anchor="ctr"/>
                </a:tc>
                <a:extLst>
                  <a:ext uri="{0D108BD9-81ED-4DB2-BD59-A6C34878D82A}">
                    <a16:rowId xmlns:a16="http://schemas.microsoft.com/office/drawing/2014/main" val="10011"/>
                  </a:ext>
                </a:extLst>
              </a:tr>
              <a:tr h="370840">
                <a:tc>
                  <a:txBody>
                    <a:bodyPr/>
                    <a:lstStyle/>
                    <a:p>
                      <a:pPr algn="l" fontAlgn="b"/>
                      <a:r>
                        <a:rPr lang="en-GB" sz="1800" b="1" i="0" u="none" strike="noStrike" dirty="0">
                          <a:solidFill>
                            <a:srgbClr val="000000"/>
                          </a:solidFill>
                          <a:effectLst/>
                          <a:latin typeface="+mn-lt"/>
                        </a:rPr>
                        <a:t>Other</a:t>
                      </a:r>
                    </a:p>
                  </a:txBody>
                  <a:tcPr marL="9525" marR="9525" marT="9525" marB="0" anchor="ctr"/>
                </a:tc>
                <a:tc>
                  <a:txBody>
                    <a:bodyPr/>
                    <a:lstStyle/>
                    <a:p>
                      <a:pPr algn="ctr" fontAlgn="b"/>
                      <a:r>
                        <a:rPr lang="en-GB" sz="1800" b="1" i="0" u="none" strike="noStrike" dirty="0">
                          <a:solidFill>
                            <a:srgbClr val="000000"/>
                          </a:solidFill>
                          <a:effectLst/>
                          <a:latin typeface="+mn-lt"/>
                        </a:rPr>
                        <a:t>148</a:t>
                      </a:r>
                    </a:p>
                  </a:txBody>
                  <a:tcPr marL="9525" marR="9525" marT="9525" marB="0" anchor="ctr"/>
                </a:tc>
                <a:tc>
                  <a:txBody>
                    <a:bodyPr/>
                    <a:lstStyle/>
                    <a:p>
                      <a:pPr algn="ctr" fontAlgn="b"/>
                      <a:r>
                        <a:rPr lang="en-GB" sz="1800" b="1" i="0" u="none" strike="noStrike" dirty="0">
                          <a:solidFill>
                            <a:srgbClr val="000000"/>
                          </a:solidFill>
                          <a:effectLst/>
                          <a:latin typeface="+mn-lt"/>
                        </a:rPr>
                        <a:t>181</a:t>
                      </a:r>
                    </a:p>
                  </a:txBody>
                  <a:tcPr marL="9525" marR="9525" marT="9525" marB="0" anchor="ctr"/>
                </a:tc>
                <a:extLst>
                  <a:ext uri="{0D108BD9-81ED-4DB2-BD59-A6C34878D82A}">
                    <a16:rowId xmlns:a16="http://schemas.microsoft.com/office/drawing/2014/main" val="10012"/>
                  </a:ext>
                </a:extLst>
              </a:tr>
              <a:tr h="370840">
                <a:tc>
                  <a:txBody>
                    <a:bodyPr/>
                    <a:lstStyle/>
                    <a:p>
                      <a:pPr marL="0" algn="l" defTabSz="914400" rtl="0" eaLnBrk="1" fontAlgn="b" latinLnBrk="0" hangingPunct="1"/>
                      <a:r>
                        <a:rPr lang="en-GB" sz="1800" b="1" i="0" u="none" strike="noStrike" kern="1200" dirty="0">
                          <a:solidFill>
                            <a:srgbClr val="000000"/>
                          </a:solidFill>
                          <a:effectLst/>
                          <a:latin typeface="+mn-lt"/>
                          <a:ea typeface="+mn-ea"/>
                          <a:cs typeface="+mn-cs"/>
                        </a:rPr>
                        <a:t>TOTAL</a:t>
                      </a:r>
                    </a:p>
                  </a:txBody>
                  <a:tcPr anchor="ctr"/>
                </a:tc>
                <a:tc>
                  <a:txBody>
                    <a:bodyPr/>
                    <a:lstStyle/>
                    <a:p>
                      <a:pPr marL="0" algn="ctr" defTabSz="914400" rtl="0" eaLnBrk="1" fontAlgn="b" latinLnBrk="0" hangingPunct="1"/>
                      <a:r>
                        <a:rPr lang="en-GB" sz="1800" b="1" i="0" u="none" strike="noStrike" kern="1200" dirty="0">
                          <a:solidFill>
                            <a:srgbClr val="000000"/>
                          </a:solidFill>
                          <a:effectLst/>
                          <a:latin typeface="+mn-lt"/>
                          <a:ea typeface="+mn-ea"/>
                          <a:cs typeface="+mn-cs"/>
                        </a:rPr>
                        <a:t>450</a:t>
                      </a:r>
                    </a:p>
                  </a:txBody>
                  <a:tcPr anchor="ctr"/>
                </a:tc>
                <a:tc>
                  <a:txBody>
                    <a:bodyPr/>
                    <a:lstStyle/>
                    <a:p>
                      <a:pPr marL="0" algn="ctr" defTabSz="914400" rtl="0" eaLnBrk="1" fontAlgn="b" latinLnBrk="0" hangingPunct="1"/>
                      <a:r>
                        <a:rPr lang="en-GB" sz="1800" b="1" i="0" u="none" strike="noStrike" kern="1200" dirty="0">
                          <a:solidFill>
                            <a:srgbClr val="000000"/>
                          </a:solidFill>
                          <a:effectLst/>
                          <a:latin typeface="+mn-lt"/>
                          <a:ea typeface="+mn-ea"/>
                          <a:cs typeface="+mn-cs"/>
                        </a:rPr>
                        <a:t>566</a:t>
                      </a:r>
                    </a:p>
                  </a:txBody>
                  <a:tcPr anchor="ctr"/>
                </a:tc>
                <a:extLst>
                  <a:ext uri="{0D108BD9-81ED-4DB2-BD59-A6C34878D82A}">
                    <a16:rowId xmlns:a16="http://schemas.microsoft.com/office/drawing/2014/main" val="10013"/>
                  </a:ext>
                </a:extLst>
              </a:tr>
            </a:tbl>
          </a:graphicData>
        </a:graphic>
      </p:graphicFrame>
      <p:sp>
        <p:nvSpPr>
          <p:cNvPr id="3" name="Slide Number Placeholder 2"/>
          <p:cNvSpPr>
            <a:spLocks noGrp="1"/>
          </p:cNvSpPr>
          <p:nvPr>
            <p:ph type="sldNum" sz="quarter" idx="12"/>
          </p:nvPr>
        </p:nvSpPr>
        <p:spPr/>
        <p:txBody>
          <a:bodyPr/>
          <a:lstStyle/>
          <a:p>
            <a:pPr>
              <a:defRPr/>
            </a:pPr>
            <a:fld id="{0DE20610-9A55-42B8-BEFA-F373F9899C93}" type="slidenum">
              <a:rPr lang="en-GB" smtClean="0"/>
              <a:pPr>
                <a:defRPr/>
              </a:pPr>
              <a:t>22</a:t>
            </a:fld>
            <a:endParaRPr lang="en-GB" dirty="0"/>
          </a:p>
        </p:txBody>
      </p:sp>
    </p:spTree>
    <p:extLst>
      <p:ext uri="{BB962C8B-B14F-4D97-AF65-F5344CB8AC3E}">
        <p14:creationId xmlns:p14="http://schemas.microsoft.com/office/powerpoint/2010/main" val="4032862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620688"/>
            <a:ext cx="8928992" cy="1143000"/>
          </a:xfrm>
        </p:spPr>
        <p:txBody>
          <a:bodyPr/>
          <a:lstStyle/>
          <a:p>
            <a:r>
              <a:rPr lang="en-GB" dirty="0">
                <a:solidFill>
                  <a:srgbClr val="0070C0"/>
                </a:solidFill>
              </a:rPr>
              <a:t>Questions?</a:t>
            </a:r>
          </a:p>
        </p:txBody>
      </p:sp>
      <p:sp>
        <p:nvSpPr>
          <p:cNvPr id="3" name="Content Placeholder 2"/>
          <p:cNvSpPr>
            <a:spLocks noGrp="1"/>
          </p:cNvSpPr>
          <p:nvPr>
            <p:ph idx="1"/>
          </p:nvPr>
        </p:nvSpPr>
        <p:spPr/>
        <p:txBody>
          <a:bodyPr/>
          <a:lstStyle/>
          <a:p>
            <a:pPr marL="0" indent="0" algn="ctr">
              <a:buNone/>
            </a:pPr>
            <a:endParaRPr lang="en-GB" dirty="0"/>
          </a:p>
          <a:p>
            <a:pPr marL="0" indent="0" algn="ctr">
              <a:buNone/>
            </a:pPr>
            <a:endParaRPr lang="en-GB" dirty="0"/>
          </a:p>
          <a:p>
            <a:pPr marL="0" indent="0" algn="ctr">
              <a:buNone/>
            </a:pPr>
            <a:endParaRPr lang="en-GB" dirty="0"/>
          </a:p>
          <a:p>
            <a:pPr marL="0" indent="0">
              <a:buNone/>
            </a:pPr>
            <a:endParaRPr lang="en-GB" sz="2800" dirty="0"/>
          </a:p>
          <a:p>
            <a:pPr marL="0" indent="0">
              <a:buNone/>
            </a:pPr>
            <a:r>
              <a:rPr lang="en-GB" sz="2800" dirty="0">
                <a:solidFill>
                  <a:schemeClr val="bg1">
                    <a:lumMod val="50000"/>
                  </a:schemeClr>
                </a:solidFill>
              </a:rPr>
              <a:t>Christine Banks</a:t>
            </a:r>
          </a:p>
          <a:p>
            <a:pPr marL="0" indent="0">
              <a:buNone/>
            </a:pPr>
            <a:r>
              <a:rPr lang="en-GB" sz="2800" dirty="0">
                <a:solidFill>
                  <a:schemeClr val="bg1">
                    <a:lumMod val="50000"/>
                  </a:schemeClr>
                </a:solidFill>
              </a:rPr>
              <a:t>NW Informatics Skills Development Manager </a:t>
            </a:r>
          </a:p>
          <a:p>
            <a:pPr marL="0" indent="0">
              <a:buNone/>
            </a:pPr>
            <a:r>
              <a:rPr lang="en-GB" sz="2800" dirty="0">
                <a:solidFill>
                  <a:schemeClr val="bg1">
                    <a:lumMod val="50000"/>
                  </a:schemeClr>
                </a:solidFill>
                <a:hlinkClick r:id="rId2"/>
              </a:rPr>
              <a:t>christinebanks@nhs.net</a:t>
            </a:r>
            <a:r>
              <a:rPr lang="en-GB" sz="2800" dirty="0">
                <a:solidFill>
                  <a:schemeClr val="bg1">
                    <a:lumMod val="50000"/>
                  </a:schemeClr>
                </a:solidFill>
              </a:rPr>
              <a:t> </a:t>
            </a:r>
          </a:p>
          <a:p>
            <a:pPr marL="0" indent="0">
              <a:buNone/>
            </a:pPr>
            <a:r>
              <a:rPr lang="en-GB" sz="2800" dirty="0">
                <a:solidFill>
                  <a:schemeClr val="bg1">
                    <a:lumMod val="50000"/>
                  </a:schemeClr>
                </a:solidFill>
              </a:rPr>
              <a:t>07826 902428</a:t>
            </a:r>
          </a:p>
          <a:p>
            <a:pPr marL="0" indent="0" algn="ctr">
              <a:buNone/>
            </a:pPr>
            <a:endParaRPr lang="en-GB" sz="2800" dirty="0"/>
          </a:p>
          <a:p>
            <a:pPr marL="0" indent="0">
              <a:buNone/>
            </a:pPr>
            <a:endParaRPr lang="en-GB" dirty="0"/>
          </a:p>
        </p:txBody>
      </p:sp>
      <p:sp>
        <p:nvSpPr>
          <p:cNvPr id="8" name="Rounded Rectangular Callout 7"/>
          <p:cNvSpPr/>
          <p:nvPr/>
        </p:nvSpPr>
        <p:spPr>
          <a:xfrm>
            <a:off x="4716016" y="1700808"/>
            <a:ext cx="4104456" cy="1944216"/>
          </a:xfrm>
          <a:prstGeom prst="wedgeRoundRectCallout">
            <a:avLst>
              <a:gd name="adj1" fmla="val -89662"/>
              <a:gd name="adj2" fmla="val 41511"/>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3200" dirty="0">
                <a:solidFill>
                  <a:srgbClr val="0070C0"/>
                </a:solidFill>
              </a:rPr>
              <a:t>Very happy to talk about the profile or ISD in general!</a:t>
            </a:r>
          </a:p>
          <a:p>
            <a:pPr marL="0" indent="0" algn="ctr">
              <a:buNone/>
            </a:pPr>
            <a:endParaRPr lang="en-GB" dirty="0"/>
          </a:p>
        </p:txBody>
      </p:sp>
      <p:sp>
        <p:nvSpPr>
          <p:cNvPr id="5" name="Slide Number Placeholder 4"/>
          <p:cNvSpPr>
            <a:spLocks noGrp="1"/>
          </p:cNvSpPr>
          <p:nvPr>
            <p:ph type="sldNum" sz="quarter" idx="12"/>
          </p:nvPr>
        </p:nvSpPr>
        <p:spPr/>
        <p:txBody>
          <a:bodyPr/>
          <a:lstStyle/>
          <a:p>
            <a:pPr>
              <a:defRPr/>
            </a:pPr>
            <a:fld id="{0DE20610-9A55-42B8-BEFA-F373F9899C93}" type="slidenum">
              <a:rPr lang="en-GB" smtClean="0"/>
              <a:pPr>
                <a:defRPr/>
              </a:pPr>
              <a:t>23</a:t>
            </a:fld>
            <a:endParaRPr lang="en-GB" dirty="0"/>
          </a:p>
        </p:txBody>
      </p:sp>
    </p:spTree>
    <p:extLst>
      <p:ext uri="{BB962C8B-B14F-4D97-AF65-F5344CB8AC3E}">
        <p14:creationId xmlns:p14="http://schemas.microsoft.com/office/powerpoint/2010/main" val="1197126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2DF0F-D1E8-46BF-83F0-565A87BC3E8A}"/>
              </a:ext>
            </a:extLst>
          </p:cNvPr>
          <p:cNvSpPr>
            <a:spLocks noGrp="1"/>
          </p:cNvSpPr>
          <p:nvPr>
            <p:ph type="ctrTitle"/>
          </p:nvPr>
        </p:nvSpPr>
        <p:spPr>
          <a:xfrm>
            <a:off x="113262" y="1141381"/>
            <a:ext cx="8891037" cy="1229372"/>
          </a:xfrm>
        </p:spPr>
        <p:txBody>
          <a:bodyPr/>
          <a:lstStyle/>
          <a:p>
            <a:br>
              <a:rPr lang="en-GB" dirty="0"/>
            </a:br>
            <a:br>
              <a:rPr lang="en-GB" sz="1000" dirty="0">
                <a:solidFill>
                  <a:schemeClr val="tx1"/>
                </a:solidFill>
              </a:rPr>
            </a:br>
            <a:endParaRPr lang="en-GB" sz="1800" dirty="0"/>
          </a:p>
        </p:txBody>
      </p:sp>
      <p:pic>
        <p:nvPicPr>
          <p:cNvPr id="1026" name="Picture 2" descr="How thinking about the future can cause us to forget the past ...">
            <a:extLst>
              <a:ext uri="{FF2B5EF4-FFF2-40B4-BE49-F238E27FC236}">
                <a16:creationId xmlns:a16="http://schemas.microsoft.com/office/drawing/2014/main" id="{9DE557C4-7BC5-4F17-A7A6-11AFF24DDF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833"/>
          <a:stretch/>
        </p:blipFill>
        <p:spPr bwMode="auto">
          <a:xfrm>
            <a:off x="0" y="3086099"/>
            <a:ext cx="3540818" cy="3132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uture Loading Stock Illustrations – 2,332 Future Loading Stock ...">
            <a:extLst>
              <a:ext uri="{FF2B5EF4-FFF2-40B4-BE49-F238E27FC236}">
                <a16:creationId xmlns:a16="http://schemas.microsoft.com/office/drawing/2014/main" id="{1443E14B-5333-43DF-B390-233A140B4C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02" r="1613"/>
          <a:stretch/>
        </p:blipFill>
        <p:spPr bwMode="auto">
          <a:xfrm>
            <a:off x="3540818" y="3086100"/>
            <a:ext cx="5603182" cy="31328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664180-8867-B340-8D68-9AC349A3924C}"/>
              </a:ext>
            </a:extLst>
          </p:cNvPr>
          <p:cNvSpPr txBox="1"/>
          <p:nvPr/>
        </p:nvSpPr>
        <p:spPr>
          <a:xfrm>
            <a:off x="125442" y="1048782"/>
            <a:ext cx="8878857" cy="1877437"/>
          </a:xfrm>
          <a:prstGeom prst="rect">
            <a:avLst/>
          </a:prstGeom>
          <a:noFill/>
        </p:spPr>
        <p:txBody>
          <a:bodyPr wrap="square" rtlCol="0">
            <a:spAutoFit/>
          </a:bodyPr>
          <a:lstStyle/>
          <a:p>
            <a:r>
              <a:rPr lang="en-US" sz="2200" b="1" dirty="0">
                <a:solidFill>
                  <a:srgbClr val="A00054"/>
                </a:solidFill>
              </a:rPr>
              <a:t>NHS Digital Technology and Health Informatics Workforce:</a:t>
            </a:r>
          </a:p>
          <a:p>
            <a:r>
              <a:rPr lang="en-US" sz="2200" b="1" dirty="0">
                <a:solidFill>
                  <a:srgbClr val="A00054"/>
                </a:solidFill>
              </a:rPr>
              <a:t>Current Supply and Future Demand Forecasting - 2020 to 2030</a:t>
            </a:r>
          </a:p>
          <a:p>
            <a:endParaRPr lang="en-US" b="1" dirty="0"/>
          </a:p>
          <a:p>
            <a:r>
              <a:rPr lang="en-US" b="1" dirty="0"/>
              <a:t>Don Liu and Rupert Milsom </a:t>
            </a:r>
          </a:p>
          <a:p>
            <a:r>
              <a:rPr lang="en-US" dirty="0"/>
              <a:t>National Workforce Planners </a:t>
            </a:r>
          </a:p>
          <a:p>
            <a:r>
              <a:rPr lang="en-GB" dirty="0"/>
              <a:t>HEE Workforce Planning and Intelligence Directorate</a:t>
            </a:r>
            <a:endParaRPr lang="en-US" dirty="0"/>
          </a:p>
        </p:txBody>
      </p:sp>
    </p:spTree>
    <p:extLst>
      <p:ext uri="{BB962C8B-B14F-4D97-AF65-F5344CB8AC3E}">
        <p14:creationId xmlns:p14="http://schemas.microsoft.com/office/powerpoint/2010/main" val="2279854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2DF0F-D1E8-46BF-83F0-565A87BC3E8A}"/>
              </a:ext>
            </a:extLst>
          </p:cNvPr>
          <p:cNvSpPr>
            <a:spLocks noGrp="1"/>
          </p:cNvSpPr>
          <p:nvPr>
            <p:ph type="ctrTitle"/>
          </p:nvPr>
        </p:nvSpPr>
        <p:spPr>
          <a:xfrm>
            <a:off x="130629" y="67583"/>
            <a:ext cx="7772400" cy="567417"/>
          </a:xfrm>
        </p:spPr>
        <p:txBody>
          <a:bodyPr/>
          <a:lstStyle/>
          <a:p>
            <a:r>
              <a:rPr lang="en-GB" sz="2200" dirty="0"/>
              <a:t>Six Steps Methodology to Integrated Workforce Planning </a:t>
            </a:r>
          </a:p>
        </p:txBody>
      </p:sp>
      <p:pic>
        <p:nvPicPr>
          <p:cNvPr id="7" name="Picture 6">
            <a:extLst>
              <a:ext uri="{FF2B5EF4-FFF2-40B4-BE49-F238E27FC236}">
                <a16:creationId xmlns:a16="http://schemas.microsoft.com/office/drawing/2014/main" id="{BB636B5C-F1B2-F944-AE37-D26094DB2162}"/>
              </a:ext>
            </a:extLst>
          </p:cNvPr>
          <p:cNvPicPr>
            <a:picLocks noChangeAspect="1"/>
          </p:cNvPicPr>
          <p:nvPr/>
        </p:nvPicPr>
        <p:blipFill>
          <a:blip r:embed="rId3"/>
          <a:stretch>
            <a:fillRect/>
          </a:stretch>
        </p:blipFill>
        <p:spPr>
          <a:xfrm>
            <a:off x="130627" y="626137"/>
            <a:ext cx="2635721" cy="5472260"/>
          </a:xfrm>
          <a:prstGeom prst="rect">
            <a:avLst/>
          </a:prstGeom>
        </p:spPr>
      </p:pic>
      <p:pic>
        <p:nvPicPr>
          <p:cNvPr id="9" name="Picture 8">
            <a:extLst>
              <a:ext uri="{FF2B5EF4-FFF2-40B4-BE49-F238E27FC236}">
                <a16:creationId xmlns:a16="http://schemas.microsoft.com/office/drawing/2014/main" id="{A92E11E2-8392-B140-A42F-D14995A00406}"/>
              </a:ext>
            </a:extLst>
          </p:cNvPr>
          <p:cNvPicPr>
            <a:picLocks noChangeAspect="1"/>
          </p:cNvPicPr>
          <p:nvPr/>
        </p:nvPicPr>
        <p:blipFill>
          <a:blip r:embed="rId4"/>
          <a:stretch>
            <a:fillRect/>
          </a:stretch>
        </p:blipFill>
        <p:spPr>
          <a:xfrm>
            <a:off x="6163429" y="8254913"/>
            <a:ext cx="1970440" cy="2370936"/>
          </a:xfrm>
          <a:prstGeom prst="rect">
            <a:avLst/>
          </a:prstGeom>
        </p:spPr>
      </p:pic>
      <p:sp>
        <p:nvSpPr>
          <p:cNvPr id="12" name="TextBox 11">
            <a:extLst>
              <a:ext uri="{FF2B5EF4-FFF2-40B4-BE49-F238E27FC236}">
                <a16:creationId xmlns:a16="http://schemas.microsoft.com/office/drawing/2014/main" id="{799BC15A-7ECA-7A4C-BC3E-C66B1D782EE4}"/>
              </a:ext>
            </a:extLst>
          </p:cNvPr>
          <p:cNvSpPr txBox="1"/>
          <p:nvPr/>
        </p:nvSpPr>
        <p:spPr>
          <a:xfrm>
            <a:off x="3175460" y="1512012"/>
            <a:ext cx="5729468" cy="3477875"/>
          </a:xfrm>
          <a:prstGeom prst="rect">
            <a:avLst/>
          </a:prstGeom>
          <a:noFill/>
        </p:spPr>
        <p:txBody>
          <a:bodyPr wrap="square" rtlCol="0">
            <a:spAutoFit/>
          </a:bodyPr>
          <a:lstStyle/>
          <a:p>
            <a:pPr marL="457200" indent="-457200">
              <a:buAutoNum type="arabicPeriod"/>
            </a:pPr>
            <a:r>
              <a:rPr lang="en-US" sz="2000" dirty="0"/>
              <a:t>Define the plan</a:t>
            </a:r>
          </a:p>
          <a:p>
            <a:pPr marL="457200" indent="-457200">
              <a:buAutoNum type="arabicPeriod"/>
            </a:pPr>
            <a:endParaRPr lang="en-US" sz="2000" dirty="0"/>
          </a:p>
          <a:p>
            <a:pPr marL="457200" indent="-457200">
              <a:buAutoNum type="arabicPeriod"/>
            </a:pPr>
            <a:r>
              <a:rPr lang="en-US" sz="2000" dirty="0"/>
              <a:t>Map service change </a:t>
            </a:r>
          </a:p>
          <a:p>
            <a:pPr marL="457200" indent="-457200">
              <a:buAutoNum type="arabicPeriod"/>
            </a:pPr>
            <a:endParaRPr lang="en-US" sz="2000" dirty="0"/>
          </a:p>
          <a:p>
            <a:pPr marL="457200" indent="-457200">
              <a:buAutoNum type="arabicPeriod"/>
            </a:pPr>
            <a:r>
              <a:rPr lang="en-US" sz="2000" dirty="0"/>
              <a:t>Define the required workforce </a:t>
            </a:r>
          </a:p>
          <a:p>
            <a:pPr marL="457200" indent="-457200">
              <a:buAutoNum type="arabicPeriod"/>
            </a:pPr>
            <a:endParaRPr lang="en-US" sz="2000" dirty="0"/>
          </a:p>
          <a:p>
            <a:pPr marL="457200" indent="-457200">
              <a:buAutoNum type="arabicPeriod"/>
            </a:pPr>
            <a:r>
              <a:rPr lang="en-US" sz="2000" dirty="0"/>
              <a:t>Understand workforce availability</a:t>
            </a:r>
          </a:p>
          <a:p>
            <a:pPr marL="457200" indent="-457200">
              <a:buAutoNum type="arabicPeriod"/>
            </a:pPr>
            <a:endParaRPr lang="en-US" sz="2000" dirty="0"/>
          </a:p>
          <a:p>
            <a:pPr marL="457200" indent="-457200">
              <a:buAutoNum type="arabicPeriod"/>
            </a:pPr>
            <a:r>
              <a:rPr lang="en-US" sz="2000" dirty="0"/>
              <a:t>Develop action plan </a:t>
            </a:r>
          </a:p>
          <a:p>
            <a:pPr marL="457200" indent="-457200">
              <a:buAutoNum type="arabicPeriod"/>
            </a:pPr>
            <a:endParaRPr lang="en-US" sz="2000" dirty="0"/>
          </a:p>
          <a:p>
            <a:pPr marL="457200" indent="-457200">
              <a:buAutoNum type="arabicPeriod"/>
            </a:pPr>
            <a:r>
              <a:rPr lang="en-US" sz="2000" dirty="0"/>
              <a:t>Implement, monitor and revise</a:t>
            </a:r>
          </a:p>
        </p:txBody>
      </p:sp>
      <p:sp>
        <p:nvSpPr>
          <p:cNvPr id="3" name="Rectangle 2">
            <a:extLst>
              <a:ext uri="{FF2B5EF4-FFF2-40B4-BE49-F238E27FC236}">
                <a16:creationId xmlns:a16="http://schemas.microsoft.com/office/drawing/2014/main" id="{AF80F40F-5CC2-4DF2-AB92-7DFEE868D53B}"/>
              </a:ext>
            </a:extLst>
          </p:cNvPr>
          <p:cNvSpPr/>
          <p:nvPr/>
        </p:nvSpPr>
        <p:spPr>
          <a:xfrm>
            <a:off x="3175460" y="2733675"/>
            <a:ext cx="4727569" cy="1085850"/>
          </a:xfrm>
          <a:prstGeom prst="rect">
            <a:avLst/>
          </a:prstGeom>
          <a:noFill/>
          <a:ln w="190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248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BA31C3-196C-44A4-874D-398C135A5FE4}"/>
              </a:ext>
            </a:extLst>
          </p:cNvPr>
          <p:cNvSpPr>
            <a:spLocks noGrp="1"/>
          </p:cNvSpPr>
          <p:nvPr>
            <p:ph type="body" sz="quarter" idx="13"/>
          </p:nvPr>
        </p:nvSpPr>
        <p:spPr>
          <a:xfrm>
            <a:off x="457201" y="1203767"/>
            <a:ext cx="8337479" cy="4849792"/>
          </a:xfrm>
        </p:spPr>
        <p:txBody>
          <a:bodyPr/>
          <a:lstStyle/>
          <a:p>
            <a:pPr marL="0" indent="0">
              <a:buNone/>
            </a:pPr>
            <a:r>
              <a:rPr lang="en-GB" sz="2000" u="sng" dirty="0"/>
              <a:t>HEE Phase 1 Project Report (December 2019)</a:t>
            </a:r>
            <a:r>
              <a:rPr lang="en-GB" sz="2000" u="sng" baseline="30000" dirty="0"/>
              <a:t>1</a:t>
            </a:r>
          </a:p>
          <a:p>
            <a:r>
              <a:rPr lang="en-GB" sz="2000" dirty="0"/>
              <a:t>Workforce observed in nine relevant occupational categories (areas of work) in the NHS Electronic Staff Record (ESR) dataset</a:t>
            </a:r>
          </a:p>
          <a:p>
            <a:pPr marL="0" indent="0">
              <a:buNone/>
            </a:pPr>
            <a:endParaRPr lang="en-GB" sz="2000" dirty="0"/>
          </a:p>
          <a:p>
            <a:r>
              <a:rPr lang="en-GB" sz="2000" dirty="0"/>
              <a:t>17% increase over five years or 3.4% increase on average per year</a:t>
            </a:r>
          </a:p>
          <a:p>
            <a:pPr lvl="1"/>
            <a:r>
              <a:rPr lang="en-GB" sz="2000" dirty="0"/>
              <a:t>2014: 29,739 FTEs</a:t>
            </a:r>
          </a:p>
          <a:p>
            <a:pPr lvl="1"/>
            <a:r>
              <a:rPr lang="en-GB" sz="2000" dirty="0"/>
              <a:t>2019: 34,754 FTEs </a:t>
            </a:r>
          </a:p>
          <a:p>
            <a:pPr marL="0" indent="0">
              <a:buNone/>
            </a:pPr>
            <a:endParaRPr lang="en-GB" sz="2000" dirty="0"/>
          </a:p>
          <a:p>
            <a:r>
              <a:rPr lang="en-GB" sz="2000" dirty="0"/>
              <a:t>Workforce Estimation differ considerably</a:t>
            </a:r>
          </a:p>
          <a:p>
            <a:pPr lvl="1"/>
            <a:r>
              <a:rPr lang="en-GB" sz="2000" dirty="0"/>
              <a:t>National Information Board ~ 47,000 (HC)</a:t>
            </a:r>
          </a:p>
          <a:p>
            <a:pPr lvl="1"/>
            <a:r>
              <a:rPr lang="en-GB" sz="2000" dirty="0"/>
              <a:t>The Health Foundation ~ 44,500 (WTE)</a:t>
            </a:r>
          </a:p>
          <a:p>
            <a:pPr lvl="1"/>
            <a:r>
              <a:rPr lang="en-GB" sz="2000" dirty="0"/>
              <a:t>Department of Health and Social Care ~ 60,000 (HC)</a:t>
            </a:r>
          </a:p>
          <a:p>
            <a:pPr marL="0" indent="0">
              <a:buNone/>
            </a:pPr>
            <a:endParaRPr lang="en-GB" sz="2000" dirty="0"/>
          </a:p>
          <a:p>
            <a:pPr marL="0" indent="0">
              <a:buNone/>
            </a:pPr>
            <a:endParaRPr lang="en-GB" sz="2000" dirty="0"/>
          </a:p>
        </p:txBody>
      </p:sp>
      <p:sp>
        <p:nvSpPr>
          <p:cNvPr id="9" name="Title 8"/>
          <p:cNvSpPr>
            <a:spLocks noGrp="1"/>
          </p:cNvSpPr>
          <p:nvPr>
            <p:ph type="ctrTitle"/>
          </p:nvPr>
        </p:nvSpPr>
        <p:spPr>
          <a:xfrm>
            <a:off x="457201" y="89906"/>
            <a:ext cx="8337479" cy="396231"/>
          </a:xfrm>
        </p:spPr>
        <p:txBody>
          <a:bodyPr/>
          <a:lstStyle/>
          <a:p>
            <a:r>
              <a:rPr lang="en-US" sz="2200" dirty="0"/>
              <a:t>NHS Digital Technology and Health Informatics:</a:t>
            </a:r>
            <a:br>
              <a:rPr lang="en-US" sz="2200" dirty="0"/>
            </a:br>
            <a:r>
              <a:rPr lang="en-US" sz="2200" dirty="0"/>
              <a:t>Current Workforce Size  </a:t>
            </a:r>
            <a:endParaRPr lang="en-GB" sz="2200" dirty="0"/>
          </a:p>
        </p:txBody>
      </p:sp>
      <p:sp>
        <p:nvSpPr>
          <p:cNvPr id="8" name="Footer Placeholder 16"/>
          <p:cNvSpPr txBox="1">
            <a:spLocks/>
          </p:cNvSpPr>
          <p:nvPr/>
        </p:nvSpPr>
        <p:spPr>
          <a:xfrm>
            <a:off x="257864" y="6406064"/>
            <a:ext cx="853681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dirty="0"/>
              <a:t>1. https://</a:t>
            </a:r>
            <a:r>
              <a:rPr lang="en-GB" sz="1400" dirty="0" err="1"/>
              <a:t>www.hee.nhs.uk</a:t>
            </a:r>
            <a:r>
              <a:rPr lang="en-GB" sz="1400" dirty="0"/>
              <a:t>/our-work/building-digital-ready-workforce</a:t>
            </a:r>
          </a:p>
          <a:p>
            <a:endParaRPr lang="en-GB" sz="1300" b="1" dirty="0"/>
          </a:p>
        </p:txBody>
      </p:sp>
    </p:spTree>
    <p:extLst>
      <p:ext uri="{BB962C8B-B14F-4D97-AF65-F5344CB8AC3E}">
        <p14:creationId xmlns:p14="http://schemas.microsoft.com/office/powerpoint/2010/main" val="275483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57201" y="89906"/>
            <a:ext cx="8337479" cy="396231"/>
          </a:xfrm>
        </p:spPr>
        <p:txBody>
          <a:bodyPr/>
          <a:lstStyle/>
          <a:p>
            <a:r>
              <a:rPr lang="en-US" sz="2200" dirty="0"/>
              <a:t>NHS Digital Technology and Health Informatics:</a:t>
            </a:r>
            <a:br>
              <a:rPr lang="en-US" sz="2200" dirty="0"/>
            </a:br>
            <a:r>
              <a:rPr lang="en-US" sz="2200" dirty="0"/>
              <a:t>Current Workforce Size – </a:t>
            </a:r>
            <a:r>
              <a:rPr lang="en-US" sz="2200" i="1" dirty="0"/>
              <a:t>“The Denominator” </a:t>
            </a:r>
            <a:endParaRPr lang="en-GB" sz="2200" i="1" dirty="0"/>
          </a:p>
        </p:txBody>
      </p:sp>
      <p:graphicFrame>
        <p:nvGraphicFramePr>
          <p:cNvPr id="10" name="Diagram 9">
            <a:extLst>
              <a:ext uri="{FF2B5EF4-FFF2-40B4-BE49-F238E27FC236}">
                <a16:creationId xmlns:a16="http://schemas.microsoft.com/office/drawing/2014/main" id="{2111AEDE-9753-4343-BAAB-C25CAE8B8F54}"/>
              </a:ext>
            </a:extLst>
          </p:cNvPr>
          <p:cNvGraphicFramePr/>
          <p:nvPr/>
        </p:nvGraphicFramePr>
        <p:xfrm>
          <a:off x="1524000" y="172417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C35B7A80-4E66-455A-94FA-65D4B8222C2A}"/>
              </a:ext>
            </a:extLst>
          </p:cNvPr>
          <p:cNvPicPr>
            <a:picLocks noChangeAspect="1"/>
          </p:cNvPicPr>
          <p:nvPr/>
        </p:nvPicPr>
        <p:blipFill>
          <a:blip r:embed="rId8"/>
          <a:stretch>
            <a:fillRect/>
          </a:stretch>
        </p:blipFill>
        <p:spPr>
          <a:xfrm>
            <a:off x="302396" y="1724171"/>
            <a:ext cx="2314575" cy="485775"/>
          </a:xfrm>
          <a:prstGeom prst="rect">
            <a:avLst/>
          </a:prstGeom>
        </p:spPr>
      </p:pic>
      <p:pic>
        <p:nvPicPr>
          <p:cNvPr id="12" name="Picture 11">
            <a:extLst>
              <a:ext uri="{FF2B5EF4-FFF2-40B4-BE49-F238E27FC236}">
                <a16:creationId xmlns:a16="http://schemas.microsoft.com/office/drawing/2014/main" id="{71D4660B-2758-49AA-912D-3B51CD3A2CA0}"/>
              </a:ext>
            </a:extLst>
          </p:cNvPr>
          <p:cNvPicPr>
            <a:picLocks noChangeAspect="1"/>
          </p:cNvPicPr>
          <p:nvPr/>
        </p:nvPicPr>
        <p:blipFill>
          <a:blip r:embed="rId8"/>
          <a:stretch>
            <a:fillRect/>
          </a:stretch>
        </p:blipFill>
        <p:spPr>
          <a:xfrm>
            <a:off x="6462712" y="1724170"/>
            <a:ext cx="2314575" cy="485775"/>
          </a:xfrm>
          <a:prstGeom prst="rect">
            <a:avLst/>
          </a:prstGeom>
        </p:spPr>
      </p:pic>
      <p:cxnSp>
        <p:nvCxnSpPr>
          <p:cNvPr id="13" name="Connector: Elbow 12">
            <a:extLst>
              <a:ext uri="{FF2B5EF4-FFF2-40B4-BE49-F238E27FC236}">
                <a16:creationId xmlns:a16="http://schemas.microsoft.com/office/drawing/2014/main" id="{8FB44D10-3987-4435-8FA8-37EF175128E6}"/>
              </a:ext>
            </a:extLst>
          </p:cNvPr>
          <p:cNvCxnSpPr>
            <a:cxnSpLocks/>
            <a:stCxn id="11" idx="2"/>
          </p:cNvCxnSpPr>
          <p:nvPr/>
        </p:nvCxnSpPr>
        <p:spPr>
          <a:xfrm rot="16200000" flipH="1">
            <a:off x="2031956" y="1637674"/>
            <a:ext cx="701034" cy="184557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Connector: Elbow 13">
            <a:extLst>
              <a:ext uri="{FF2B5EF4-FFF2-40B4-BE49-F238E27FC236}">
                <a16:creationId xmlns:a16="http://schemas.microsoft.com/office/drawing/2014/main" id="{DCF99FA0-D81C-4382-9904-C7BADBFD82CB}"/>
              </a:ext>
            </a:extLst>
          </p:cNvPr>
          <p:cNvCxnSpPr>
            <a:cxnSpLocks/>
            <a:stCxn id="12" idx="2"/>
          </p:cNvCxnSpPr>
          <p:nvPr/>
        </p:nvCxnSpPr>
        <p:spPr>
          <a:xfrm rot="5400000">
            <a:off x="6453443" y="1393904"/>
            <a:ext cx="350517" cy="198259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nector: Elbow 14">
            <a:extLst>
              <a:ext uri="{FF2B5EF4-FFF2-40B4-BE49-F238E27FC236}">
                <a16:creationId xmlns:a16="http://schemas.microsoft.com/office/drawing/2014/main" id="{2F04957F-B7BA-4FEB-A30D-0413756AA599}"/>
              </a:ext>
            </a:extLst>
          </p:cNvPr>
          <p:cNvCxnSpPr>
            <a:cxnSpLocks/>
          </p:cNvCxnSpPr>
          <p:nvPr/>
        </p:nvCxnSpPr>
        <p:spPr>
          <a:xfrm rot="10800000">
            <a:off x="5276678" y="3700374"/>
            <a:ext cx="1588735" cy="298685"/>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Rounded Corners 15">
            <a:extLst>
              <a:ext uri="{FF2B5EF4-FFF2-40B4-BE49-F238E27FC236}">
                <a16:creationId xmlns:a16="http://schemas.microsoft.com/office/drawing/2014/main" id="{2522382B-7CCC-4269-A8D1-E3F8238BA557}"/>
              </a:ext>
            </a:extLst>
          </p:cNvPr>
          <p:cNvSpPr/>
          <p:nvPr/>
        </p:nvSpPr>
        <p:spPr>
          <a:xfrm>
            <a:off x="6865413" y="3702375"/>
            <a:ext cx="1846785" cy="59336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i="1" dirty="0"/>
              <a:t>Composite Index based on “UK Tech Innovation Index”</a:t>
            </a:r>
          </a:p>
        </p:txBody>
      </p:sp>
      <p:sp>
        <p:nvSpPr>
          <p:cNvPr id="2" name="Rectangle: Rounded Corners 1">
            <a:extLst>
              <a:ext uri="{FF2B5EF4-FFF2-40B4-BE49-F238E27FC236}">
                <a16:creationId xmlns:a16="http://schemas.microsoft.com/office/drawing/2014/main" id="{31400F76-DEBD-4692-AF5B-4B267A3582D0}"/>
              </a:ext>
            </a:extLst>
          </p:cNvPr>
          <p:cNvSpPr/>
          <p:nvPr/>
        </p:nvSpPr>
        <p:spPr>
          <a:xfrm>
            <a:off x="3505200" y="5181600"/>
            <a:ext cx="2132202" cy="606571"/>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474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57201" y="89906"/>
            <a:ext cx="8337479" cy="396231"/>
          </a:xfrm>
        </p:spPr>
        <p:txBody>
          <a:bodyPr/>
          <a:lstStyle/>
          <a:p>
            <a:r>
              <a:rPr lang="en-US" sz="2100" dirty="0"/>
              <a:t>NHS Digital Technology and Health Informatics:</a:t>
            </a:r>
            <a:br>
              <a:rPr lang="en-US" sz="2200" dirty="0"/>
            </a:br>
            <a:r>
              <a:rPr lang="en-US" sz="2100" dirty="0"/>
              <a:t>Current Establishment Size – </a:t>
            </a:r>
            <a:r>
              <a:rPr lang="en-US" sz="2100" i="1" dirty="0"/>
              <a:t>“What Good Looks Like”</a:t>
            </a:r>
            <a:endParaRPr lang="en-GB" sz="2100" i="1" dirty="0"/>
          </a:p>
        </p:txBody>
      </p:sp>
      <p:sp>
        <p:nvSpPr>
          <p:cNvPr id="2" name="Rectangle 1">
            <a:extLst>
              <a:ext uri="{FF2B5EF4-FFF2-40B4-BE49-F238E27FC236}">
                <a16:creationId xmlns:a16="http://schemas.microsoft.com/office/drawing/2014/main" id="{2BC693D3-6531-4D4A-B96A-BB0A4ACA5E1E}"/>
              </a:ext>
            </a:extLst>
          </p:cNvPr>
          <p:cNvSpPr/>
          <p:nvPr/>
        </p:nvSpPr>
        <p:spPr>
          <a:xfrm>
            <a:off x="457201" y="1376860"/>
            <a:ext cx="8105774" cy="477053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GB" sz="2000" dirty="0"/>
              <a:t>The Digital Maturity Assessment (DMA) measures how well secondary care providers in England are making use of digital technology </a:t>
            </a:r>
            <a:r>
              <a:rPr lang="en-GB" i="1" dirty="0"/>
              <a:t>(Readiness, Capabilities &amp; Infrastructure)</a:t>
            </a:r>
          </a:p>
          <a:p>
            <a:pPr marL="742950" lvl="1" indent="-285750">
              <a:lnSpc>
                <a:spcPct val="150000"/>
              </a:lnSpc>
              <a:buFont typeface="Arial" panose="020B0604020202020204" pitchFamily="34" charset="0"/>
              <a:buChar char="•"/>
            </a:pPr>
            <a:endParaRPr lang="en-GB" sz="1600" dirty="0">
              <a:cs typeface="Arial"/>
            </a:endParaRPr>
          </a:p>
          <a:p>
            <a:pPr marL="342900" indent="-342900" algn="just">
              <a:lnSpc>
                <a:spcPct val="150000"/>
              </a:lnSpc>
              <a:buFont typeface="Arial" panose="020B0604020202020204" pitchFamily="34" charset="0"/>
              <a:buChar char="•"/>
            </a:pPr>
            <a:r>
              <a:rPr lang="en-GB" sz="2000" dirty="0">
                <a:cs typeface="Arial"/>
              </a:rPr>
              <a:t>Using the 2017 DMA scores, the 38 highest performing trusts have been deemed "Good" for the purpose of this work.</a:t>
            </a:r>
          </a:p>
          <a:p>
            <a:pPr marL="342900" indent="-342900" algn="just">
              <a:lnSpc>
                <a:spcPct val="150000"/>
              </a:lnSpc>
              <a:buFont typeface="Arial" panose="020B0604020202020204" pitchFamily="34" charset="0"/>
              <a:buChar char="•"/>
            </a:pPr>
            <a:endParaRPr lang="en-GB" sz="2000" dirty="0">
              <a:cs typeface="Arial"/>
            </a:endParaRPr>
          </a:p>
          <a:p>
            <a:pPr marL="342900" indent="-342900" algn="just">
              <a:lnSpc>
                <a:spcPct val="150000"/>
              </a:lnSpc>
              <a:buFont typeface="Arial" panose="020B0604020202020204" pitchFamily="34" charset="0"/>
              <a:buChar char="•"/>
            </a:pPr>
            <a:r>
              <a:rPr lang="en-GB" sz="2000" dirty="0">
                <a:cs typeface="Arial"/>
              </a:rPr>
              <a:t>A blue print for a high performing digital workforce that was then used as a proxy for </a:t>
            </a:r>
            <a:r>
              <a:rPr lang="en-GB" sz="2000" i="1" dirty="0">
                <a:cs typeface="Arial"/>
              </a:rPr>
              <a:t>establishment.</a:t>
            </a:r>
            <a:endParaRPr lang="en-GB" sz="2000" dirty="0">
              <a:cs typeface="Arial"/>
            </a:endParaRPr>
          </a:p>
          <a:p>
            <a:pPr algn="just"/>
            <a:endParaRPr lang="en-GB" sz="2000" dirty="0">
              <a:cs typeface="Arial"/>
            </a:endParaRPr>
          </a:p>
          <a:p>
            <a:pPr algn="just"/>
            <a:endParaRPr lang="en-GB" sz="2000" dirty="0">
              <a:cs typeface="Arial"/>
            </a:endParaRPr>
          </a:p>
        </p:txBody>
      </p:sp>
    </p:spTree>
    <p:extLst>
      <p:ext uri="{BB962C8B-B14F-4D97-AF65-F5344CB8AC3E}">
        <p14:creationId xmlns:p14="http://schemas.microsoft.com/office/powerpoint/2010/main" val="120267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117E-5FCD-4940-B4E0-694DE33000BE}"/>
              </a:ext>
            </a:extLst>
          </p:cNvPr>
          <p:cNvSpPr>
            <a:spLocks noGrp="1"/>
          </p:cNvSpPr>
          <p:nvPr>
            <p:ph type="ctrTitle"/>
          </p:nvPr>
        </p:nvSpPr>
        <p:spPr>
          <a:xfrm>
            <a:off x="457200" y="843283"/>
            <a:ext cx="7772400" cy="679449"/>
          </a:xfrm>
        </p:spPr>
        <p:txBody>
          <a:bodyPr/>
          <a:lstStyle/>
          <a:p>
            <a:r>
              <a:rPr lang="en-GB" sz="2200"/>
              <a:t>Data Definitions</a:t>
            </a:r>
          </a:p>
        </p:txBody>
      </p:sp>
      <p:sp>
        <p:nvSpPr>
          <p:cNvPr id="3" name="Text Placeholder 2">
            <a:extLst>
              <a:ext uri="{FF2B5EF4-FFF2-40B4-BE49-F238E27FC236}">
                <a16:creationId xmlns:a16="http://schemas.microsoft.com/office/drawing/2014/main" id="{EE3494CF-33F0-4319-8855-55AE26D5C8D2}"/>
              </a:ext>
            </a:extLst>
          </p:cNvPr>
          <p:cNvSpPr>
            <a:spLocks noGrp="1"/>
          </p:cNvSpPr>
          <p:nvPr>
            <p:ph type="body" sz="quarter" idx="13"/>
          </p:nvPr>
        </p:nvSpPr>
        <p:spPr>
          <a:xfrm>
            <a:off x="254000" y="1337706"/>
            <a:ext cx="8432800" cy="1928707"/>
          </a:xfrm>
        </p:spPr>
        <p:txBody>
          <a:bodyPr/>
          <a:lstStyle/>
          <a:p>
            <a:pPr algn="just">
              <a:lnSpc>
                <a:spcPct val="150000"/>
              </a:lnSpc>
            </a:pPr>
            <a:r>
              <a:rPr lang="en-GB" sz="2000" b="1" i="1" dirty="0"/>
              <a:t>Project Supply– </a:t>
            </a:r>
            <a:r>
              <a:rPr lang="en-GB" sz="2000" dirty="0"/>
              <a:t>Estimated future supply based on the assumption that trends observed in the past will continue.</a:t>
            </a:r>
          </a:p>
          <a:p>
            <a:pPr algn="just">
              <a:lnSpc>
                <a:spcPct val="150000"/>
              </a:lnSpc>
            </a:pPr>
            <a:endParaRPr lang="en-GB" sz="2000" dirty="0"/>
          </a:p>
          <a:p>
            <a:pPr algn="just">
              <a:lnSpc>
                <a:spcPct val="150000"/>
              </a:lnSpc>
            </a:pPr>
            <a:r>
              <a:rPr lang="en-GB" sz="2000" b="1" i="1" dirty="0"/>
              <a:t>Population based Demand </a:t>
            </a:r>
            <a:r>
              <a:rPr lang="en-GB" sz="2000" dirty="0"/>
              <a:t>– Estimated future demand based on projected population growth applied to previously established workforce blue print.</a:t>
            </a:r>
          </a:p>
          <a:p>
            <a:pPr algn="just">
              <a:lnSpc>
                <a:spcPct val="150000"/>
              </a:lnSpc>
            </a:pPr>
            <a:endParaRPr lang="en-GB" sz="2000" dirty="0"/>
          </a:p>
          <a:p>
            <a:pPr algn="just">
              <a:lnSpc>
                <a:spcPct val="150000"/>
              </a:lnSpc>
            </a:pPr>
            <a:r>
              <a:rPr lang="en-GB" sz="2000" b="1" i="1" dirty="0"/>
              <a:t>Prevalence based Demand </a:t>
            </a:r>
            <a:r>
              <a:rPr lang="en-GB" sz="2000" dirty="0"/>
              <a:t>– Estimated future demand based on projected changes in population demography applied to previously established workforce blue print.</a:t>
            </a:r>
          </a:p>
          <a:p>
            <a:pPr algn="just">
              <a:lnSpc>
                <a:spcPct val="150000"/>
              </a:lnSpc>
            </a:pPr>
            <a:endParaRPr lang="en-GB" sz="2000" dirty="0"/>
          </a:p>
          <a:p>
            <a:pPr marL="0" indent="0" algn="just">
              <a:lnSpc>
                <a:spcPct val="150000"/>
              </a:lnSpc>
              <a:buNone/>
            </a:pPr>
            <a:endParaRPr lang="en-GB" sz="2000" dirty="0"/>
          </a:p>
          <a:p>
            <a:pPr algn="just">
              <a:lnSpc>
                <a:spcPct val="150000"/>
              </a:lnSpc>
            </a:pPr>
            <a:endParaRPr lang="en-GB" sz="2000" dirty="0"/>
          </a:p>
        </p:txBody>
      </p:sp>
    </p:spTree>
    <p:extLst>
      <p:ext uri="{BB962C8B-B14F-4D97-AF65-F5344CB8AC3E}">
        <p14:creationId xmlns:p14="http://schemas.microsoft.com/office/powerpoint/2010/main" val="298840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D10160A-A642-42B9-AC14-F0106F02A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61" y="1259075"/>
            <a:ext cx="7867078"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3C91044-3391-4E34-91C3-D6037BDC6DA2}"/>
              </a:ext>
            </a:extLst>
          </p:cNvPr>
          <p:cNvSpPr/>
          <p:nvPr/>
        </p:nvSpPr>
        <p:spPr>
          <a:xfrm>
            <a:off x="234054" y="0"/>
            <a:ext cx="7677047" cy="707886"/>
          </a:xfrm>
          <a:prstGeom prst="rect">
            <a:avLst/>
          </a:prstGeom>
        </p:spPr>
        <p:txBody>
          <a:bodyPr wrap="square">
            <a:spAutoFit/>
          </a:bodyPr>
          <a:lstStyle/>
          <a:p>
            <a:r>
              <a:rPr lang="en-US" sz="3000" b="1" dirty="0">
                <a:solidFill>
                  <a:srgbClr val="A00054"/>
                </a:solidFill>
                <a:latin typeface="+mj-lt"/>
                <a:ea typeface="+mj-ea"/>
                <a:cs typeface="Arial"/>
              </a:rPr>
              <a:t>Delivery Programme: Digital</a:t>
            </a:r>
            <a:r>
              <a:rPr lang="en-GB" sz="3000" b="1" dirty="0">
                <a:solidFill>
                  <a:srgbClr val="A00054"/>
                </a:solidFill>
                <a:latin typeface="+mj-lt"/>
                <a:ea typeface="+mj-ea"/>
                <a:cs typeface="Arial"/>
              </a:rPr>
              <a:t> Readiness </a:t>
            </a:r>
            <a:r>
              <a:rPr lang="en-GB" sz="1000" b="1" i="1" dirty="0">
                <a:solidFill>
                  <a:srgbClr val="A00054"/>
                </a:solidFill>
                <a:latin typeface="+mj-lt"/>
                <a:ea typeface="+mj-ea"/>
                <a:cs typeface="Arial"/>
              </a:rPr>
              <a:t>(Building a Digital Ready Workforce )</a:t>
            </a:r>
          </a:p>
        </p:txBody>
      </p:sp>
    </p:spTree>
    <p:extLst>
      <p:ext uri="{BB962C8B-B14F-4D97-AF65-F5344CB8AC3E}">
        <p14:creationId xmlns:p14="http://schemas.microsoft.com/office/powerpoint/2010/main" val="3531724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DE71-F2D8-4E2F-8DCC-64ACCE594BBE}"/>
              </a:ext>
            </a:extLst>
          </p:cNvPr>
          <p:cNvSpPr>
            <a:spLocks noGrp="1"/>
          </p:cNvSpPr>
          <p:nvPr>
            <p:ph type="ctrTitle"/>
          </p:nvPr>
        </p:nvSpPr>
        <p:spPr>
          <a:xfrm>
            <a:off x="327252" y="143294"/>
            <a:ext cx="7281862" cy="488077"/>
          </a:xfrm>
        </p:spPr>
        <p:txBody>
          <a:bodyPr/>
          <a:lstStyle/>
          <a:p>
            <a:r>
              <a:rPr lang="en-GB" sz="2200" dirty="0"/>
              <a:t>Projected Supply and Workforce Size - Next 10 Years</a:t>
            </a:r>
          </a:p>
        </p:txBody>
      </p:sp>
      <p:sp>
        <p:nvSpPr>
          <p:cNvPr id="4" name="TextBox 3">
            <a:extLst>
              <a:ext uri="{FF2B5EF4-FFF2-40B4-BE49-F238E27FC236}">
                <a16:creationId xmlns:a16="http://schemas.microsoft.com/office/drawing/2014/main" id="{3215A929-9E25-D44D-AED2-EB11B1BD210E}"/>
              </a:ext>
            </a:extLst>
          </p:cNvPr>
          <p:cNvSpPr txBox="1"/>
          <p:nvPr/>
        </p:nvSpPr>
        <p:spPr>
          <a:xfrm>
            <a:off x="433266" y="1121229"/>
            <a:ext cx="8142515" cy="369332"/>
          </a:xfrm>
          <a:prstGeom prst="rect">
            <a:avLst/>
          </a:prstGeom>
          <a:noFill/>
        </p:spPr>
        <p:txBody>
          <a:bodyPr wrap="square" rtlCol="0">
            <a:spAutoFit/>
          </a:bodyPr>
          <a:lstStyle/>
          <a:p>
            <a:r>
              <a:rPr lang="en-US" b="1" u="sng" dirty="0"/>
              <a:t>NHS Digital Technology and Health Informatics – Project Supply</a:t>
            </a:r>
          </a:p>
        </p:txBody>
      </p:sp>
      <p:sp>
        <p:nvSpPr>
          <p:cNvPr id="7" name="Rectangle 6">
            <a:extLst>
              <a:ext uri="{FF2B5EF4-FFF2-40B4-BE49-F238E27FC236}">
                <a16:creationId xmlns:a16="http://schemas.microsoft.com/office/drawing/2014/main" id="{1107B78D-A16A-A74A-B217-46C7B54824E7}"/>
              </a:ext>
            </a:extLst>
          </p:cNvPr>
          <p:cNvSpPr/>
          <p:nvPr/>
        </p:nvSpPr>
        <p:spPr>
          <a:xfrm>
            <a:off x="5747657" y="5317318"/>
            <a:ext cx="3265714" cy="738664"/>
          </a:xfrm>
          <a:prstGeom prst="rect">
            <a:avLst/>
          </a:prstGeom>
          <a:ln>
            <a:solidFill>
              <a:srgbClr val="A00054"/>
            </a:solidFill>
          </a:ln>
        </p:spPr>
        <p:txBody>
          <a:bodyPr wrap="square">
            <a:spAutoFit/>
          </a:bodyPr>
          <a:lstStyle/>
          <a:p>
            <a:r>
              <a:rPr lang="en-US" sz="1400" b="1" dirty="0">
                <a:solidFill>
                  <a:srgbClr val="A00054"/>
                </a:solidFill>
              </a:rPr>
              <a:t>Is this increase or rate of increase enough to meet service needs over the next 10 years?</a:t>
            </a:r>
          </a:p>
        </p:txBody>
      </p:sp>
      <p:pic>
        <p:nvPicPr>
          <p:cNvPr id="9" name="Picture 8">
            <a:extLst>
              <a:ext uri="{FF2B5EF4-FFF2-40B4-BE49-F238E27FC236}">
                <a16:creationId xmlns:a16="http://schemas.microsoft.com/office/drawing/2014/main" id="{9D899EF4-AF83-4699-8C21-27637698A38D}"/>
              </a:ext>
            </a:extLst>
          </p:cNvPr>
          <p:cNvPicPr>
            <a:picLocks noChangeAspect="1"/>
          </p:cNvPicPr>
          <p:nvPr/>
        </p:nvPicPr>
        <p:blipFill>
          <a:blip r:embed="rId2"/>
          <a:stretch>
            <a:fillRect/>
          </a:stretch>
        </p:blipFill>
        <p:spPr>
          <a:xfrm>
            <a:off x="254020" y="1648813"/>
            <a:ext cx="8321761" cy="3560373"/>
          </a:xfrm>
          <a:prstGeom prst="rect">
            <a:avLst/>
          </a:prstGeom>
        </p:spPr>
      </p:pic>
    </p:spTree>
    <p:extLst>
      <p:ext uri="{BB962C8B-B14F-4D97-AF65-F5344CB8AC3E}">
        <p14:creationId xmlns:p14="http://schemas.microsoft.com/office/powerpoint/2010/main" val="298439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572A3-1CC1-9A46-AE30-0EFF5208A9A8}"/>
              </a:ext>
            </a:extLst>
          </p:cNvPr>
          <p:cNvSpPr txBox="1">
            <a:spLocks/>
          </p:cNvSpPr>
          <p:nvPr/>
        </p:nvSpPr>
        <p:spPr>
          <a:xfrm>
            <a:off x="327252" y="143294"/>
            <a:ext cx="7281862" cy="488077"/>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r>
              <a:rPr lang="en-GB" sz="2200"/>
              <a:t>Projected Supply and Workforce Size - Next 10 Years</a:t>
            </a:r>
            <a:endParaRPr lang="en-GB" sz="2200" dirty="0"/>
          </a:p>
        </p:txBody>
      </p:sp>
      <p:sp>
        <p:nvSpPr>
          <p:cNvPr id="6" name="TextBox 5">
            <a:extLst>
              <a:ext uri="{FF2B5EF4-FFF2-40B4-BE49-F238E27FC236}">
                <a16:creationId xmlns:a16="http://schemas.microsoft.com/office/drawing/2014/main" id="{B8D1C5F9-1B27-7C45-8999-8A3E4FAE2311}"/>
              </a:ext>
            </a:extLst>
          </p:cNvPr>
          <p:cNvSpPr txBox="1"/>
          <p:nvPr/>
        </p:nvSpPr>
        <p:spPr>
          <a:xfrm>
            <a:off x="433266" y="1121229"/>
            <a:ext cx="8142515" cy="369332"/>
          </a:xfrm>
          <a:prstGeom prst="rect">
            <a:avLst/>
          </a:prstGeom>
          <a:noFill/>
        </p:spPr>
        <p:txBody>
          <a:bodyPr wrap="square" rtlCol="0">
            <a:spAutoFit/>
          </a:bodyPr>
          <a:lstStyle/>
          <a:p>
            <a:r>
              <a:rPr lang="en-US" b="1" u="sng" dirty="0"/>
              <a:t>1.1. Clinical Coding – 4.2%</a:t>
            </a:r>
          </a:p>
        </p:txBody>
      </p:sp>
      <p:pic>
        <p:nvPicPr>
          <p:cNvPr id="2" name="Picture 1">
            <a:extLst>
              <a:ext uri="{FF2B5EF4-FFF2-40B4-BE49-F238E27FC236}">
                <a16:creationId xmlns:a16="http://schemas.microsoft.com/office/drawing/2014/main" id="{DD3C625C-A8DA-4F0C-8B3E-C6B86FE9F963}"/>
              </a:ext>
            </a:extLst>
          </p:cNvPr>
          <p:cNvPicPr>
            <a:picLocks noChangeAspect="1"/>
          </p:cNvPicPr>
          <p:nvPr/>
        </p:nvPicPr>
        <p:blipFill>
          <a:blip r:embed="rId2"/>
          <a:stretch>
            <a:fillRect/>
          </a:stretch>
        </p:blipFill>
        <p:spPr>
          <a:xfrm>
            <a:off x="614938" y="1509046"/>
            <a:ext cx="7779170" cy="4249280"/>
          </a:xfrm>
          <a:prstGeom prst="rect">
            <a:avLst/>
          </a:prstGeom>
        </p:spPr>
      </p:pic>
    </p:spTree>
    <p:extLst>
      <p:ext uri="{BB962C8B-B14F-4D97-AF65-F5344CB8AC3E}">
        <p14:creationId xmlns:p14="http://schemas.microsoft.com/office/powerpoint/2010/main" val="2547362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572A3-1CC1-9A46-AE30-0EFF5208A9A8}"/>
              </a:ext>
            </a:extLst>
          </p:cNvPr>
          <p:cNvSpPr txBox="1">
            <a:spLocks/>
          </p:cNvSpPr>
          <p:nvPr/>
        </p:nvSpPr>
        <p:spPr>
          <a:xfrm>
            <a:off x="327252" y="143294"/>
            <a:ext cx="7281862" cy="488077"/>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r>
              <a:rPr lang="en-GB" sz="2200"/>
              <a:t>Projected Supply and Workforce Size - Next 10 Years</a:t>
            </a:r>
            <a:endParaRPr lang="en-GB" sz="2200" dirty="0"/>
          </a:p>
        </p:txBody>
      </p:sp>
      <p:sp>
        <p:nvSpPr>
          <p:cNvPr id="6" name="TextBox 5">
            <a:extLst>
              <a:ext uri="{FF2B5EF4-FFF2-40B4-BE49-F238E27FC236}">
                <a16:creationId xmlns:a16="http://schemas.microsoft.com/office/drawing/2014/main" id="{B8D1C5F9-1B27-7C45-8999-8A3E4FAE2311}"/>
              </a:ext>
            </a:extLst>
          </p:cNvPr>
          <p:cNvSpPr txBox="1"/>
          <p:nvPr/>
        </p:nvSpPr>
        <p:spPr>
          <a:xfrm>
            <a:off x="433266" y="1121229"/>
            <a:ext cx="8142515" cy="369332"/>
          </a:xfrm>
          <a:prstGeom prst="rect">
            <a:avLst/>
          </a:prstGeom>
          <a:noFill/>
        </p:spPr>
        <p:txBody>
          <a:bodyPr wrap="square" rtlCol="0">
            <a:spAutoFit/>
          </a:bodyPr>
          <a:lstStyle/>
          <a:p>
            <a:r>
              <a:rPr lang="en-US" b="1" u="sng" dirty="0"/>
              <a:t>1.2. Health Records – 0.5%</a:t>
            </a:r>
          </a:p>
        </p:txBody>
      </p:sp>
      <p:pic>
        <p:nvPicPr>
          <p:cNvPr id="2" name="Picture 1">
            <a:extLst>
              <a:ext uri="{FF2B5EF4-FFF2-40B4-BE49-F238E27FC236}">
                <a16:creationId xmlns:a16="http://schemas.microsoft.com/office/drawing/2014/main" id="{CE3B11E6-C020-42EF-800D-7A008140B3C1}"/>
              </a:ext>
            </a:extLst>
          </p:cNvPr>
          <p:cNvPicPr>
            <a:picLocks noChangeAspect="1"/>
          </p:cNvPicPr>
          <p:nvPr/>
        </p:nvPicPr>
        <p:blipFill>
          <a:blip r:embed="rId2"/>
          <a:stretch>
            <a:fillRect/>
          </a:stretch>
        </p:blipFill>
        <p:spPr>
          <a:xfrm>
            <a:off x="499519" y="1644205"/>
            <a:ext cx="8144962" cy="4407790"/>
          </a:xfrm>
          <a:prstGeom prst="rect">
            <a:avLst/>
          </a:prstGeom>
        </p:spPr>
      </p:pic>
    </p:spTree>
    <p:extLst>
      <p:ext uri="{BB962C8B-B14F-4D97-AF65-F5344CB8AC3E}">
        <p14:creationId xmlns:p14="http://schemas.microsoft.com/office/powerpoint/2010/main" val="202350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572A3-1CC1-9A46-AE30-0EFF5208A9A8}"/>
              </a:ext>
            </a:extLst>
          </p:cNvPr>
          <p:cNvSpPr txBox="1">
            <a:spLocks/>
          </p:cNvSpPr>
          <p:nvPr/>
        </p:nvSpPr>
        <p:spPr>
          <a:xfrm>
            <a:off x="327252" y="143294"/>
            <a:ext cx="7281862" cy="488077"/>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r>
              <a:rPr lang="en-GB" sz="2200"/>
              <a:t>Projected Supply and Workforce Size - Next 10 Years</a:t>
            </a:r>
            <a:endParaRPr lang="en-GB" sz="2200" dirty="0"/>
          </a:p>
        </p:txBody>
      </p:sp>
      <p:sp>
        <p:nvSpPr>
          <p:cNvPr id="6" name="TextBox 5">
            <a:extLst>
              <a:ext uri="{FF2B5EF4-FFF2-40B4-BE49-F238E27FC236}">
                <a16:creationId xmlns:a16="http://schemas.microsoft.com/office/drawing/2014/main" id="{B8D1C5F9-1B27-7C45-8999-8A3E4FAE2311}"/>
              </a:ext>
            </a:extLst>
          </p:cNvPr>
          <p:cNvSpPr txBox="1"/>
          <p:nvPr/>
        </p:nvSpPr>
        <p:spPr>
          <a:xfrm>
            <a:off x="433266" y="1121229"/>
            <a:ext cx="8142515" cy="369332"/>
          </a:xfrm>
          <a:prstGeom prst="rect">
            <a:avLst/>
          </a:prstGeom>
          <a:noFill/>
        </p:spPr>
        <p:txBody>
          <a:bodyPr wrap="square" rtlCol="0">
            <a:spAutoFit/>
          </a:bodyPr>
          <a:lstStyle/>
          <a:p>
            <a:r>
              <a:rPr lang="en-US" b="1" u="sng" dirty="0"/>
              <a:t>1.3. Information Management – 0.01%</a:t>
            </a:r>
          </a:p>
        </p:txBody>
      </p:sp>
      <p:pic>
        <p:nvPicPr>
          <p:cNvPr id="2" name="Picture 1">
            <a:extLst>
              <a:ext uri="{FF2B5EF4-FFF2-40B4-BE49-F238E27FC236}">
                <a16:creationId xmlns:a16="http://schemas.microsoft.com/office/drawing/2014/main" id="{508AF28F-84F8-4804-A8A3-705CA05AA417}"/>
              </a:ext>
            </a:extLst>
          </p:cNvPr>
          <p:cNvPicPr>
            <a:picLocks noChangeAspect="1"/>
          </p:cNvPicPr>
          <p:nvPr/>
        </p:nvPicPr>
        <p:blipFill>
          <a:blip r:embed="rId2"/>
          <a:stretch>
            <a:fillRect/>
          </a:stretch>
        </p:blipFill>
        <p:spPr>
          <a:xfrm>
            <a:off x="499519" y="1587055"/>
            <a:ext cx="8144962" cy="4407790"/>
          </a:xfrm>
          <a:prstGeom prst="rect">
            <a:avLst/>
          </a:prstGeom>
        </p:spPr>
      </p:pic>
    </p:spTree>
    <p:extLst>
      <p:ext uri="{BB962C8B-B14F-4D97-AF65-F5344CB8AC3E}">
        <p14:creationId xmlns:p14="http://schemas.microsoft.com/office/powerpoint/2010/main" val="1027582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572A3-1CC1-9A46-AE30-0EFF5208A9A8}"/>
              </a:ext>
            </a:extLst>
          </p:cNvPr>
          <p:cNvSpPr txBox="1">
            <a:spLocks/>
          </p:cNvSpPr>
          <p:nvPr/>
        </p:nvSpPr>
        <p:spPr>
          <a:xfrm>
            <a:off x="327252" y="143294"/>
            <a:ext cx="7281862" cy="488077"/>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r>
              <a:rPr lang="en-GB" sz="2200"/>
              <a:t>Projected Supply and Workforce Size - Next 10 Years</a:t>
            </a:r>
            <a:endParaRPr lang="en-GB" sz="2200" dirty="0"/>
          </a:p>
        </p:txBody>
      </p:sp>
      <p:sp>
        <p:nvSpPr>
          <p:cNvPr id="6" name="TextBox 5">
            <a:extLst>
              <a:ext uri="{FF2B5EF4-FFF2-40B4-BE49-F238E27FC236}">
                <a16:creationId xmlns:a16="http://schemas.microsoft.com/office/drawing/2014/main" id="{B8D1C5F9-1B27-7C45-8999-8A3E4FAE2311}"/>
              </a:ext>
            </a:extLst>
          </p:cNvPr>
          <p:cNvSpPr txBox="1"/>
          <p:nvPr/>
        </p:nvSpPr>
        <p:spPr>
          <a:xfrm>
            <a:off x="433266" y="1121229"/>
            <a:ext cx="8142515" cy="369332"/>
          </a:xfrm>
          <a:prstGeom prst="rect">
            <a:avLst/>
          </a:prstGeom>
          <a:noFill/>
        </p:spPr>
        <p:txBody>
          <a:bodyPr wrap="square" rtlCol="0">
            <a:spAutoFit/>
          </a:bodyPr>
          <a:lstStyle/>
          <a:p>
            <a:r>
              <a:rPr lang="en-US" b="1" u="sng" dirty="0"/>
              <a:t>2.1. Information and Communication Technology – 4.65%</a:t>
            </a:r>
          </a:p>
        </p:txBody>
      </p:sp>
      <p:pic>
        <p:nvPicPr>
          <p:cNvPr id="2" name="Picture 1">
            <a:extLst>
              <a:ext uri="{FF2B5EF4-FFF2-40B4-BE49-F238E27FC236}">
                <a16:creationId xmlns:a16="http://schemas.microsoft.com/office/drawing/2014/main" id="{B302C0FE-573E-432E-ACC6-51837A6C4B66}"/>
              </a:ext>
            </a:extLst>
          </p:cNvPr>
          <p:cNvPicPr>
            <a:picLocks noChangeAspect="1"/>
          </p:cNvPicPr>
          <p:nvPr/>
        </p:nvPicPr>
        <p:blipFill>
          <a:blip r:embed="rId2"/>
          <a:stretch>
            <a:fillRect/>
          </a:stretch>
        </p:blipFill>
        <p:spPr>
          <a:xfrm>
            <a:off x="499519" y="1515516"/>
            <a:ext cx="8144962" cy="4407790"/>
          </a:xfrm>
          <a:prstGeom prst="rect">
            <a:avLst/>
          </a:prstGeom>
        </p:spPr>
      </p:pic>
    </p:spTree>
    <p:extLst>
      <p:ext uri="{BB962C8B-B14F-4D97-AF65-F5344CB8AC3E}">
        <p14:creationId xmlns:p14="http://schemas.microsoft.com/office/powerpoint/2010/main" val="2636243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572A3-1CC1-9A46-AE30-0EFF5208A9A8}"/>
              </a:ext>
            </a:extLst>
          </p:cNvPr>
          <p:cNvSpPr txBox="1">
            <a:spLocks/>
          </p:cNvSpPr>
          <p:nvPr/>
        </p:nvSpPr>
        <p:spPr>
          <a:xfrm>
            <a:off x="327252" y="143294"/>
            <a:ext cx="7281862" cy="488077"/>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r>
              <a:rPr lang="en-GB" sz="2200"/>
              <a:t>Projected Supply and Workforce Size - Next 10 Years</a:t>
            </a:r>
            <a:endParaRPr lang="en-GB" sz="2200" dirty="0"/>
          </a:p>
        </p:txBody>
      </p:sp>
      <p:sp>
        <p:nvSpPr>
          <p:cNvPr id="6" name="TextBox 5">
            <a:extLst>
              <a:ext uri="{FF2B5EF4-FFF2-40B4-BE49-F238E27FC236}">
                <a16:creationId xmlns:a16="http://schemas.microsoft.com/office/drawing/2014/main" id="{B8D1C5F9-1B27-7C45-8999-8A3E4FAE2311}"/>
              </a:ext>
            </a:extLst>
          </p:cNvPr>
          <p:cNvSpPr txBox="1"/>
          <p:nvPr/>
        </p:nvSpPr>
        <p:spPr>
          <a:xfrm>
            <a:off x="433266" y="1121229"/>
            <a:ext cx="8142515" cy="369332"/>
          </a:xfrm>
          <a:prstGeom prst="rect">
            <a:avLst/>
          </a:prstGeom>
          <a:noFill/>
        </p:spPr>
        <p:txBody>
          <a:bodyPr wrap="square" rtlCol="0">
            <a:spAutoFit/>
          </a:bodyPr>
          <a:lstStyle/>
          <a:p>
            <a:r>
              <a:rPr lang="en-US" b="1" u="sng" dirty="0"/>
              <a:t>3.1. Clinical Informatics – 6.3%</a:t>
            </a:r>
          </a:p>
        </p:txBody>
      </p:sp>
      <p:pic>
        <p:nvPicPr>
          <p:cNvPr id="2" name="Picture 1">
            <a:extLst>
              <a:ext uri="{FF2B5EF4-FFF2-40B4-BE49-F238E27FC236}">
                <a16:creationId xmlns:a16="http://schemas.microsoft.com/office/drawing/2014/main" id="{076D5965-B0C1-4E3D-870C-D5C084B88D98}"/>
              </a:ext>
            </a:extLst>
          </p:cNvPr>
          <p:cNvPicPr>
            <a:picLocks noChangeAspect="1"/>
          </p:cNvPicPr>
          <p:nvPr/>
        </p:nvPicPr>
        <p:blipFill>
          <a:blip r:embed="rId2"/>
          <a:stretch>
            <a:fillRect/>
          </a:stretch>
        </p:blipFill>
        <p:spPr>
          <a:xfrm>
            <a:off x="499519" y="1568005"/>
            <a:ext cx="8144962" cy="4407790"/>
          </a:xfrm>
          <a:prstGeom prst="rect">
            <a:avLst/>
          </a:prstGeom>
        </p:spPr>
      </p:pic>
    </p:spTree>
    <p:extLst>
      <p:ext uri="{BB962C8B-B14F-4D97-AF65-F5344CB8AC3E}">
        <p14:creationId xmlns:p14="http://schemas.microsoft.com/office/powerpoint/2010/main" val="2903782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572A3-1CC1-9A46-AE30-0EFF5208A9A8}"/>
              </a:ext>
            </a:extLst>
          </p:cNvPr>
          <p:cNvSpPr txBox="1">
            <a:spLocks/>
          </p:cNvSpPr>
          <p:nvPr/>
        </p:nvSpPr>
        <p:spPr>
          <a:xfrm>
            <a:off x="327252" y="143294"/>
            <a:ext cx="7281862" cy="488077"/>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r>
              <a:rPr lang="en-GB" sz="2200"/>
              <a:t>Projected Supply and Workforce Size - Next 10 Years</a:t>
            </a:r>
            <a:endParaRPr lang="en-GB" sz="2200" dirty="0"/>
          </a:p>
        </p:txBody>
      </p:sp>
      <p:sp>
        <p:nvSpPr>
          <p:cNvPr id="6" name="TextBox 5">
            <a:extLst>
              <a:ext uri="{FF2B5EF4-FFF2-40B4-BE49-F238E27FC236}">
                <a16:creationId xmlns:a16="http://schemas.microsoft.com/office/drawing/2014/main" id="{B8D1C5F9-1B27-7C45-8999-8A3E4FAE2311}"/>
              </a:ext>
            </a:extLst>
          </p:cNvPr>
          <p:cNvSpPr txBox="1"/>
          <p:nvPr/>
        </p:nvSpPr>
        <p:spPr>
          <a:xfrm>
            <a:off x="433266" y="1121229"/>
            <a:ext cx="8142515" cy="369332"/>
          </a:xfrm>
          <a:prstGeom prst="rect">
            <a:avLst/>
          </a:prstGeom>
          <a:noFill/>
        </p:spPr>
        <p:txBody>
          <a:bodyPr wrap="square" rtlCol="0">
            <a:spAutoFit/>
          </a:bodyPr>
          <a:lstStyle/>
          <a:p>
            <a:r>
              <a:rPr lang="en-US" b="1" u="sng" dirty="0"/>
              <a:t>3.2. Knowledge Management – 4%</a:t>
            </a:r>
          </a:p>
        </p:txBody>
      </p:sp>
      <p:pic>
        <p:nvPicPr>
          <p:cNvPr id="2" name="Picture 1">
            <a:extLst>
              <a:ext uri="{FF2B5EF4-FFF2-40B4-BE49-F238E27FC236}">
                <a16:creationId xmlns:a16="http://schemas.microsoft.com/office/drawing/2014/main" id="{61205A03-4705-4F25-8025-1B4A62F29800}"/>
              </a:ext>
            </a:extLst>
          </p:cNvPr>
          <p:cNvPicPr>
            <a:picLocks noChangeAspect="1"/>
          </p:cNvPicPr>
          <p:nvPr/>
        </p:nvPicPr>
        <p:blipFill>
          <a:blip r:embed="rId2"/>
          <a:stretch>
            <a:fillRect/>
          </a:stretch>
        </p:blipFill>
        <p:spPr>
          <a:xfrm>
            <a:off x="499519" y="1587055"/>
            <a:ext cx="8144962" cy="4407790"/>
          </a:xfrm>
          <a:prstGeom prst="rect">
            <a:avLst/>
          </a:prstGeom>
        </p:spPr>
      </p:pic>
    </p:spTree>
    <p:extLst>
      <p:ext uri="{BB962C8B-B14F-4D97-AF65-F5344CB8AC3E}">
        <p14:creationId xmlns:p14="http://schemas.microsoft.com/office/powerpoint/2010/main" val="2286416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572A3-1CC1-9A46-AE30-0EFF5208A9A8}"/>
              </a:ext>
            </a:extLst>
          </p:cNvPr>
          <p:cNvSpPr txBox="1">
            <a:spLocks/>
          </p:cNvSpPr>
          <p:nvPr/>
        </p:nvSpPr>
        <p:spPr>
          <a:xfrm>
            <a:off x="327252" y="143294"/>
            <a:ext cx="7281862" cy="488077"/>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r>
              <a:rPr lang="en-GB" sz="2200"/>
              <a:t>Projected Supply and Workforce Size - Next 10 Years</a:t>
            </a:r>
            <a:endParaRPr lang="en-GB" sz="2200" dirty="0"/>
          </a:p>
        </p:txBody>
      </p:sp>
      <p:sp>
        <p:nvSpPr>
          <p:cNvPr id="6" name="TextBox 5">
            <a:extLst>
              <a:ext uri="{FF2B5EF4-FFF2-40B4-BE49-F238E27FC236}">
                <a16:creationId xmlns:a16="http://schemas.microsoft.com/office/drawing/2014/main" id="{B8D1C5F9-1B27-7C45-8999-8A3E4FAE2311}"/>
              </a:ext>
            </a:extLst>
          </p:cNvPr>
          <p:cNvSpPr txBox="1"/>
          <p:nvPr/>
        </p:nvSpPr>
        <p:spPr>
          <a:xfrm>
            <a:off x="433266" y="1121229"/>
            <a:ext cx="8142515" cy="369332"/>
          </a:xfrm>
          <a:prstGeom prst="rect">
            <a:avLst/>
          </a:prstGeom>
          <a:noFill/>
        </p:spPr>
        <p:txBody>
          <a:bodyPr wrap="square" rtlCol="0">
            <a:spAutoFit/>
          </a:bodyPr>
          <a:lstStyle/>
          <a:p>
            <a:r>
              <a:rPr lang="en-US" b="1" u="sng" dirty="0"/>
              <a:t>4.1. Programmes and Project Management – 10%*</a:t>
            </a:r>
          </a:p>
        </p:txBody>
      </p:sp>
      <p:sp>
        <p:nvSpPr>
          <p:cNvPr id="3" name="Rectangle 2">
            <a:extLst>
              <a:ext uri="{FF2B5EF4-FFF2-40B4-BE49-F238E27FC236}">
                <a16:creationId xmlns:a16="http://schemas.microsoft.com/office/drawing/2014/main" id="{A5ED5BCB-E9B8-E949-8992-30B083A5ADD4}"/>
              </a:ext>
            </a:extLst>
          </p:cNvPr>
          <p:cNvSpPr/>
          <p:nvPr/>
        </p:nvSpPr>
        <p:spPr>
          <a:xfrm>
            <a:off x="327251" y="5279296"/>
            <a:ext cx="8592245" cy="738664"/>
          </a:xfrm>
          <a:prstGeom prst="rect">
            <a:avLst/>
          </a:prstGeom>
        </p:spPr>
        <p:txBody>
          <a:bodyPr wrap="square">
            <a:spAutoFit/>
          </a:bodyPr>
          <a:lstStyle/>
          <a:p>
            <a:r>
              <a:rPr lang="en-GB" sz="1400" b="1" dirty="0"/>
              <a:t>N.B. </a:t>
            </a:r>
            <a:r>
              <a:rPr lang="en-GB" sz="1400" dirty="0"/>
              <a:t>Flow analysis using HEFT suggests a 24% increase in the programmes and projects workforce per annum. This is considered to be an overestimate due to how the methodology of HEFT is affected by the implementation of new categorisations. For the purpose of this assessment growth is limited to be 10%</a:t>
            </a:r>
          </a:p>
        </p:txBody>
      </p:sp>
      <p:pic>
        <p:nvPicPr>
          <p:cNvPr id="2" name="Picture 1">
            <a:extLst>
              <a:ext uri="{FF2B5EF4-FFF2-40B4-BE49-F238E27FC236}">
                <a16:creationId xmlns:a16="http://schemas.microsoft.com/office/drawing/2014/main" id="{FDAD7E35-BF3C-421C-9ADA-0261370001BF}"/>
              </a:ext>
            </a:extLst>
          </p:cNvPr>
          <p:cNvPicPr>
            <a:picLocks noChangeAspect="1"/>
          </p:cNvPicPr>
          <p:nvPr/>
        </p:nvPicPr>
        <p:blipFill>
          <a:blip r:embed="rId2"/>
          <a:stretch>
            <a:fillRect/>
          </a:stretch>
        </p:blipFill>
        <p:spPr>
          <a:xfrm>
            <a:off x="590967" y="1618331"/>
            <a:ext cx="7962066" cy="3621338"/>
          </a:xfrm>
          <a:prstGeom prst="rect">
            <a:avLst/>
          </a:prstGeom>
        </p:spPr>
      </p:pic>
    </p:spTree>
    <p:extLst>
      <p:ext uri="{BB962C8B-B14F-4D97-AF65-F5344CB8AC3E}">
        <p14:creationId xmlns:p14="http://schemas.microsoft.com/office/powerpoint/2010/main" val="1578391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572A3-1CC1-9A46-AE30-0EFF5208A9A8}"/>
              </a:ext>
            </a:extLst>
          </p:cNvPr>
          <p:cNvSpPr txBox="1">
            <a:spLocks/>
          </p:cNvSpPr>
          <p:nvPr/>
        </p:nvSpPr>
        <p:spPr>
          <a:xfrm>
            <a:off x="327252" y="143294"/>
            <a:ext cx="7281862" cy="488077"/>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r>
              <a:rPr lang="en-GB" sz="2200"/>
              <a:t>Projected Supply and Workforce Size - Next 10 Years</a:t>
            </a:r>
            <a:endParaRPr lang="en-GB" sz="2200" dirty="0"/>
          </a:p>
        </p:txBody>
      </p:sp>
      <p:sp>
        <p:nvSpPr>
          <p:cNvPr id="6" name="TextBox 5">
            <a:extLst>
              <a:ext uri="{FF2B5EF4-FFF2-40B4-BE49-F238E27FC236}">
                <a16:creationId xmlns:a16="http://schemas.microsoft.com/office/drawing/2014/main" id="{B8D1C5F9-1B27-7C45-8999-8A3E4FAE2311}"/>
              </a:ext>
            </a:extLst>
          </p:cNvPr>
          <p:cNvSpPr txBox="1"/>
          <p:nvPr/>
        </p:nvSpPr>
        <p:spPr>
          <a:xfrm>
            <a:off x="433266" y="1121229"/>
            <a:ext cx="8142515" cy="369332"/>
          </a:xfrm>
          <a:prstGeom prst="rect">
            <a:avLst/>
          </a:prstGeom>
          <a:noFill/>
        </p:spPr>
        <p:txBody>
          <a:bodyPr wrap="square" rtlCol="0">
            <a:spAutoFit/>
          </a:bodyPr>
          <a:lstStyle/>
          <a:p>
            <a:r>
              <a:rPr lang="en-US" b="1" u="sng" dirty="0"/>
              <a:t>4.2. IT and Informatics Strategy and Development – 2.4%</a:t>
            </a:r>
          </a:p>
        </p:txBody>
      </p:sp>
      <p:pic>
        <p:nvPicPr>
          <p:cNvPr id="2" name="Picture 1">
            <a:extLst>
              <a:ext uri="{FF2B5EF4-FFF2-40B4-BE49-F238E27FC236}">
                <a16:creationId xmlns:a16="http://schemas.microsoft.com/office/drawing/2014/main" id="{8E997F3D-199C-4E92-8AA6-3A426AF8E1FB}"/>
              </a:ext>
            </a:extLst>
          </p:cNvPr>
          <p:cNvPicPr>
            <a:picLocks noChangeAspect="1"/>
          </p:cNvPicPr>
          <p:nvPr/>
        </p:nvPicPr>
        <p:blipFill>
          <a:blip r:embed="rId2"/>
          <a:stretch>
            <a:fillRect/>
          </a:stretch>
        </p:blipFill>
        <p:spPr>
          <a:xfrm>
            <a:off x="327252" y="1818493"/>
            <a:ext cx="8462354" cy="3848881"/>
          </a:xfrm>
          <a:prstGeom prst="rect">
            <a:avLst/>
          </a:prstGeom>
        </p:spPr>
      </p:pic>
    </p:spTree>
    <p:extLst>
      <p:ext uri="{BB962C8B-B14F-4D97-AF65-F5344CB8AC3E}">
        <p14:creationId xmlns:p14="http://schemas.microsoft.com/office/powerpoint/2010/main" val="2233670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572A3-1CC1-9A46-AE30-0EFF5208A9A8}"/>
              </a:ext>
            </a:extLst>
          </p:cNvPr>
          <p:cNvSpPr txBox="1">
            <a:spLocks/>
          </p:cNvSpPr>
          <p:nvPr/>
        </p:nvSpPr>
        <p:spPr>
          <a:xfrm>
            <a:off x="327252" y="143294"/>
            <a:ext cx="7281862" cy="488077"/>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r>
              <a:rPr lang="en-GB" sz="2200"/>
              <a:t>Projected Supply and Workforce Size - Next 10 Years</a:t>
            </a:r>
            <a:endParaRPr lang="en-GB" sz="2200" dirty="0"/>
          </a:p>
        </p:txBody>
      </p:sp>
      <p:sp>
        <p:nvSpPr>
          <p:cNvPr id="6" name="TextBox 5">
            <a:extLst>
              <a:ext uri="{FF2B5EF4-FFF2-40B4-BE49-F238E27FC236}">
                <a16:creationId xmlns:a16="http://schemas.microsoft.com/office/drawing/2014/main" id="{B8D1C5F9-1B27-7C45-8999-8A3E4FAE2311}"/>
              </a:ext>
            </a:extLst>
          </p:cNvPr>
          <p:cNvSpPr txBox="1"/>
          <p:nvPr/>
        </p:nvSpPr>
        <p:spPr>
          <a:xfrm>
            <a:off x="433266" y="1121229"/>
            <a:ext cx="8142515" cy="369332"/>
          </a:xfrm>
          <a:prstGeom prst="rect">
            <a:avLst/>
          </a:prstGeom>
          <a:noFill/>
        </p:spPr>
        <p:txBody>
          <a:bodyPr wrap="square" rtlCol="0">
            <a:spAutoFit/>
          </a:bodyPr>
          <a:lstStyle/>
          <a:p>
            <a:r>
              <a:rPr lang="en-US" b="1" u="sng" dirty="0"/>
              <a:t>4.3. IT and Informatics Education and Training – 2.6%</a:t>
            </a:r>
          </a:p>
        </p:txBody>
      </p:sp>
      <p:pic>
        <p:nvPicPr>
          <p:cNvPr id="2" name="Picture 1">
            <a:extLst>
              <a:ext uri="{FF2B5EF4-FFF2-40B4-BE49-F238E27FC236}">
                <a16:creationId xmlns:a16="http://schemas.microsoft.com/office/drawing/2014/main" id="{23BD3C97-CF9B-4FCB-976B-63772C8976E2}"/>
              </a:ext>
            </a:extLst>
          </p:cNvPr>
          <p:cNvPicPr>
            <a:picLocks noChangeAspect="1"/>
          </p:cNvPicPr>
          <p:nvPr/>
        </p:nvPicPr>
        <p:blipFill>
          <a:blip r:embed="rId2"/>
          <a:stretch>
            <a:fillRect/>
          </a:stretch>
        </p:blipFill>
        <p:spPr>
          <a:xfrm>
            <a:off x="499519" y="1638115"/>
            <a:ext cx="8144962" cy="4267570"/>
          </a:xfrm>
          <a:prstGeom prst="rect">
            <a:avLst/>
          </a:prstGeom>
        </p:spPr>
      </p:pic>
    </p:spTree>
    <p:extLst>
      <p:ext uri="{BB962C8B-B14F-4D97-AF65-F5344CB8AC3E}">
        <p14:creationId xmlns:p14="http://schemas.microsoft.com/office/powerpoint/2010/main" val="1423581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A7251B3-D912-4E69-96F2-4C1277086379}"/>
              </a:ext>
            </a:extLst>
          </p:cNvPr>
          <p:cNvSpPr>
            <a:spLocks noGrp="1"/>
          </p:cNvSpPr>
          <p:nvPr>
            <p:ph type="sldNum" sz="quarter" idx="12"/>
          </p:nvPr>
        </p:nvSpPr>
        <p:spPr/>
        <p:txBody>
          <a:bodyPr/>
          <a:lstStyle/>
          <a:p>
            <a:fld id="{D05AF355-3AD5-4EE2-A50F-1B7D49E87191}" type="slidenum">
              <a:rPr lang="en-GB" sz="100" smtClean="0">
                <a:solidFill>
                  <a:schemeClr val="bg1"/>
                </a:solidFill>
              </a:rPr>
              <a:t>4</a:t>
            </a:fld>
            <a:endParaRPr lang="en-GB" sz="100">
              <a:solidFill>
                <a:schemeClr val="bg1"/>
              </a:solidFill>
            </a:endParaRPr>
          </a:p>
        </p:txBody>
      </p:sp>
      <p:sp>
        <p:nvSpPr>
          <p:cNvPr id="2" name="Rectangle 1">
            <a:extLst>
              <a:ext uri="{FF2B5EF4-FFF2-40B4-BE49-F238E27FC236}">
                <a16:creationId xmlns:a16="http://schemas.microsoft.com/office/drawing/2014/main" id="{300355F7-1051-4421-A83E-82F0778E82CC}"/>
              </a:ext>
            </a:extLst>
          </p:cNvPr>
          <p:cNvSpPr/>
          <p:nvPr/>
        </p:nvSpPr>
        <p:spPr>
          <a:xfrm>
            <a:off x="234054" y="0"/>
            <a:ext cx="7677047" cy="707886"/>
          </a:xfrm>
          <a:prstGeom prst="rect">
            <a:avLst/>
          </a:prstGeom>
        </p:spPr>
        <p:txBody>
          <a:bodyPr wrap="square">
            <a:spAutoFit/>
          </a:bodyPr>
          <a:lstStyle/>
          <a:p>
            <a:r>
              <a:rPr lang="en-US" sz="3000" b="1" dirty="0">
                <a:solidFill>
                  <a:srgbClr val="A00054"/>
                </a:solidFill>
                <a:latin typeface="+mj-lt"/>
                <a:ea typeface="+mj-ea"/>
                <a:cs typeface="Arial"/>
              </a:rPr>
              <a:t>Delivery Programme: Digital</a:t>
            </a:r>
            <a:r>
              <a:rPr lang="en-GB" sz="3000" b="1" dirty="0">
                <a:solidFill>
                  <a:srgbClr val="A00054"/>
                </a:solidFill>
                <a:latin typeface="+mj-lt"/>
                <a:ea typeface="+mj-ea"/>
                <a:cs typeface="Arial"/>
              </a:rPr>
              <a:t> Readiness </a:t>
            </a:r>
            <a:r>
              <a:rPr lang="en-GB" sz="1000" b="1" i="1" dirty="0">
                <a:solidFill>
                  <a:srgbClr val="A00054"/>
                </a:solidFill>
                <a:latin typeface="+mj-lt"/>
                <a:ea typeface="+mj-ea"/>
                <a:cs typeface="Arial"/>
              </a:rPr>
              <a:t>(Building a Digital Ready Workforce )</a:t>
            </a:r>
          </a:p>
        </p:txBody>
      </p:sp>
      <p:pic>
        <p:nvPicPr>
          <p:cNvPr id="4" name="Picture 6">
            <a:extLst>
              <a:ext uri="{FF2B5EF4-FFF2-40B4-BE49-F238E27FC236}">
                <a16:creationId xmlns:a16="http://schemas.microsoft.com/office/drawing/2014/main" id="{24A8DEB8-CAB7-4B6A-BBBC-2D1D437AB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16" y="852450"/>
            <a:ext cx="8138160" cy="5153100"/>
          </a:xfrm>
          <a:prstGeom prst="rect">
            <a:avLst/>
          </a:prstGeom>
          <a:noFill/>
          <a:extLst>
            <a:ext uri="{909E8E84-426E-40DD-AFC4-6F175D3DCCD1}">
              <a14:hiddenFill xmlns:a14="http://schemas.microsoft.com/office/drawing/2010/main">
                <a:solidFill>
                  <a:srgbClr val="FFFFFF"/>
                </a:solidFill>
              </a14:hiddenFill>
            </a:ext>
          </a:extLst>
        </p:spPr>
      </p:pic>
      <p:sp>
        <p:nvSpPr>
          <p:cNvPr id="3" name="Star: 4 Points 2">
            <a:extLst>
              <a:ext uri="{FF2B5EF4-FFF2-40B4-BE49-F238E27FC236}">
                <a16:creationId xmlns:a16="http://schemas.microsoft.com/office/drawing/2014/main" id="{390DE3A2-3719-4CF2-8955-B0D6EA52FD82}"/>
              </a:ext>
            </a:extLst>
          </p:cNvPr>
          <p:cNvSpPr/>
          <p:nvPr/>
        </p:nvSpPr>
        <p:spPr>
          <a:xfrm>
            <a:off x="234054" y="3945277"/>
            <a:ext cx="688368" cy="482885"/>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7384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2DF0F-D1E8-46BF-83F0-565A87BC3E8A}"/>
              </a:ext>
            </a:extLst>
          </p:cNvPr>
          <p:cNvSpPr>
            <a:spLocks noGrp="1"/>
          </p:cNvSpPr>
          <p:nvPr>
            <p:ph type="ctrTitle"/>
          </p:nvPr>
        </p:nvSpPr>
        <p:spPr>
          <a:xfrm>
            <a:off x="130629" y="67583"/>
            <a:ext cx="7772400" cy="567417"/>
          </a:xfrm>
        </p:spPr>
        <p:txBody>
          <a:bodyPr/>
          <a:lstStyle/>
          <a:p>
            <a:r>
              <a:rPr lang="en-GB" sz="2200" dirty="0"/>
              <a:t>Six Steps Methodology to Integrated Workforce Planning </a:t>
            </a:r>
          </a:p>
        </p:txBody>
      </p:sp>
      <p:pic>
        <p:nvPicPr>
          <p:cNvPr id="7" name="Picture 6">
            <a:extLst>
              <a:ext uri="{FF2B5EF4-FFF2-40B4-BE49-F238E27FC236}">
                <a16:creationId xmlns:a16="http://schemas.microsoft.com/office/drawing/2014/main" id="{BB636B5C-F1B2-F944-AE37-D26094DB2162}"/>
              </a:ext>
            </a:extLst>
          </p:cNvPr>
          <p:cNvPicPr>
            <a:picLocks noChangeAspect="1"/>
          </p:cNvPicPr>
          <p:nvPr/>
        </p:nvPicPr>
        <p:blipFill>
          <a:blip r:embed="rId3"/>
          <a:stretch>
            <a:fillRect/>
          </a:stretch>
        </p:blipFill>
        <p:spPr>
          <a:xfrm>
            <a:off x="130627" y="626137"/>
            <a:ext cx="2635721" cy="5472260"/>
          </a:xfrm>
          <a:prstGeom prst="rect">
            <a:avLst/>
          </a:prstGeom>
        </p:spPr>
      </p:pic>
      <p:pic>
        <p:nvPicPr>
          <p:cNvPr id="9" name="Picture 8">
            <a:extLst>
              <a:ext uri="{FF2B5EF4-FFF2-40B4-BE49-F238E27FC236}">
                <a16:creationId xmlns:a16="http://schemas.microsoft.com/office/drawing/2014/main" id="{A92E11E2-8392-B140-A42F-D14995A00406}"/>
              </a:ext>
            </a:extLst>
          </p:cNvPr>
          <p:cNvPicPr>
            <a:picLocks noChangeAspect="1"/>
          </p:cNvPicPr>
          <p:nvPr/>
        </p:nvPicPr>
        <p:blipFill>
          <a:blip r:embed="rId4"/>
          <a:stretch>
            <a:fillRect/>
          </a:stretch>
        </p:blipFill>
        <p:spPr>
          <a:xfrm>
            <a:off x="6163429" y="8254913"/>
            <a:ext cx="1970440" cy="2370936"/>
          </a:xfrm>
          <a:prstGeom prst="rect">
            <a:avLst/>
          </a:prstGeom>
        </p:spPr>
      </p:pic>
      <p:sp>
        <p:nvSpPr>
          <p:cNvPr id="12" name="TextBox 11">
            <a:extLst>
              <a:ext uri="{FF2B5EF4-FFF2-40B4-BE49-F238E27FC236}">
                <a16:creationId xmlns:a16="http://schemas.microsoft.com/office/drawing/2014/main" id="{799BC15A-7ECA-7A4C-BC3E-C66B1D782EE4}"/>
              </a:ext>
            </a:extLst>
          </p:cNvPr>
          <p:cNvSpPr txBox="1"/>
          <p:nvPr/>
        </p:nvSpPr>
        <p:spPr>
          <a:xfrm>
            <a:off x="3055718" y="1261640"/>
            <a:ext cx="5729468" cy="4093428"/>
          </a:xfrm>
          <a:prstGeom prst="rect">
            <a:avLst/>
          </a:prstGeom>
          <a:noFill/>
        </p:spPr>
        <p:txBody>
          <a:bodyPr wrap="square" rtlCol="0">
            <a:spAutoFit/>
          </a:bodyPr>
          <a:lstStyle/>
          <a:p>
            <a:r>
              <a:rPr lang="en-US" sz="2000" b="1" dirty="0">
                <a:solidFill>
                  <a:srgbClr val="A00054"/>
                </a:solidFill>
              </a:rPr>
              <a:t>Step 3 Define the Required Workforce</a:t>
            </a:r>
          </a:p>
          <a:p>
            <a:endParaRPr lang="en-US" sz="2000" dirty="0"/>
          </a:p>
          <a:p>
            <a:r>
              <a:rPr lang="en-US" sz="2000" dirty="0"/>
              <a:t>Identifying the workforce needed to deliver reconfigured services:</a:t>
            </a:r>
          </a:p>
          <a:p>
            <a:endParaRPr lang="en-US" sz="2000" dirty="0"/>
          </a:p>
          <a:p>
            <a:pPr marL="285750" indent="-285750">
              <a:buFont typeface="Arial" panose="020B0604020202020204" pitchFamily="34" charset="0"/>
              <a:buChar char="•"/>
            </a:pPr>
            <a:r>
              <a:rPr lang="en-US" sz="2000" dirty="0"/>
              <a:t>Skills needed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Types of staff required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Numbers of staff required</a:t>
            </a:r>
          </a:p>
          <a:p>
            <a:endParaRPr lang="en-US" sz="2000" dirty="0"/>
          </a:p>
          <a:p>
            <a:r>
              <a:rPr lang="en-US" sz="2000" b="1" dirty="0">
                <a:solidFill>
                  <a:srgbClr val="A00054"/>
                </a:solidFill>
              </a:rPr>
              <a:t>Workplace demand = Right types and right numbers of staff with the right skills needed</a:t>
            </a:r>
          </a:p>
        </p:txBody>
      </p:sp>
    </p:spTree>
    <p:extLst>
      <p:ext uri="{BB962C8B-B14F-4D97-AF65-F5344CB8AC3E}">
        <p14:creationId xmlns:p14="http://schemas.microsoft.com/office/powerpoint/2010/main" val="1168490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0057" y="83674"/>
            <a:ext cx="5004829" cy="471498"/>
          </a:xfrm>
        </p:spPr>
        <p:txBody>
          <a:bodyPr/>
          <a:lstStyle/>
          <a:p>
            <a:r>
              <a:rPr lang="en-US" sz="2200" dirty="0"/>
              <a:t>Scenario-based Workforce Planning </a:t>
            </a:r>
            <a:endParaRPr lang="en-GB" sz="2200" dirty="0"/>
          </a:p>
        </p:txBody>
      </p:sp>
      <p:sp>
        <p:nvSpPr>
          <p:cNvPr id="3" name="Text Placeholder 2"/>
          <p:cNvSpPr>
            <a:spLocks noGrp="1"/>
          </p:cNvSpPr>
          <p:nvPr>
            <p:ph type="body" sz="quarter" idx="13"/>
          </p:nvPr>
        </p:nvSpPr>
        <p:spPr>
          <a:xfrm>
            <a:off x="340057" y="1118293"/>
            <a:ext cx="7839075" cy="4936819"/>
          </a:xfrm>
        </p:spPr>
        <p:txBody>
          <a:bodyPr/>
          <a:lstStyle/>
          <a:p>
            <a:pPr marL="0" indent="0">
              <a:buNone/>
            </a:pPr>
            <a:r>
              <a:rPr lang="en-US" sz="1400" i="1" dirty="0"/>
              <a:t>Method used to encourage stakeholders to think how work and working practices might change in the future and how they will need to respond to these changes.</a:t>
            </a:r>
          </a:p>
          <a:p>
            <a:pPr marL="0" indent="0" algn="r">
              <a:buNone/>
            </a:pPr>
            <a:r>
              <a:rPr lang="en-US" sz="1400" dirty="0"/>
              <a:t>HEE Strategy Team. Scenario Development (Version 1). 2020</a:t>
            </a:r>
          </a:p>
          <a:p>
            <a:pPr marL="0" indent="0">
              <a:buNone/>
            </a:pPr>
            <a:endParaRPr lang="en-US" sz="800" i="1" dirty="0"/>
          </a:p>
          <a:p>
            <a:pPr marL="0" indent="0">
              <a:buNone/>
            </a:pPr>
            <a:r>
              <a:rPr lang="en-US" sz="1400" i="1" dirty="0"/>
              <a:t>Scenario planning looks ahead at alternative views of the future…and identify workforce gaps against future needs. These include </a:t>
            </a:r>
            <a:r>
              <a:rPr lang="en-US" sz="1400" b="1" i="1" dirty="0"/>
              <a:t>positive gaps </a:t>
            </a:r>
            <a:r>
              <a:rPr lang="en-US" sz="1400" i="1" dirty="0"/>
              <a:t>(more staff needed), </a:t>
            </a:r>
            <a:r>
              <a:rPr lang="en-US" sz="1400" b="1" i="1" dirty="0"/>
              <a:t>negative gaps </a:t>
            </a:r>
            <a:r>
              <a:rPr lang="en-US" sz="1400" i="1" dirty="0"/>
              <a:t>(less staff needed) and </a:t>
            </a:r>
            <a:r>
              <a:rPr lang="en-US" sz="1400" b="1" i="1" dirty="0"/>
              <a:t>gaps in skills</a:t>
            </a:r>
            <a:r>
              <a:rPr lang="en-US" sz="1400" i="1" dirty="0"/>
              <a:t> but not in numbers (staff need to be retrained). </a:t>
            </a:r>
          </a:p>
          <a:p>
            <a:pPr marL="0" indent="0" algn="r">
              <a:buNone/>
            </a:pPr>
            <a:r>
              <a:rPr lang="en-US" sz="1400" dirty="0"/>
              <a:t>CIPD. Workforce Planning Practice: Guide. 2018</a:t>
            </a:r>
          </a:p>
          <a:p>
            <a:pPr marL="0" indent="0">
              <a:buNone/>
            </a:pPr>
            <a:endParaRPr lang="en-US" sz="800" dirty="0"/>
          </a:p>
          <a:p>
            <a:pPr marL="0" indent="0">
              <a:buNone/>
            </a:pPr>
            <a:r>
              <a:rPr lang="en-US" sz="1400" dirty="0"/>
              <a:t>Defining the required NHS digital technology and health informatics workforce in 2030 – key elements to the approach:</a:t>
            </a:r>
          </a:p>
          <a:p>
            <a:pPr marL="0" indent="0">
              <a:buNone/>
            </a:pPr>
            <a:endParaRPr lang="en-US" sz="800" dirty="0"/>
          </a:p>
          <a:p>
            <a:r>
              <a:rPr lang="en-GB" sz="1400" b="1" dirty="0"/>
              <a:t>Scenarios: </a:t>
            </a:r>
            <a:r>
              <a:rPr lang="en-GB" sz="1400" dirty="0"/>
              <a:t>HEE to set out two alternative visions of what the future will look like in 2030 for this workforce – Scenario A: Data Driven Future and Scenario B: Data Desert Future</a:t>
            </a:r>
          </a:p>
          <a:p>
            <a:endParaRPr lang="en-GB" sz="800" dirty="0"/>
          </a:p>
          <a:p>
            <a:r>
              <a:rPr lang="en-GB" sz="1400" b="1" dirty="0"/>
              <a:t>Typical NHS acute NHS trust: </a:t>
            </a:r>
            <a:r>
              <a:rPr lang="en-GB" sz="1400" dirty="0"/>
              <a:t>HEE to describe and set out the current (2020) workforce size in the nine ESR areas of digital technology and health informatics work – the benchmark data</a:t>
            </a:r>
          </a:p>
          <a:p>
            <a:pPr marL="0" indent="0">
              <a:buNone/>
            </a:pPr>
            <a:endParaRPr lang="en-GB" sz="800" dirty="0"/>
          </a:p>
          <a:p>
            <a:r>
              <a:rPr lang="en-GB" sz="1400" b="1" dirty="0">
                <a:solidFill>
                  <a:srgbClr val="A00054"/>
                </a:solidFill>
              </a:rPr>
              <a:t>Forecast future demand: </a:t>
            </a:r>
            <a:r>
              <a:rPr lang="en-GB" sz="1400" dirty="0">
                <a:solidFill>
                  <a:srgbClr val="A00054"/>
                </a:solidFill>
              </a:rPr>
              <a:t>Require expert and informed judgements from stakeholders in projecting future demand and types of staff and skills needed in each of the nine areas of work</a:t>
            </a:r>
          </a:p>
          <a:p>
            <a:endParaRPr lang="en-GB" sz="2200" dirty="0"/>
          </a:p>
          <a:p>
            <a:endParaRPr lang="en-GB" i="1" dirty="0"/>
          </a:p>
        </p:txBody>
      </p:sp>
    </p:spTree>
    <p:extLst>
      <p:ext uri="{BB962C8B-B14F-4D97-AF65-F5344CB8AC3E}">
        <p14:creationId xmlns:p14="http://schemas.microsoft.com/office/powerpoint/2010/main" val="1760138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3B94-E5A0-8840-B9AA-9E7A206DFC2E}"/>
              </a:ext>
            </a:extLst>
          </p:cNvPr>
          <p:cNvSpPr>
            <a:spLocks noGrp="1"/>
          </p:cNvSpPr>
          <p:nvPr>
            <p:ph type="ctrTitle"/>
          </p:nvPr>
        </p:nvSpPr>
        <p:spPr>
          <a:xfrm>
            <a:off x="111511" y="85108"/>
            <a:ext cx="7872761" cy="561664"/>
          </a:xfrm>
        </p:spPr>
        <p:txBody>
          <a:bodyPr/>
          <a:lstStyle/>
          <a:p>
            <a:r>
              <a:rPr lang="en-US" sz="2800" dirty="0"/>
              <a:t>Scenario A and B Development: Methodology</a:t>
            </a:r>
          </a:p>
        </p:txBody>
      </p:sp>
      <p:sp>
        <p:nvSpPr>
          <p:cNvPr id="3" name="Text Placeholder 2">
            <a:extLst>
              <a:ext uri="{FF2B5EF4-FFF2-40B4-BE49-F238E27FC236}">
                <a16:creationId xmlns:a16="http://schemas.microsoft.com/office/drawing/2014/main" id="{A1EDED52-9059-EC4E-8CDA-DBF474D14D4C}"/>
              </a:ext>
            </a:extLst>
          </p:cNvPr>
          <p:cNvSpPr>
            <a:spLocks noGrp="1"/>
          </p:cNvSpPr>
          <p:nvPr>
            <p:ph type="body" sz="quarter" idx="13"/>
          </p:nvPr>
        </p:nvSpPr>
        <p:spPr>
          <a:xfrm>
            <a:off x="256478" y="2096429"/>
            <a:ext cx="8642195" cy="601285"/>
          </a:xfrm>
        </p:spPr>
        <p:txBody>
          <a:bodyPr/>
          <a:lstStyle/>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1800" dirty="0"/>
          </a:p>
        </p:txBody>
      </p:sp>
      <p:sp>
        <p:nvSpPr>
          <p:cNvPr id="4" name="TextBox 3">
            <a:extLst>
              <a:ext uri="{FF2B5EF4-FFF2-40B4-BE49-F238E27FC236}">
                <a16:creationId xmlns:a16="http://schemas.microsoft.com/office/drawing/2014/main" id="{9F44F9C2-1227-2247-970E-92D527C371A7}"/>
              </a:ext>
            </a:extLst>
          </p:cNvPr>
          <p:cNvSpPr txBox="1"/>
          <p:nvPr/>
        </p:nvSpPr>
        <p:spPr>
          <a:xfrm>
            <a:off x="245327" y="1022915"/>
            <a:ext cx="8608742" cy="135421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1400" b="1" dirty="0"/>
              <a:t>1. Royal Society for the Encouragement of Arts, Manufacturers and Commerce (RSA) </a:t>
            </a:r>
            <a:r>
              <a:rPr lang="en-GB" sz="1400" b="1" i="1" dirty="0"/>
              <a:t>Four Futures of Work </a:t>
            </a:r>
            <a:r>
              <a:rPr lang="en-GB" sz="1400" b="1" dirty="0"/>
              <a:t>programme</a:t>
            </a:r>
          </a:p>
          <a:p>
            <a:endParaRPr lang="en-GB" sz="400" dirty="0"/>
          </a:p>
          <a:p>
            <a:pPr marL="171450" indent="-171450">
              <a:buFont typeface="Arial" panose="020B0604020202020204" pitchFamily="34" charset="0"/>
              <a:buChar char="•"/>
            </a:pPr>
            <a:r>
              <a:rPr lang="en-GB" sz="1400" dirty="0"/>
              <a:t>Examined scenarios developed by the RSA </a:t>
            </a:r>
          </a:p>
          <a:p>
            <a:pPr marL="171450" indent="-171450">
              <a:buFont typeface="Arial" panose="020B0604020202020204" pitchFamily="34" charset="0"/>
              <a:buChar char="•"/>
            </a:pPr>
            <a:endParaRPr lang="en-GB" sz="400" dirty="0"/>
          </a:p>
          <a:p>
            <a:pPr marL="171450" indent="-171450">
              <a:buFont typeface="Arial" panose="020B0604020202020204" pitchFamily="34" charset="0"/>
              <a:buChar char="•"/>
            </a:pPr>
            <a:r>
              <a:rPr lang="en-GB" sz="1400" dirty="0"/>
              <a:t>Based on a strong evidence base</a:t>
            </a:r>
          </a:p>
          <a:p>
            <a:endParaRPr lang="en-GB" sz="400" dirty="0"/>
          </a:p>
          <a:p>
            <a:pPr marL="171450" indent="-171450">
              <a:buFont typeface="Arial" panose="020B0604020202020204" pitchFamily="34" charset="0"/>
              <a:buChar char="•"/>
            </a:pPr>
            <a:r>
              <a:rPr lang="en-GB" sz="1400" dirty="0"/>
              <a:t>Focussed on the future role of workers in all sectors </a:t>
            </a:r>
          </a:p>
        </p:txBody>
      </p:sp>
      <p:sp>
        <p:nvSpPr>
          <p:cNvPr id="5" name="TextBox 4">
            <a:extLst>
              <a:ext uri="{FF2B5EF4-FFF2-40B4-BE49-F238E27FC236}">
                <a16:creationId xmlns:a16="http://schemas.microsoft.com/office/drawing/2014/main" id="{C31330A0-7A51-C64A-A81F-64DAF63648CA}"/>
              </a:ext>
            </a:extLst>
          </p:cNvPr>
          <p:cNvSpPr txBox="1"/>
          <p:nvPr/>
        </p:nvSpPr>
        <p:spPr>
          <a:xfrm>
            <a:off x="245327" y="2753275"/>
            <a:ext cx="8608742" cy="107721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1400" b="1" dirty="0"/>
              <a:t>2. HEE F</a:t>
            </a:r>
            <a:r>
              <a:rPr lang="en-GB" sz="1400" b="1" i="1" dirty="0"/>
              <a:t>uture Doctor </a:t>
            </a:r>
            <a:r>
              <a:rPr lang="en-GB" sz="1400" b="1" dirty="0"/>
              <a:t>programme</a:t>
            </a:r>
          </a:p>
          <a:p>
            <a:endParaRPr lang="en-GB" sz="400" dirty="0"/>
          </a:p>
          <a:p>
            <a:pPr marL="171450" indent="-171450">
              <a:buFont typeface="Arial" panose="020B0604020202020204" pitchFamily="34" charset="0"/>
              <a:buChar char="•"/>
            </a:pPr>
            <a:r>
              <a:rPr lang="en-GB" sz="1400" dirty="0"/>
              <a:t>Using the RSA scenarios to develop four healthcare futures – what healthcare will look like in the next 10 to 15 years</a:t>
            </a:r>
          </a:p>
          <a:p>
            <a:pPr marL="171450" indent="-171450">
              <a:buFont typeface="Arial" panose="020B0604020202020204" pitchFamily="34" charset="0"/>
              <a:buChar char="•"/>
            </a:pPr>
            <a:endParaRPr lang="en-GB" sz="400" dirty="0"/>
          </a:p>
          <a:p>
            <a:pPr marL="171450" indent="-171450">
              <a:buFont typeface="Arial" panose="020B0604020202020204" pitchFamily="34" charset="0"/>
              <a:buChar char="•"/>
            </a:pPr>
            <a:r>
              <a:rPr lang="en-GB" sz="1400" dirty="0"/>
              <a:t>Developed and stress-testing through workshops with healthcare leaders </a:t>
            </a:r>
          </a:p>
        </p:txBody>
      </p:sp>
      <p:sp>
        <p:nvSpPr>
          <p:cNvPr id="6" name="TextBox 5">
            <a:extLst>
              <a:ext uri="{FF2B5EF4-FFF2-40B4-BE49-F238E27FC236}">
                <a16:creationId xmlns:a16="http://schemas.microsoft.com/office/drawing/2014/main" id="{625D7886-58C0-1144-93F7-A6B3579876AB}"/>
              </a:ext>
            </a:extLst>
          </p:cNvPr>
          <p:cNvSpPr txBox="1"/>
          <p:nvPr/>
        </p:nvSpPr>
        <p:spPr>
          <a:xfrm>
            <a:off x="245327" y="4220501"/>
            <a:ext cx="8608742" cy="178510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1400" b="1" dirty="0"/>
              <a:t>3. HEE </a:t>
            </a:r>
            <a:r>
              <a:rPr lang="en-GB" sz="1400" b="1" i="1" dirty="0"/>
              <a:t>Digital Readiness: Supply and Capacity </a:t>
            </a:r>
            <a:r>
              <a:rPr lang="en-GB" sz="1400" b="1" dirty="0"/>
              <a:t>programme</a:t>
            </a:r>
          </a:p>
          <a:p>
            <a:endParaRPr lang="en-GB" sz="400" dirty="0"/>
          </a:p>
          <a:p>
            <a:pPr marL="171450" indent="-171450">
              <a:buFont typeface="Arial" panose="020B0604020202020204" pitchFamily="34" charset="0"/>
              <a:buChar char="•"/>
            </a:pPr>
            <a:r>
              <a:rPr lang="en-GB" sz="1400" dirty="0"/>
              <a:t>Workshops with representatives and leaders of different sectors of the healthcare digital technology and health informatics sectors</a:t>
            </a:r>
          </a:p>
          <a:p>
            <a:endParaRPr lang="en-GB" sz="400" dirty="0"/>
          </a:p>
          <a:p>
            <a:pPr marL="171450" indent="-171450">
              <a:buFont typeface="Arial" panose="020B0604020202020204" pitchFamily="34" charset="0"/>
              <a:buChar char="•"/>
            </a:pPr>
            <a:r>
              <a:rPr lang="en-GB" sz="1400" dirty="0"/>
              <a:t>Used the Future Doctor programme scenarios to identify key drivers expected to influence the development of the digital technology and health informatics workforce </a:t>
            </a:r>
          </a:p>
          <a:p>
            <a:pPr marL="171450" indent="-171450">
              <a:buFont typeface="Arial" panose="020B0604020202020204" pitchFamily="34" charset="0"/>
              <a:buChar char="•"/>
            </a:pPr>
            <a:endParaRPr lang="en-GB" sz="400" dirty="0"/>
          </a:p>
          <a:p>
            <a:pPr marL="171450" indent="-171450">
              <a:buFont typeface="Arial" panose="020B0604020202020204" pitchFamily="34" charset="0"/>
              <a:buChar char="•"/>
            </a:pPr>
            <a:r>
              <a:rPr lang="en-GB" sz="1400" dirty="0"/>
              <a:t>Identification of drivers used to </a:t>
            </a:r>
            <a:r>
              <a:rPr lang="en-GB" sz="1400" dirty="0">
                <a:solidFill>
                  <a:schemeClr val="dk1"/>
                </a:solidFill>
              </a:rPr>
              <a:t>produce two alternative scenarios – A. Data Driven Future 2030 and B. Data Desert Future 2030 – in order to make forecasts as to future demand for this workforce</a:t>
            </a:r>
            <a:r>
              <a:rPr lang="en-GB" sz="1200" dirty="0">
                <a:solidFill>
                  <a:schemeClr val="dk1"/>
                </a:solidFill>
              </a:rPr>
              <a:t>.</a:t>
            </a:r>
          </a:p>
        </p:txBody>
      </p:sp>
      <p:sp>
        <p:nvSpPr>
          <p:cNvPr id="7" name="TextBox 6">
            <a:extLst>
              <a:ext uri="{FF2B5EF4-FFF2-40B4-BE49-F238E27FC236}">
                <a16:creationId xmlns:a16="http://schemas.microsoft.com/office/drawing/2014/main" id="{F0AD3C36-099C-1E43-88AC-093FF406DE7C}"/>
              </a:ext>
            </a:extLst>
          </p:cNvPr>
          <p:cNvSpPr txBox="1"/>
          <p:nvPr/>
        </p:nvSpPr>
        <p:spPr>
          <a:xfrm>
            <a:off x="245327" y="573642"/>
            <a:ext cx="5040351" cy="376143"/>
          </a:xfrm>
          <a:prstGeom prst="rect">
            <a:avLst/>
          </a:prstGeom>
          <a:noFill/>
        </p:spPr>
        <p:txBody>
          <a:bodyPr wrap="square" rtlCol="0">
            <a:spAutoFit/>
          </a:bodyPr>
          <a:lstStyle/>
          <a:p>
            <a:r>
              <a:rPr lang="en-US" b="1" dirty="0"/>
              <a:t>3 Steps:</a:t>
            </a:r>
          </a:p>
        </p:txBody>
      </p:sp>
      <p:sp>
        <p:nvSpPr>
          <p:cNvPr id="8" name="Down Arrow 7">
            <a:extLst>
              <a:ext uri="{FF2B5EF4-FFF2-40B4-BE49-F238E27FC236}">
                <a16:creationId xmlns:a16="http://schemas.microsoft.com/office/drawing/2014/main" id="{580956FA-4F64-064D-814E-FD6F4C3390BB}"/>
              </a:ext>
            </a:extLst>
          </p:cNvPr>
          <p:cNvSpPr/>
          <p:nvPr/>
        </p:nvSpPr>
        <p:spPr>
          <a:xfrm>
            <a:off x="4371278" y="2486722"/>
            <a:ext cx="324000" cy="210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334A972E-CD1B-D748-8471-4CF7DC43A5FF}"/>
              </a:ext>
            </a:extLst>
          </p:cNvPr>
          <p:cNvSpPr/>
          <p:nvPr/>
        </p:nvSpPr>
        <p:spPr>
          <a:xfrm>
            <a:off x="4371278" y="3916284"/>
            <a:ext cx="324000" cy="21099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756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419BD3A-7F12-4A5E-A741-C07974A3FA1D}"/>
              </a:ext>
            </a:extLst>
          </p:cNvPr>
          <p:cNvSpPr>
            <a:spLocks noGrp="1"/>
          </p:cNvSpPr>
          <p:nvPr>
            <p:ph type="body" sz="quarter" idx="13"/>
          </p:nvPr>
        </p:nvSpPr>
        <p:spPr>
          <a:xfrm>
            <a:off x="4590661" y="977178"/>
            <a:ext cx="4409211" cy="2038422"/>
          </a:xfrm>
        </p:spPr>
        <p:txBody>
          <a:bodyPr/>
          <a:lstStyle/>
          <a:p>
            <a:pPr marL="0" indent="0">
              <a:buNone/>
            </a:pPr>
            <a:r>
              <a:rPr lang="en-US" sz="1400" b="1" dirty="0"/>
              <a:t>Context</a:t>
            </a:r>
          </a:p>
          <a:p>
            <a:pPr marL="0" indent="0">
              <a:buNone/>
            </a:pPr>
            <a:endParaRPr lang="en-US" sz="200" b="1" dirty="0"/>
          </a:p>
          <a:p>
            <a:pPr marL="177800" indent="-177800"/>
            <a:r>
              <a:rPr lang="en-US" sz="1400" dirty="0"/>
              <a:t>Ubiquitous flow of data around health and social care system</a:t>
            </a:r>
          </a:p>
          <a:p>
            <a:pPr marL="177800" indent="-177800"/>
            <a:endParaRPr lang="en-US" sz="200" dirty="0"/>
          </a:p>
          <a:p>
            <a:pPr marL="177800" indent="-177800"/>
            <a:endParaRPr lang="en-US" sz="200" dirty="0"/>
          </a:p>
          <a:p>
            <a:pPr marL="177800" indent="-177800"/>
            <a:r>
              <a:rPr lang="en-US" sz="1400" dirty="0"/>
              <a:t>Data is shared extensively within the NHS and with partners (research and commercial bodies)</a:t>
            </a:r>
          </a:p>
          <a:p>
            <a:pPr marL="177800" indent="-177800"/>
            <a:endParaRPr lang="en-US" sz="200" dirty="0"/>
          </a:p>
          <a:p>
            <a:pPr marL="177800" indent="-177800"/>
            <a:r>
              <a:rPr lang="en-US" sz="1400" dirty="0"/>
              <a:t>Increasing professionalisation of the digital tech and informatics function with representatives at senior levels within organisations.</a:t>
            </a:r>
            <a:endParaRPr lang="en-GB" sz="1400" dirty="0"/>
          </a:p>
        </p:txBody>
      </p:sp>
      <p:sp>
        <p:nvSpPr>
          <p:cNvPr id="8" name="Text Placeholder 5">
            <a:extLst>
              <a:ext uri="{FF2B5EF4-FFF2-40B4-BE49-F238E27FC236}">
                <a16:creationId xmlns:a16="http://schemas.microsoft.com/office/drawing/2014/main" id="{FF2A725F-0658-459B-9BC2-03E733B956AA}"/>
              </a:ext>
            </a:extLst>
          </p:cNvPr>
          <p:cNvSpPr txBox="1">
            <a:spLocks/>
          </p:cNvSpPr>
          <p:nvPr/>
        </p:nvSpPr>
        <p:spPr>
          <a:xfrm>
            <a:off x="162789" y="3252318"/>
            <a:ext cx="4208489" cy="2844829"/>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a:t>Infrastructure and application</a:t>
            </a:r>
          </a:p>
          <a:p>
            <a:pPr marL="177800" indent="-177800"/>
            <a:r>
              <a:rPr lang="en-US" sz="1400" dirty="0"/>
              <a:t>Proliferation of IT in the NHS and health and well-being sensors amongst a digital literate population</a:t>
            </a:r>
          </a:p>
          <a:p>
            <a:pPr marL="177800" indent="-177800"/>
            <a:endParaRPr lang="en-US" sz="200" dirty="0"/>
          </a:p>
          <a:p>
            <a:pPr marL="177800" indent="-177800"/>
            <a:r>
              <a:rPr lang="en-US" sz="1400" dirty="0"/>
              <a:t>IT solutions and cyber-security and information governance safeguards in place to connect and share data</a:t>
            </a:r>
          </a:p>
          <a:p>
            <a:pPr marL="177800" indent="-177800"/>
            <a:endParaRPr lang="en-US" sz="200" dirty="0"/>
          </a:p>
          <a:p>
            <a:pPr marL="177800" indent="-177800"/>
            <a:r>
              <a:rPr lang="en-US" sz="1400" dirty="0"/>
              <a:t>Creation of large and complex datasets supported by machine learning and AI </a:t>
            </a:r>
          </a:p>
          <a:p>
            <a:pPr marL="177800" indent="-177800"/>
            <a:endParaRPr lang="en-US" sz="200" dirty="0"/>
          </a:p>
          <a:p>
            <a:pPr marL="177800" indent="-177800"/>
            <a:r>
              <a:rPr lang="en-US" sz="1400" dirty="0"/>
              <a:t>Development of bioinformatics and genomic information and increasing hybridization of clinical practice and informatics.</a:t>
            </a:r>
          </a:p>
          <a:p>
            <a:endParaRPr lang="en-GB" sz="2000" dirty="0"/>
          </a:p>
        </p:txBody>
      </p:sp>
      <p:sp>
        <p:nvSpPr>
          <p:cNvPr id="9" name="Text Placeholder 5">
            <a:extLst>
              <a:ext uri="{FF2B5EF4-FFF2-40B4-BE49-F238E27FC236}">
                <a16:creationId xmlns:a16="http://schemas.microsoft.com/office/drawing/2014/main" id="{930E85EA-DC60-4419-BF98-88137E121DBE}"/>
              </a:ext>
            </a:extLst>
          </p:cNvPr>
          <p:cNvSpPr txBox="1">
            <a:spLocks/>
          </p:cNvSpPr>
          <p:nvPr/>
        </p:nvSpPr>
        <p:spPr>
          <a:xfrm>
            <a:off x="4590661" y="3252318"/>
            <a:ext cx="4409211" cy="2844830"/>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a:t>Key drivers: </a:t>
            </a:r>
          </a:p>
          <a:p>
            <a:pPr marL="177800" indent="-177800"/>
            <a:r>
              <a:rPr lang="en-US" sz="1400" dirty="0"/>
              <a:t>Proliferation of sensors</a:t>
            </a:r>
          </a:p>
          <a:p>
            <a:pPr marL="177800" indent="-177800"/>
            <a:endParaRPr lang="en-US" sz="200" dirty="0"/>
          </a:p>
          <a:p>
            <a:pPr marL="177800" indent="-177800"/>
            <a:r>
              <a:rPr lang="en-US" sz="1400" dirty="0"/>
              <a:t>Internet of Things </a:t>
            </a:r>
          </a:p>
          <a:p>
            <a:pPr marL="177800" indent="-177800"/>
            <a:endParaRPr lang="en-US" sz="200" dirty="0"/>
          </a:p>
          <a:p>
            <a:pPr marL="177800" indent="-177800"/>
            <a:r>
              <a:rPr lang="en-US" sz="1400" dirty="0"/>
              <a:t>Machine learning and AI</a:t>
            </a:r>
          </a:p>
          <a:p>
            <a:pPr marL="177800" indent="-177800"/>
            <a:endParaRPr lang="en-US" sz="200" dirty="0"/>
          </a:p>
          <a:p>
            <a:pPr marL="177800" indent="-177800"/>
            <a:r>
              <a:rPr lang="en-US" sz="1400" dirty="0"/>
              <a:t>Genomics and precision medicine</a:t>
            </a:r>
          </a:p>
          <a:p>
            <a:pPr marL="177800" indent="-177800"/>
            <a:endParaRPr lang="en-US" sz="200" dirty="0"/>
          </a:p>
          <a:p>
            <a:pPr marL="177800" indent="-177800"/>
            <a:r>
              <a:rPr lang="en-US" sz="1400" dirty="0"/>
              <a:t>Integration of health and social care</a:t>
            </a:r>
          </a:p>
          <a:p>
            <a:pPr marL="177800" indent="-177800"/>
            <a:endParaRPr lang="en-US" sz="200" dirty="0"/>
          </a:p>
          <a:p>
            <a:pPr marL="177800" indent="-177800"/>
            <a:r>
              <a:rPr lang="en-US" sz="1400" dirty="0"/>
              <a:t>Digital literate population</a:t>
            </a:r>
          </a:p>
          <a:p>
            <a:pPr marL="0" indent="0">
              <a:buNone/>
            </a:pPr>
            <a:endParaRPr lang="en-US" sz="1400" dirty="0"/>
          </a:p>
          <a:p>
            <a:endParaRPr lang="en-GB" sz="2000" dirty="0"/>
          </a:p>
        </p:txBody>
      </p:sp>
      <p:sp>
        <p:nvSpPr>
          <p:cNvPr id="13" name="Title 1">
            <a:extLst>
              <a:ext uri="{FF2B5EF4-FFF2-40B4-BE49-F238E27FC236}">
                <a16:creationId xmlns:a16="http://schemas.microsoft.com/office/drawing/2014/main" id="{BB02E79C-71CD-4E63-8858-94FB19E2EBA2}"/>
              </a:ext>
            </a:extLst>
          </p:cNvPr>
          <p:cNvSpPr>
            <a:spLocks noGrp="1"/>
          </p:cNvSpPr>
          <p:nvPr>
            <p:ph type="ctrTitle"/>
          </p:nvPr>
        </p:nvSpPr>
        <p:spPr>
          <a:xfrm>
            <a:off x="572645" y="92492"/>
            <a:ext cx="7355871" cy="585830"/>
          </a:xfrm>
        </p:spPr>
        <p:txBody>
          <a:bodyPr/>
          <a:lstStyle/>
          <a:p>
            <a:r>
              <a:rPr lang="en-US" sz="2200" dirty="0"/>
              <a:t>Scenario A: Data DRIVEN Future 2030 - Summary</a:t>
            </a:r>
            <a:endParaRPr lang="en-GB" sz="2200" dirty="0"/>
          </a:p>
        </p:txBody>
      </p:sp>
      <p:pic>
        <p:nvPicPr>
          <p:cNvPr id="14" name="Picture 13">
            <a:extLst>
              <a:ext uri="{FF2B5EF4-FFF2-40B4-BE49-F238E27FC236}">
                <a16:creationId xmlns:a16="http://schemas.microsoft.com/office/drawing/2014/main" id="{2394508F-6F09-40AA-8301-655D7331DDCE}"/>
              </a:ext>
            </a:extLst>
          </p:cNvPr>
          <p:cNvPicPr>
            <a:picLocks noChangeAspect="1"/>
          </p:cNvPicPr>
          <p:nvPr/>
        </p:nvPicPr>
        <p:blipFill>
          <a:blip r:embed="rId3"/>
          <a:stretch>
            <a:fillRect/>
          </a:stretch>
        </p:blipFill>
        <p:spPr>
          <a:xfrm>
            <a:off x="72812" y="92492"/>
            <a:ext cx="499834" cy="499834"/>
          </a:xfrm>
          <a:prstGeom prst="rect">
            <a:avLst/>
          </a:prstGeom>
        </p:spPr>
      </p:pic>
      <p:pic>
        <p:nvPicPr>
          <p:cNvPr id="2" name="Picture 1">
            <a:extLst>
              <a:ext uri="{FF2B5EF4-FFF2-40B4-BE49-F238E27FC236}">
                <a16:creationId xmlns:a16="http://schemas.microsoft.com/office/drawing/2014/main" id="{7D881448-E510-5F45-8170-3E0211814B59}"/>
              </a:ext>
            </a:extLst>
          </p:cNvPr>
          <p:cNvPicPr>
            <a:picLocks noChangeAspect="1"/>
          </p:cNvPicPr>
          <p:nvPr/>
        </p:nvPicPr>
        <p:blipFill>
          <a:blip r:embed="rId4"/>
          <a:stretch>
            <a:fillRect/>
          </a:stretch>
        </p:blipFill>
        <p:spPr>
          <a:xfrm>
            <a:off x="162789" y="977178"/>
            <a:ext cx="3980692" cy="2038422"/>
          </a:xfrm>
          <a:prstGeom prst="rect">
            <a:avLst/>
          </a:prstGeom>
        </p:spPr>
      </p:pic>
    </p:spTree>
    <p:extLst>
      <p:ext uri="{BB962C8B-B14F-4D97-AF65-F5344CB8AC3E}">
        <p14:creationId xmlns:p14="http://schemas.microsoft.com/office/powerpoint/2010/main" val="1903472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419BD3A-7F12-4A5E-A741-C07974A3FA1D}"/>
              </a:ext>
            </a:extLst>
          </p:cNvPr>
          <p:cNvSpPr>
            <a:spLocks noGrp="1"/>
          </p:cNvSpPr>
          <p:nvPr>
            <p:ph type="body" sz="quarter" idx="13"/>
          </p:nvPr>
        </p:nvSpPr>
        <p:spPr>
          <a:xfrm>
            <a:off x="4590661" y="977178"/>
            <a:ext cx="4409211" cy="2038422"/>
          </a:xfrm>
        </p:spPr>
        <p:txBody>
          <a:bodyPr/>
          <a:lstStyle/>
          <a:p>
            <a:pPr marL="0" indent="0">
              <a:buNone/>
            </a:pPr>
            <a:r>
              <a:rPr lang="en-US" sz="1400" b="1" dirty="0"/>
              <a:t>Context</a:t>
            </a:r>
          </a:p>
          <a:p>
            <a:pPr marL="0" indent="0">
              <a:buNone/>
            </a:pPr>
            <a:endParaRPr lang="en-US" sz="200" b="1" dirty="0"/>
          </a:p>
          <a:p>
            <a:pPr marL="177800" indent="-177800"/>
            <a:r>
              <a:rPr lang="en-US" sz="1400" dirty="0"/>
              <a:t>Long period of austerity and lack of investment in NHS infrastructure and IT. Commercial companies have little incentive to develop new IT and data products </a:t>
            </a:r>
            <a:endParaRPr lang="en-US" sz="200" dirty="0"/>
          </a:p>
          <a:p>
            <a:pPr marL="177800" indent="-177800"/>
            <a:endParaRPr lang="en-US" sz="200" dirty="0"/>
          </a:p>
          <a:p>
            <a:pPr marL="177800" indent="-177800"/>
            <a:endParaRPr lang="en-US" sz="200" dirty="0"/>
          </a:p>
          <a:p>
            <a:pPr marL="177800" indent="-177800"/>
            <a:r>
              <a:rPr lang="en-US" sz="1400" dirty="0"/>
              <a:t>Heralded growth on genomics stifled by lack of investment in research.</a:t>
            </a:r>
          </a:p>
          <a:p>
            <a:pPr marL="177800" indent="-177800"/>
            <a:endParaRPr lang="en-US" sz="200" dirty="0"/>
          </a:p>
          <a:p>
            <a:pPr marL="177800" indent="-177800"/>
            <a:r>
              <a:rPr lang="en-US" sz="1400" dirty="0"/>
              <a:t>Cyber-security concerns and lack of public trust has limited how data is captured, shared and used.</a:t>
            </a:r>
            <a:endParaRPr lang="en-GB" sz="1400" dirty="0"/>
          </a:p>
        </p:txBody>
      </p:sp>
      <p:sp>
        <p:nvSpPr>
          <p:cNvPr id="8" name="Text Placeholder 5">
            <a:extLst>
              <a:ext uri="{FF2B5EF4-FFF2-40B4-BE49-F238E27FC236}">
                <a16:creationId xmlns:a16="http://schemas.microsoft.com/office/drawing/2014/main" id="{FF2A725F-0658-459B-9BC2-03E733B956AA}"/>
              </a:ext>
            </a:extLst>
          </p:cNvPr>
          <p:cNvSpPr txBox="1">
            <a:spLocks/>
          </p:cNvSpPr>
          <p:nvPr/>
        </p:nvSpPr>
        <p:spPr>
          <a:xfrm>
            <a:off x="162789" y="3252318"/>
            <a:ext cx="4208489" cy="2844829"/>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a:t>Infrastructure and application</a:t>
            </a:r>
          </a:p>
          <a:p>
            <a:pPr marL="177800" indent="-177800"/>
            <a:r>
              <a:rPr lang="en-US" sz="1400" dirty="0"/>
              <a:t>Merging of ‘backroom’ functions incl. IT and data management across NHS organisations to cut costs and create greater efficiencies.</a:t>
            </a:r>
            <a:endParaRPr lang="en-US" sz="200" dirty="0"/>
          </a:p>
          <a:p>
            <a:pPr marL="177800" indent="-177800"/>
            <a:r>
              <a:rPr lang="en-US" sz="1400" dirty="0"/>
              <a:t>Development and maintenance of technical infrastructure outsourced to private contractors. </a:t>
            </a:r>
            <a:endParaRPr lang="en-US" sz="200" dirty="0"/>
          </a:p>
          <a:p>
            <a:pPr marL="177800" indent="-177800"/>
            <a:endParaRPr lang="en-US" sz="200" dirty="0"/>
          </a:p>
          <a:p>
            <a:pPr marL="177800" indent="-177800"/>
            <a:r>
              <a:rPr lang="en-US" sz="1400" dirty="0"/>
              <a:t>Organisational digital transformation held back as fewer IT and informatics programmes are underway. </a:t>
            </a:r>
          </a:p>
          <a:p>
            <a:pPr marL="177800" indent="-177800"/>
            <a:r>
              <a:rPr lang="en-US" sz="1400" dirty="0"/>
              <a:t>Focus is on supporting preventive healthcare and patient self-care to reduce demands made on the NHS.</a:t>
            </a:r>
            <a:endParaRPr lang="en-GB" sz="2000" dirty="0"/>
          </a:p>
        </p:txBody>
      </p:sp>
      <p:sp>
        <p:nvSpPr>
          <p:cNvPr id="9" name="Text Placeholder 5">
            <a:extLst>
              <a:ext uri="{FF2B5EF4-FFF2-40B4-BE49-F238E27FC236}">
                <a16:creationId xmlns:a16="http://schemas.microsoft.com/office/drawing/2014/main" id="{930E85EA-DC60-4419-BF98-88137E121DBE}"/>
              </a:ext>
            </a:extLst>
          </p:cNvPr>
          <p:cNvSpPr txBox="1">
            <a:spLocks/>
          </p:cNvSpPr>
          <p:nvPr/>
        </p:nvSpPr>
        <p:spPr>
          <a:xfrm>
            <a:off x="4590661" y="3436313"/>
            <a:ext cx="4409211" cy="2844830"/>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b="1" dirty="0"/>
              <a:t>Key drivers: </a:t>
            </a:r>
          </a:p>
          <a:p>
            <a:pPr marL="177800" indent="-177800"/>
            <a:r>
              <a:rPr lang="en-US" sz="1400" dirty="0"/>
              <a:t>Austerity</a:t>
            </a:r>
          </a:p>
          <a:p>
            <a:pPr marL="177800" indent="-177800"/>
            <a:endParaRPr lang="en-US" sz="200" dirty="0"/>
          </a:p>
          <a:p>
            <a:pPr marL="177800" indent="-177800"/>
            <a:r>
              <a:rPr lang="en-US" sz="1400" dirty="0"/>
              <a:t>Political instability </a:t>
            </a:r>
          </a:p>
          <a:p>
            <a:pPr marL="177800" indent="-177800"/>
            <a:endParaRPr lang="en-US" sz="200" dirty="0"/>
          </a:p>
          <a:p>
            <a:pPr marL="177800" indent="-177800"/>
            <a:r>
              <a:rPr lang="en-US" sz="1400" dirty="0"/>
              <a:t>Reduced healthcare investment</a:t>
            </a:r>
          </a:p>
          <a:p>
            <a:pPr marL="177800" indent="-177800"/>
            <a:endParaRPr lang="en-US" sz="200" dirty="0"/>
          </a:p>
          <a:p>
            <a:pPr marL="177800" indent="-177800"/>
            <a:r>
              <a:rPr lang="en-US" sz="1400" dirty="0"/>
              <a:t>Outsourcing to private contractors</a:t>
            </a:r>
          </a:p>
          <a:p>
            <a:pPr marL="177800" indent="-177800"/>
            <a:endParaRPr lang="en-US" sz="200" dirty="0"/>
          </a:p>
          <a:p>
            <a:pPr marL="177800" indent="-177800"/>
            <a:r>
              <a:rPr lang="en-US" sz="1400" dirty="0"/>
              <a:t>Increased self-care by patients</a:t>
            </a:r>
          </a:p>
          <a:p>
            <a:pPr marL="177800" indent="-177800"/>
            <a:endParaRPr lang="en-US" sz="200" dirty="0"/>
          </a:p>
          <a:p>
            <a:pPr marL="177800" indent="-177800"/>
            <a:r>
              <a:rPr lang="en-US" sz="1400" dirty="0"/>
              <a:t>Fragmentation of services</a:t>
            </a:r>
          </a:p>
          <a:p>
            <a:pPr marL="177800" indent="-177800"/>
            <a:endParaRPr lang="en-US" sz="200" dirty="0"/>
          </a:p>
          <a:p>
            <a:pPr marL="177800" indent="-177800"/>
            <a:r>
              <a:rPr lang="en-US" sz="1400" dirty="0"/>
              <a:t>Sharing of back office functions</a:t>
            </a:r>
          </a:p>
          <a:p>
            <a:pPr marL="177800" indent="-177800"/>
            <a:endParaRPr lang="en-US" sz="1400" dirty="0"/>
          </a:p>
          <a:p>
            <a:pPr marL="0" indent="0">
              <a:buNone/>
            </a:pPr>
            <a:endParaRPr lang="en-US" sz="1400" dirty="0"/>
          </a:p>
          <a:p>
            <a:endParaRPr lang="en-GB" sz="2000" dirty="0"/>
          </a:p>
        </p:txBody>
      </p:sp>
      <p:sp>
        <p:nvSpPr>
          <p:cNvPr id="13" name="Title 1">
            <a:extLst>
              <a:ext uri="{FF2B5EF4-FFF2-40B4-BE49-F238E27FC236}">
                <a16:creationId xmlns:a16="http://schemas.microsoft.com/office/drawing/2014/main" id="{BB02E79C-71CD-4E63-8858-94FB19E2EBA2}"/>
              </a:ext>
            </a:extLst>
          </p:cNvPr>
          <p:cNvSpPr>
            <a:spLocks noGrp="1"/>
          </p:cNvSpPr>
          <p:nvPr>
            <p:ph type="ctrTitle"/>
          </p:nvPr>
        </p:nvSpPr>
        <p:spPr>
          <a:xfrm>
            <a:off x="572645" y="92492"/>
            <a:ext cx="7355871" cy="585830"/>
          </a:xfrm>
        </p:spPr>
        <p:txBody>
          <a:bodyPr/>
          <a:lstStyle/>
          <a:p>
            <a:r>
              <a:rPr lang="en-US" sz="2200" dirty="0"/>
              <a:t>Scenario A: Data DESERT Future 2030 - Summary</a:t>
            </a:r>
            <a:endParaRPr lang="en-GB" sz="2200" dirty="0"/>
          </a:p>
        </p:txBody>
      </p:sp>
      <p:pic>
        <p:nvPicPr>
          <p:cNvPr id="14" name="Picture 13">
            <a:extLst>
              <a:ext uri="{FF2B5EF4-FFF2-40B4-BE49-F238E27FC236}">
                <a16:creationId xmlns:a16="http://schemas.microsoft.com/office/drawing/2014/main" id="{2394508F-6F09-40AA-8301-655D7331DDCE}"/>
              </a:ext>
            </a:extLst>
          </p:cNvPr>
          <p:cNvPicPr>
            <a:picLocks noChangeAspect="1"/>
          </p:cNvPicPr>
          <p:nvPr/>
        </p:nvPicPr>
        <p:blipFill>
          <a:blip r:embed="rId3"/>
          <a:stretch>
            <a:fillRect/>
          </a:stretch>
        </p:blipFill>
        <p:spPr>
          <a:xfrm>
            <a:off x="72812" y="92492"/>
            <a:ext cx="499834" cy="499834"/>
          </a:xfrm>
          <a:prstGeom prst="rect">
            <a:avLst/>
          </a:prstGeom>
        </p:spPr>
      </p:pic>
      <p:pic>
        <p:nvPicPr>
          <p:cNvPr id="2" name="Picture 1">
            <a:extLst>
              <a:ext uri="{FF2B5EF4-FFF2-40B4-BE49-F238E27FC236}">
                <a16:creationId xmlns:a16="http://schemas.microsoft.com/office/drawing/2014/main" id="{7D881448-E510-5F45-8170-3E0211814B59}"/>
              </a:ext>
            </a:extLst>
          </p:cNvPr>
          <p:cNvPicPr>
            <a:picLocks noChangeAspect="1"/>
          </p:cNvPicPr>
          <p:nvPr/>
        </p:nvPicPr>
        <p:blipFill>
          <a:blip r:embed="rId4"/>
          <a:stretch>
            <a:fillRect/>
          </a:stretch>
        </p:blipFill>
        <p:spPr>
          <a:xfrm>
            <a:off x="162789" y="977178"/>
            <a:ext cx="3980692" cy="2038422"/>
          </a:xfrm>
          <a:prstGeom prst="rect">
            <a:avLst/>
          </a:prstGeom>
        </p:spPr>
      </p:pic>
    </p:spTree>
    <p:extLst>
      <p:ext uri="{BB962C8B-B14F-4D97-AF65-F5344CB8AC3E}">
        <p14:creationId xmlns:p14="http://schemas.microsoft.com/office/powerpoint/2010/main" val="1423743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B02E79C-71CD-4E63-8858-94FB19E2EBA2}"/>
              </a:ext>
            </a:extLst>
          </p:cNvPr>
          <p:cNvSpPr>
            <a:spLocks noGrp="1"/>
          </p:cNvSpPr>
          <p:nvPr>
            <p:ph type="ctrTitle"/>
          </p:nvPr>
        </p:nvSpPr>
        <p:spPr>
          <a:xfrm>
            <a:off x="578001" y="6496"/>
            <a:ext cx="7772400" cy="679449"/>
          </a:xfrm>
        </p:spPr>
        <p:txBody>
          <a:bodyPr/>
          <a:lstStyle/>
          <a:p>
            <a:r>
              <a:rPr lang="en-US" sz="2800" dirty="0"/>
              <a:t>Scenario: Typical NHS Acute Trust </a:t>
            </a:r>
            <a:endParaRPr lang="en-GB" sz="2800" dirty="0"/>
          </a:p>
        </p:txBody>
      </p:sp>
      <p:pic>
        <p:nvPicPr>
          <p:cNvPr id="14" name="Picture 13">
            <a:extLst>
              <a:ext uri="{FF2B5EF4-FFF2-40B4-BE49-F238E27FC236}">
                <a16:creationId xmlns:a16="http://schemas.microsoft.com/office/drawing/2014/main" id="{2394508F-6F09-40AA-8301-655D7331DDCE}"/>
              </a:ext>
            </a:extLst>
          </p:cNvPr>
          <p:cNvPicPr>
            <a:picLocks noChangeAspect="1"/>
          </p:cNvPicPr>
          <p:nvPr/>
        </p:nvPicPr>
        <p:blipFill>
          <a:blip r:embed="rId3"/>
          <a:stretch>
            <a:fillRect/>
          </a:stretch>
        </p:blipFill>
        <p:spPr>
          <a:xfrm>
            <a:off x="72812" y="92492"/>
            <a:ext cx="499834" cy="499834"/>
          </a:xfrm>
          <a:prstGeom prst="rect">
            <a:avLst/>
          </a:prstGeom>
        </p:spPr>
      </p:pic>
      <p:sp>
        <p:nvSpPr>
          <p:cNvPr id="5" name="TextBox 4">
            <a:extLst>
              <a:ext uri="{FF2B5EF4-FFF2-40B4-BE49-F238E27FC236}">
                <a16:creationId xmlns:a16="http://schemas.microsoft.com/office/drawing/2014/main" id="{74FF698E-3352-4741-83D0-32D3AFDFDDC7}"/>
              </a:ext>
            </a:extLst>
          </p:cNvPr>
          <p:cNvSpPr txBox="1"/>
          <p:nvPr/>
        </p:nvSpPr>
        <p:spPr>
          <a:xfrm>
            <a:off x="72812" y="1086659"/>
            <a:ext cx="8993129" cy="1384995"/>
          </a:xfrm>
          <a:prstGeom prst="rect">
            <a:avLst/>
          </a:prstGeom>
          <a:noFill/>
        </p:spPr>
        <p:txBody>
          <a:bodyPr wrap="square" rtlCol="0">
            <a:spAutoFit/>
          </a:bodyPr>
          <a:lstStyle/>
          <a:p>
            <a:r>
              <a:rPr lang="en-US" sz="1400" b="1" u="sng" dirty="0"/>
              <a:t>Anycity University Hospital NHS Trust</a:t>
            </a:r>
          </a:p>
          <a:p>
            <a:r>
              <a:rPr lang="en-US" sz="1400" dirty="0"/>
              <a:t>A typical secondary, acute, healthcare provider in a medium-size city offering A&amp;E and inpatient and outpatient services. The NHS Electronic Staff Record (ESR) shows a total of 6,500 FTE staff – of which </a:t>
            </a:r>
            <a:r>
              <a:rPr lang="en-US" sz="1400" b="1" dirty="0"/>
              <a:t>227 FTEs (or 3.5%) </a:t>
            </a:r>
            <a:r>
              <a:rPr lang="en-US" sz="1400" dirty="0"/>
              <a:t>are primarily in one of the nine ESR areas of work for digital technology and health informatics. Three staff members work at a senior leadership level – CIOs, CCIO and CNIO. Anycity Hospital scored highly in the most recent NHS England Digital Maturity Self-Assessment exercise.</a:t>
            </a:r>
          </a:p>
        </p:txBody>
      </p:sp>
      <p:graphicFrame>
        <p:nvGraphicFramePr>
          <p:cNvPr id="2" name="Table 1">
            <a:extLst>
              <a:ext uri="{FF2B5EF4-FFF2-40B4-BE49-F238E27FC236}">
                <a16:creationId xmlns:a16="http://schemas.microsoft.com/office/drawing/2014/main" id="{AD39E1E9-83DA-7E4D-8DFC-A3CA9FD6BCB3}"/>
              </a:ext>
            </a:extLst>
          </p:cNvPr>
          <p:cNvGraphicFramePr>
            <a:graphicFrameLocks noGrp="1"/>
          </p:cNvGraphicFramePr>
          <p:nvPr/>
        </p:nvGraphicFramePr>
        <p:xfrm>
          <a:off x="185850" y="2965987"/>
          <a:ext cx="8880091" cy="3083297"/>
        </p:xfrm>
        <a:graphic>
          <a:graphicData uri="http://schemas.openxmlformats.org/drawingml/2006/table">
            <a:tbl>
              <a:tblPr firstRow="1" bandRow="1">
                <a:tableStyleId>{5C22544A-7EE6-4342-B048-85BDC9FD1C3A}</a:tableStyleId>
              </a:tblPr>
              <a:tblGrid>
                <a:gridCol w="985025">
                  <a:extLst>
                    <a:ext uri="{9D8B030D-6E8A-4147-A177-3AD203B41FA5}">
                      <a16:colId xmlns:a16="http://schemas.microsoft.com/office/drawing/2014/main" val="121550259"/>
                    </a:ext>
                  </a:extLst>
                </a:gridCol>
                <a:gridCol w="579863">
                  <a:extLst>
                    <a:ext uri="{9D8B030D-6E8A-4147-A177-3AD203B41FA5}">
                      <a16:colId xmlns:a16="http://schemas.microsoft.com/office/drawing/2014/main" val="156385423"/>
                    </a:ext>
                  </a:extLst>
                </a:gridCol>
                <a:gridCol w="624469">
                  <a:extLst>
                    <a:ext uri="{9D8B030D-6E8A-4147-A177-3AD203B41FA5}">
                      <a16:colId xmlns:a16="http://schemas.microsoft.com/office/drawing/2014/main" val="3753717730"/>
                    </a:ext>
                  </a:extLst>
                </a:gridCol>
                <a:gridCol w="903249">
                  <a:extLst>
                    <a:ext uri="{9D8B030D-6E8A-4147-A177-3AD203B41FA5}">
                      <a16:colId xmlns:a16="http://schemas.microsoft.com/office/drawing/2014/main" val="3960324639"/>
                    </a:ext>
                  </a:extLst>
                </a:gridCol>
                <a:gridCol w="1081668">
                  <a:extLst>
                    <a:ext uri="{9D8B030D-6E8A-4147-A177-3AD203B41FA5}">
                      <a16:colId xmlns:a16="http://schemas.microsoft.com/office/drawing/2014/main" val="2419015753"/>
                    </a:ext>
                  </a:extLst>
                </a:gridCol>
                <a:gridCol w="769434">
                  <a:extLst>
                    <a:ext uri="{9D8B030D-6E8A-4147-A177-3AD203B41FA5}">
                      <a16:colId xmlns:a16="http://schemas.microsoft.com/office/drawing/2014/main" val="2522961473"/>
                    </a:ext>
                  </a:extLst>
                </a:gridCol>
                <a:gridCol w="869795">
                  <a:extLst>
                    <a:ext uri="{9D8B030D-6E8A-4147-A177-3AD203B41FA5}">
                      <a16:colId xmlns:a16="http://schemas.microsoft.com/office/drawing/2014/main" val="3349353438"/>
                    </a:ext>
                  </a:extLst>
                </a:gridCol>
                <a:gridCol w="903249">
                  <a:extLst>
                    <a:ext uri="{9D8B030D-6E8A-4147-A177-3AD203B41FA5}">
                      <a16:colId xmlns:a16="http://schemas.microsoft.com/office/drawing/2014/main" val="3610457030"/>
                    </a:ext>
                  </a:extLst>
                </a:gridCol>
                <a:gridCol w="869795">
                  <a:extLst>
                    <a:ext uri="{9D8B030D-6E8A-4147-A177-3AD203B41FA5}">
                      <a16:colId xmlns:a16="http://schemas.microsoft.com/office/drawing/2014/main" val="941941958"/>
                    </a:ext>
                  </a:extLst>
                </a:gridCol>
                <a:gridCol w="814042">
                  <a:extLst>
                    <a:ext uri="{9D8B030D-6E8A-4147-A177-3AD203B41FA5}">
                      <a16:colId xmlns:a16="http://schemas.microsoft.com/office/drawing/2014/main" val="1938030422"/>
                    </a:ext>
                  </a:extLst>
                </a:gridCol>
                <a:gridCol w="479502">
                  <a:extLst>
                    <a:ext uri="{9D8B030D-6E8A-4147-A177-3AD203B41FA5}">
                      <a16:colId xmlns:a16="http://schemas.microsoft.com/office/drawing/2014/main" val="1088727648"/>
                    </a:ext>
                  </a:extLst>
                </a:gridCol>
              </a:tblGrid>
              <a:tr h="370840">
                <a:tc>
                  <a:txBody>
                    <a:bodyPr/>
                    <a:lstStyle/>
                    <a:p>
                      <a:endParaRPr lang="en-US" sz="1100" dirty="0">
                        <a:latin typeface="+mj-lt"/>
                      </a:endParaRPr>
                    </a:p>
                  </a:txBody>
                  <a:tcPr>
                    <a:solidFill>
                      <a:srgbClr val="00B0F0"/>
                    </a:solidFill>
                  </a:tcPr>
                </a:tc>
                <a:tc gridSpan="3">
                  <a:txBody>
                    <a:bodyPr/>
                    <a:lstStyle/>
                    <a:p>
                      <a:pPr algn="ctr"/>
                      <a:r>
                        <a:rPr lang="en-US" sz="1100" b="0" dirty="0">
                          <a:solidFill>
                            <a:schemeClr val="tx1"/>
                          </a:solidFill>
                          <a:latin typeface="+mj-lt"/>
                        </a:rPr>
                        <a:t>1. Data Architecture</a:t>
                      </a:r>
                    </a:p>
                  </a:txBody>
                  <a:tcPr>
                    <a:solidFill>
                      <a:schemeClr val="accent2">
                        <a:lumMod val="60000"/>
                        <a:lumOff val="40000"/>
                      </a:schemeClr>
                    </a:solidFill>
                  </a:tcPr>
                </a:tc>
                <a:tc hMerge="1">
                  <a:txBody>
                    <a:bodyPr/>
                    <a:lstStyle/>
                    <a:p>
                      <a:endParaRPr lang="en-US" sz="1100"/>
                    </a:p>
                  </a:txBody>
                  <a:tcPr>
                    <a:solidFill>
                      <a:srgbClr val="00B0F0"/>
                    </a:solidFill>
                  </a:tcPr>
                </a:tc>
                <a:tc hMerge="1">
                  <a:txBody>
                    <a:bodyPr/>
                    <a:lstStyle/>
                    <a:p>
                      <a:endParaRPr lang="en-US" sz="1100" dirty="0"/>
                    </a:p>
                  </a:txBody>
                  <a:tcPr>
                    <a:solidFill>
                      <a:srgbClr val="00B0F0"/>
                    </a:solidFill>
                  </a:tcPr>
                </a:tc>
                <a:tc>
                  <a:txBody>
                    <a:bodyPr/>
                    <a:lstStyle/>
                    <a:p>
                      <a:pPr algn="ctr"/>
                      <a:r>
                        <a:rPr lang="en-US" sz="1100" b="0" dirty="0">
                          <a:solidFill>
                            <a:schemeClr val="tx1"/>
                          </a:solidFill>
                          <a:latin typeface="+mj-lt"/>
                        </a:rPr>
                        <a:t>2. Technical Infrastructure</a:t>
                      </a:r>
                    </a:p>
                  </a:txBody>
                  <a:tcPr>
                    <a:solidFill>
                      <a:schemeClr val="accent1">
                        <a:lumMod val="60000"/>
                        <a:lumOff val="40000"/>
                      </a:schemeClr>
                    </a:solidFill>
                  </a:tcPr>
                </a:tc>
                <a:tc gridSpan="2">
                  <a:txBody>
                    <a:bodyPr/>
                    <a:lstStyle/>
                    <a:p>
                      <a:pPr algn="ctr"/>
                      <a:r>
                        <a:rPr lang="en-US" sz="1100" b="0" dirty="0">
                          <a:solidFill>
                            <a:schemeClr val="tx1"/>
                          </a:solidFill>
                          <a:latin typeface="+mj-lt"/>
                        </a:rPr>
                        <a:t>3. Application</a:t>
                      </a:r>
                    </a:p>
                  </a:txBody>
                  <a:tcPr>
                    <a:solidFill>
                      <a:schemeClr val="accent2">
                        <a:lumMod val="60000"/>
                        <a:lumOff val="40000"/>
                      </a:schemeClr>
                    </a:solidFill>
                  </a:tcPr>
                </a:tc>
                <a:tc hMerge="1">
                  <a:txBody>
                    <a:bodyPr/>
                    <a:lstStyle/>
                    <a:p>
                      <a:endParaRPr lang="en-US" sz="1100" dirty="0"/>
                    </a:p>
                  </a:txBody>
                  <a:tcPr>
                    <a:solidFill>
                      <a:srgbClr val="00B0F0"/>
                    </a:solidFill>
                  </a:tcPr>
                </a:tc>
                <a:tc gridSpan="3">
                  <a:txBody>
                    <a:bodyPr/>
                    <a:lstStyle/>
                    <a:p>
                      <a:pPr algn="ctr"/>
                      <a:r>
                        <a:rPr lang="en-US" sz="1100" b="0" dirty="0">
                          <a:solidFill>
                            <a:schemeClr val="tx1"/>
                          </a:solidFill>
                          <a:latin typeface="+mj-lt"/>
                        </a:rPr>
                        <a:t>4. Organisational Transformation</a:t>
                      </a:r>
                    </a:p>
                  </a:txBody>
                  <a:tcPr>
                    <a:solidFill>
                      <a:schemeClr val="accent1">
                        <a:lumMod val="60000"/>
                        <a:lumOff val="40000"/>
                      </a:schemeClr>
                    </a:solidFill>
                  </a:tcPr>
                </a:tc>
                <a:tc hMerge="1">
                  <a:txBody>
                    <a:bodyPr/>
                    <a:lstStyle/>
                    <a:p>
                      <a:endParaRPr lang="en-US" sz="1100" dirty="0"/>
                    </a:p>
                  </a:txBody>
                  <a:tcPr>
                    <a:solidFill>
                      <a:srgbClr val="00B0F0"/>
                    </a:solidFill>
                  </a:tcPr>
                </a:tc>
                <a:tc hMerge="1">
                  <a:txBody>
                    <a:bodyPr/>
                    <a:lstStyle/>
                    <a:p>
                      <a:endParaRPr lang="en-US" sz="1100" dirty="0"/>
                    </a:p>
                  </a:txBody>
                  <a:tcPr>
                    <a:solidFill>
                      <a:srgbClr val="00B0F0"/>
                    </a:solidFill>
                  </a:tcPr>
                </a:tc>
                <a:tc>
                  <a:txBody>
                    <a:bodyPr/>
                    <a:lstStyle/>
                    <a:p>
                      <a:endParaRPr lang="en-US" sz="1100" dirty="0">
                        <a:latin typeface="+mj-lt"/>
                      </a:endParaRPr>
                    </a:p>
                  </a:txBody>
                  <a:tcPr>
                    <a:solidFill>
                      <a:srgbClr val="00B0F0"/>
                    </a:solidFill>
                  </a:tcPr>
                </a:tc>
                <a:extLst>
                  <a:ext uri="{0D108BD9-81ED-4DB2-BD59-A6C34878D82A}">
                    <a16:rowId xmlns:a16="http://schemas.microsoft.com/office/drawing/2014/main" val="3164687238"/>
                  </a:ext>
                </a:extLst>
              </a:tr>
              <a:tr h="370840">
                <a:tc>
                  <a:txBody>
                    <a:bodyPr/>
                    <a:lstStyle/>
                    <a:p>
                      <a:endParaRPr lang="en-US" sz="1100">
                        <a:latin typeface="+mj-lt"/>
                      </a:endParaRPr>
                    </a:p>
                  </a:txBody>
                  <a:tcPr>
                    <a:solidFill>
                      <a:srgbClr val="00B0F0"/>
                    </a:solidFill>
                  </a:tcPr>
                </a:tc>
                <a:tc>
                  <a:txBody>
                    <a:bodyPr/>
                    <a:lstStyle/>
                    <a:p>
                      <a:pPr algn="l" fontAlgn="t"/>
                      <a:r>
                        <a:rPr lang="en-GB" sz="1100" b="0" i="0" u="none" strike="noStrike" dirty="0">
                          <a:solidFill>
                            <a:schemeClr val="tx1"/>
                          </a:solidFill>
                          <a:effectLst/>
                          <a:latin typeface="+mj-lt"/>
                        </a:rPr>
                        <a:t>1.1. </a:t>
                      </a:r>
                      <a:br>
                        <a:rPr lang="en-GB" sz="1100" b="0" i="0" u="none" strike="noStrike" dirty="0">
                          <a:solidFill>
                            <a:schemeClr val="tx1"/>
                          </a:solidFill>
                          <a:effectLst/>
                          <a:latin typeface="+mj-lt"/>
                        </a:rPr>
                      </a:br>
                      <a:r>
                        <a:rPr lang="en-GB" sz="1100" b="0" i="0" u="none" strike="noStrike" dirty="0">
                          <a:solidFill>
                            <a:schemeClr val="tx1"/>
                          </a:solidFill>
                          <a:effectLst/>
                          <a:latin typeface="+mj-lt"/>
                        </a:rPr>
                        <a:t>Clinical Coding</a:t>
                      </a:r>
                    </a:p>
                  </a:txBody>
                  <a:tcPr marL="9525" marR="9525" marT="9525" marB="0">
                    <a:solidFill>
                      <a:schemeClr val="accent2">
                        <a:lumMod val="60000"/>
                        <a:lumOff val="40000"/>
                      </a:schemeClr>
                    </a:solidFill>
                  </a:tcPr>
                </a:tc>
                <a:tc>
                  <a:txBody>
                    <a:bodyPr/>
                    <a:lstStyle/>
                    <a:p>
                      <a:pPr algn="l" fontAlgn="t"/>
                      <a:r>
                        <a:rPr lang="en-GB" sz="1100" b="0" i="0" u="none" strike="noStrike" dirty="0">
                          <a:solidFill>
                            <a:schemeClr val="tx1"/>
                          </a:solidFill>
                          <a:effectLst/>
                          <a:latin typeface="+mj-lt"/>
                        </a:rPr>
                        <a:t>1.2. </a:t>
                      </a:r>
                      <a:br>
                        <a:rPr lang="en-GB" sz="1100" b="0" i="0" u="none" strike="noStrike" dirty="0">
                          <a:solidFill>
                            <a:schemeClr val="tx1"/>
                          </a:solidFill>
                          <a:effectLst/>
                          <a:latin typeface="+mj-lt"/>
                        </a:rPr>
                      </a:br>
                      <a:r>
                        <a:rPr lang="en-GB" sz="1100" b="0" i="0" u="none" strike="noStrike" dirty="0">
                          <a:solidFill>
                            <a:schemeClr val="tx1"/>
                          </a:solidFill>
                          <a:effectLst/>
                          <a:latin typeface="+mj-lt"/>
                        </a:rPr>
                        <a:t>Health Records</a:t>
                      </a:r>
                    </a:p>
                  </a:txBody>
                  <a:tcPr marL="9525" marR="9525" marT="9525" marB="0">
                    <a:solidFill>
                      <a:schemeClr val="accent2">
                        <a:lumMod val="60000"/>
                        <a:lumOff val="40000"/>
                      </a:schemeClr>
                    </a:solidFill>
                  </a:tcPr>
                </a:tc>
                <a:tc>
                  <a:txBody>
                    <a:bodyPr/>
                    <a:lstStyle/>
                    <a:p>
                      <a:pPr algn="l" fontAlgn="t"/>
                      <a:r>
                        <a:rPr lang="en-GB" sz="1100" b="0" i="0" u="none" strike="noStrike" dirty="0">
                          <a:solidFill>
                            <a:schemeClr val="tx1"/>
                          </a:solidFill>
                          <a:effectLst/>
                          <a:latin typeface="+mj-lt"/>
                        </a:rPr>
                        <a:t>1.3. </a:t>
                      </a:r>
                      <a:br>
                        <a:rPr lang="en-GB" sz="1100" b="0" i="0" u="none" strike="noStrike" dirty="0">
                          <a:solidFill>
                            <a:schemeClr val="tx1"/>
                          </a:solidFill>
                          <a:effectLst/>
                          <a:latin typeface="+mj-lt"/>
                        </a:rPr>
                      </a:br>
                      <a:r>
                        <a:rPr lang="en-GB" sz="1100" b="0" i="0" u="none" strike="noStrike" dirty="0">
                          <a:solidFill>
                            <a:schemeClr val="tx1"/>
                          </a:solidFill>
                          <a:effectLst/>
                          <a:latin typeface="+mj-lt"/>
                        </a:rPr>
                        <a:t>Information Management</a:t>
                      </a:r>
                    </a:p>
                  </a:txBody>
                  <a:tcPr marL="9525" marR="9525" marT="9525" marB="0">
                    <a:solidFill>
                      <a:schemeClr val="accent2">
                        <a:lumMod val="60000"/>
                        <a:lumOff val="40000"/>
                      </a:schemeClr>
                    </a:solidFill>
                  </a:tcPr>
                </a:tc>
                <a:tc>
                  <a:txBody>
                    <a:bodyPr/>
                    <a:lstStyle/>
                    <a:p>
                      <a:pPr algn="l" fontAlgn="t"/>
                      <a:r>
                        <a:rPr lang="en-GB" sz="1100" b="0" i="0" u="none" strike="noStrike" dirty="0">
                          <a:solidFill>
                            <a:schemeClr val="tx1"/>
                          </a:solidFill>
                          <a:effectLst/>
                          <a:latin typeface="+mj-lt"/>
                        </a:rPr>
                        <a:t>2.1. </a:t>
                      </a:r>
                      <a:br>
                        <a:rPr lang="en-GB" sz="1100" b="0" i="0" u="none" strike="noStrike" dirty="0">
                          <a:solidFill>
                            <a:schemeClr val="tx1"/>
                          </a:solidFill>
                          <a:effectLst/>
                          <a:latin typeface="+mj-lt"/>
                        </a:rPr>
                      </a:br>
                      <a:r>
                        <a:rPr lang="en-GB" sz="1100" b="0" i="0" u="none" strike="noStrike" dirty="0">
                          <a:solidFill>
                            <a:schemeClr val="tx1"/>
                          </a:solidFill>
                          <a:effectLst/>
                          <a:latin typeface="+mj-lt"/>
                        </a:rPr>
                        <a:t>Information and Communication Technology</a:t>
                      </a:r>
                    </a:p>
                  </a:txBody>
                  <a:tcPr marL="9525" marR="9525" marT="9525" marB="0">
                    <a:solidFill>
                      <a:schemeClr val="accent1">
                        <a:lumMod val="60000"/>
                        <a:lumOff val="40000"/>
                      </a:schemeClr>
                    </a:solidFill>
                  </a:tcPr>
                </a:tc>
                <a:tc>
                  <a:txBody>
                    <a:bodyPr/>
                    <a:lstStyle/>
                    <a:p>
                      <a:pPr algn="l" fontAlgn="t"/>
                      <a:r>
                        <a:rPr lang="en-GB" sz="1100" b="0" i="0" u="none" strike="noStrike" dirty="0">
                          <a:solidFill>
                            <a:schemeClr val="tx1"/>
                          </a:solidFill>
                          <a:effectLst/>
                          <a:latin typeface="+mj-lt"/>
                        </a:rPr>
                        <a:t>3.1. </a:t>
                      </a:r>
                      <a:br>
                        <a:rPr lang="en-GB" sz="1100" b="0" i="0" u="none" strike="noStrike" dirty="0">
                          <a:solidFill>
                            <a:schemeClr val="tx1"/>
                          </a:solidFill>
                          <a:effectLst/>
                          <a:latin typeface="+mj-lt"/>
                        </a:rPr>
                      </a:br>
                      <a:r>
                        <a:rPr lang="en-GB" sz="1100" b="0" i="0" u="none" strike="noStrike" dirty="0">
                          <a:solidFill>
                            <a:schemeClr val="tx1"/>
                          </a:solidFill>
                          <a:effectLst/>
                          <a:latin typeface="+mj-lt"/>
                        </a:rPr>
                        <a:t>Clinical Informatics</a:t>
                      </a:r>
                    </a:p>
                  </a:txBody>
                  <a:tcPr marL="9525" marR="9525" marT="9525" marB="0">
                    <a:solidFill>
                      <a:schemeClr val="accent2">
                        <a:lumMod val="60000"/>
                        <a:lumOff val="40000"/>
                      </a:schemeClr>
                    </a:solidFill>
                  </a:tcPr>
                </a:tc>
                <a:tc>
                  <a:txBody>
                    <a:bodyPr/>
                    <a:lstStyle/>
                    <a:p>
                      <a:pPr algn="l" fontAlgn="t"/>
                      <a:r>
                        <a:rPr lang="en-GB" sz="1100" b="0" i="0" u="none" strike="noStrike" dirty="0">
                          <a:solidFill>
                            <a:schemeClr val="tx1"/>
                          </a:solidFill>
                          <a:effectLst/>
                          <a:latin typeface="+mj-lt"/>
                        </a:rPr>
                        <a:t>3.2. </a:t>
                      </a:r>
                      <a:br>
                        <a:rPr lang="en-GB" sz="1100" b="0" i="0" u="none" strike="noStrike" dirty="0">
                          <a:solidFill>
                            <a:schemeClr val="tx1"/>
                          </a:solidFill>
                          <a:effectLst/>
                          <a:latin typeface="+mj-lt"/>
                        </a:rPr>
                      </a:br>
                      <a:r>
                        <a:rPr lang="en-GB" sz="1100" b="0" i="0" u="none" strike="noStrike" dirty="0">
                          <a:solidFill>
                            <a:schemeClr val="tx1"/>
                          </a:solidFill>
                          <a:effectLst/>
                          <a:latin typeface="+mj-lt"/>
                        </a:rPr>
                        <a:t>Knowledge Management</a:t>
                      </a:r>
                    </a:p>
                  </a:txBody>
                  <a:tcPr marL="9525" marR="9525" marT="9525" marB="0">
                    <a:solidFill>
                      <a:schemeClr val="accent2">
                        <a:lumMod val="60000"/>
                        <a:lumOff val="40000"/>
                      </a:schemeClr>
                    </a:solidFill>
                  </a:tcPr>
                </a:tc>
                <a:tc>
                  <a:txBody>
                    <a:bodyPr/>
                    <a:lstStyle/>
                    <a:p>
                      <a:pPr algn="l" fontAlgn="t"/>
                      <a:r>
                        <a:rPr lang="en-GB" sz="1100" b="0" i="0" u="none" strike="noStrike" dirty="0">
                          <a:solidFill>
                            <a:schemeClr val="tx1"/>
                          </a:solidFill>
                          <a:effectLst/>
                          <a:latin typeface="+mj-lt"/>
                        </a:rPr>
                        <a:t>4.1.</a:t>
                      </a:r>
                      <a:br>
                        <a:rPr lang="en-GB" sz="1100" b="0" i="0" u="none" strike="noStrike" dirty="0">
                          <a:solidFill>
                            <a:schemeClr val="tx1"/>
                          </a:solidFill>
                          <a:effectLst/>
                          <a:latin typeface="+mj-lt"/>
                        </a:rPr>
                      </a:br>
                      <a:r>
                        <a:rPr lang="en-GB" sz="1100" b="0" i="0" u="none" strike="noStrike" dirty="0">
                          <a:solidFill>
                            <a:schemeClr val="tx1"/>
                          </a:solidFill>
                          <a:effectLst/>
                          <a:latin typeface="+mj-lt"/>
                        </a:rPr>
                        <a:t>Programmes and Project Management</a:t>
                      </a:r>
                    </a:p>
                  </a:txBody>
                  <a:tcPr marL="9525" marR="9525" marT="9525" marB="0">
                    <a:solidFill>
                      <a:schemeClr val="accent1">
                        <a:lumMod val="60000"/>
                        <a:lumOff val="40000"/>
                      </a:schemeClr>
                    </a:solidFill>
                  </a:tcPr>
                </a:tc>
                <a:tc>
                  <a:txBody>
                    <a:bodyPr/>
                    <a:lstStyle/>
                    <a:p>
                      <a:pPr algn="l" fontAlgn="t"/>
                      <a:r>
                        <a:rPr lang="en-GB" sz="1100" b="0" i="0" u="none" strike="noStrike" dirty="0">
                          <a:solidFill>
                            <a:schemeClr val="tx1"/>
                          </a:solidFill>
                          <a:effectLst/>
                          <a:latin typeface="+mj-lt"/>
                        </a:rPr>
                        <a:t>4.2.</a:t>
                      </a:r>
                      <a:br>
                        <a:rPr lang="en-GB" sz="1100" b="0" i="0" u="none" strike="noStrike" dirty="0">
                          <a:solidFill>
                            <a:schemeClr val="tx1"/>
                          </a:solidFill>
                          <a:effectLst/>
                          <a:latin typeface="+mj-lt"/>
                        </a:rPr>
                      </a:br>
                      <a:r>
                        <a:rPr lang="en-GB" sz="1100" b="0" i="0" u="none" strike="noStrike" dirty="0">
                          <a:solidFill>
                            <a:schemeClr val="tx1"/>
                          </a:solidFill>
                          <a:effectLst/>
                          <a:latin typeface="+mj-lt"/>
                        </a:rPr>
                        <a:t>IT and Informatics Strategy and Development</a:t>
                      </a:r>
                    </a:p>
                  </a:txBody>
                  <a:tcPr marL="9525" marR="9525" marT="9525" marB="0">
                    <a:solidFill>
                      <a:schemeClr val="accent1">
                        <a:lumMod val="60000"/>
                        <a:lumOff val="40000"/>
                      </a:schemeClr>
                    </a:solidFill>
                  </a:tcPr>
                </a:tc>
                <a:tc>
                  <a:txBody>
                    <a:bodyPr/>
                    <a:lstStyle/>
                    <a:p>
                      <a:pPr algn="l" fontAlgn="t"/>
                      <a:r>
                        <a:rPr lang="en-GB" sz="1100" b="0" i="0" u="none" strike="noStrike" dirty="0">
                          <a:solidFill>
                            <a:schemeClr val="tx1"/>
                          </a:solidFill>
                          <a:effectLst/>
                          <a:latin typeface="+mj-lt"/>
                        </a:rPr>
                        <a:t>4.3. </a:t>
                      </a:r>
                      <a:br>
                        <a:rPr lang="en-GB" sz="1100" b="0" i="0" u="none" strike="noStrike" dirty="0">
                          <a:solidFill>
                            <a:schemeClr val="tx1"/>
                          </a:solidFill>
                          <a:effectLst/>
                          <a:latin typeface="+mj-lt"/>
                        </a:rPr>
                      </a:br>
                      <a:r>
                        <a:rPr lang="en-GB" sz="1100" b="0" i="0" u="none" strike="noStrike" dirty="0">
                          <a:solidFill>
                            <a:schemeClr val="tx1"/>
                          </a:solidFill>
                          <a:effectLst/>
                          <a:latin typeface="+mj-lt"/>
                        </a:rPr>
                        <a:t>IT and Informatics Education and Training</a:t>
                      </a:r>
                    </a:p>
                  </a:txBody>
                  <a:tcPr marL="9525" marR="9525" marT="9525" marB="0">
                    <a:solidFill>
                      <a:schemeClr val="accent1">
                        <a:lumMod val="60000"/>
                        <a:lumOff val="40000"/>
                      </a:schemeClr>
                    </a:solidFill>
                  </a:tcPr>
                </a:tc>
                <a:tc>
                  <a:txBody>
                    <a:bodyPr/>
                    <a:lstStyle/>
                    <a:p>
                      <a:pPr algn="l" fontAlgn="t"/>
                      <a:r>
                        <a:rPr lang="en-GB" sz="1100" b="0" i="0" u="none" strike="noStrike" dirty="0">
                          <a:solidFill>
                            <a:schemeClr val="tx1"/>
                          </a:solidFill>
                          <a:effectLst/>
                          <a:latin typeface="+mj-lt"/>
                        </a:rPr>
                        <a:t>Total</a:t>
                      </a:r>
                    </a:p>
                  </a:txBody>
                  <a:tcPr marL="9525" marR="9525" marT="9525" marB="0">
                    <a:solidFill>
                      <a:srgbClr val="00B0F0"/>
                    </a:solidFill>
                  </a:tcPr>
                </a:tc>
                <a:extLst>
                  <a:ext uri="{0D108BD9-81ED-4DB2-BD59-A6C34878D82A}">
                    <a16:rowId xmlns:a16="http://schemas.microsoft.com/office/drawing/2014/main" val="3459241218"/>
                  </a:ext>
                </a:extLst>
              </a:tr>
              <a:tr h="370840">
                <a:tc>
                  <a:txBody>
                    <a:bodyPr/>
                    <a:lstStyle/>
                    <a:p>
                      <a:pPr algn="l" fontAlgn="b"/>
                      <a:r>
                        <a:rPr lang="en-GB" sz="1100" b="0" i="0" u="none" strike="noStrike">
                          <a:solidFill>
                            <a:srgbClr val="000000"/>
                          </a:solidFill>
                          <a:effectLst/>
                          <a:latin typeface="+mj-lt"/>
                        </a:rPr>
                        <a:t>Senior leaders</a:t>
                      </a:r>
                    </a:p>
                  </a:txBody>
                  <a:tcPr marL="9525" marR="9525" marT="9525" marB="0" anchor="b"/>
                </a:tc>
                <a:tc>
                  <a:txBody>
                    <a:bodyPr/>
                    <a:lstStyle/>
                    <a:p>
                      <a:pPr algn="l" fontAlgn="b"/>
                      <a:r>
                        <a:rPr lang="en-GB" sz="1100" b="0" i="0" u="none" strike="noStrike">
                          <a:solidFill>
                            <a:srgbClr val="000000"/>
                          </a:solidFill>
                          <a:effectLst/>
                          <a:latin typeface="+mj-lt"/>
                        </a:rPr>
                        <a:t>0.00</a:t>
                      </a:r>
                    </a:p>
                  </a:txBody>
                  <a:tcPr marL="9525" marR="9525" marT="9525" marB="0" anchor="b">
                    <a:solidFill>
                      <a:schemeClr val="accent2">
                        <a:lumMod val="60000"/>
                        <a:lumOff val="40000"/>
                      </a:schemeClr>
                    </a:solidFill>
                  </a:tcPr>
                </a:tc>
                <a:tc>
                  <a:txBody>
                    <a:bodyPr/>
                    <a:lstStyle/>
                    <a:p>
                      <a:pPr algn="l" fontAlgn="b"/>
                      <a:r>
                        <a:rPr lang="en-GB" sz="1100" b="0" i="0" u="none" strike="noStrike" dirty="0">
                          <a:solidFill>
                            <a:srgbClr val="000000"/>
                          </a:solidFill>
                          <a:effectLst/>
                          <a:latin typeface="+mj-lt"/>
                        </a:rPr>
                        <a:t>0.00</a:t>
                      </a:r>
                    </a:p>
                  </a:txBody>
                  <a:tcPr marL="9525" marR="9525" marT="9525" marB="0" anchor="b">
                    <a:solidFill>
                      <a:schemeClr val="accent2">
                        <a:lumMod val="60000"/>
                        <a:lumOff val="40000"/>
                      </a:schemeClr>
                    </a:solidFill>
                  </a:tcPr>
                </a:tc>
                <a:tc>
                  <a:txBody>
                    <a:bodyPr/>
                    <a:lstStyle/>
                    <a:p>
                      <a:pPr algn="l" fontAlgn="b"/>
                      <a:r>
                        <a:rPr lang="en-GB" sz="1100" b="0" i="0" u="none" strike="noStrike" dirty="0">
                          <a:solidFill>
                            <a:srgbClr val="000000"/>
                          </a:solidFill>
                          <a:effectLst/>
                          <a:latin typeface="+mj-lt"/>
                        </a:rPr>
                        <a:t>1.00</a:t>
                      </a:r>
                    </a:p>
                  </a:txBody>
                  <a:tcPr marL="9525" marR="9525" marT="9525" marB="0" anchor="b">
                    <a:solidFill>
                      <a:schemeClr val="accent2">
                        <a:lumMod val="60000"/>
                        <a:lumOff val="40000"/>
                      </a:schemeClr>
                    </a:solidFill>
                  </a:tcPr>
                </a:tc>
                <a:tc>
                  <a:txBody>
                    <a:bodyPr/>
                    <a:lstStyle/>
                    <a:p>
                      <a:pPr algn="l" fontAlgn="b"/>
                      <a:r>
                        <a:rPr lang="en-GB" sz="1100" b="0" i="0" u="none" strike="noStrike" dirty="0">
                          <a:solidFill>
                            <a:srgbClr val="000000"/>
                          </a:solidFill>
                          <a:effectLst/>
                          <a:latin typeface="+mj-lt"/>
                        </a:rPr>
                        <a:t>2.00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0.00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0.00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0.00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0.00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0.00</a:t>
                      </a:r>
                    </a:p>
                  </a:txBody>
                  <a:tcPr marL="9525" marR="9525" marT="9525" marB="0" anchor="b">
                    <a:solidFill>
                      <a:schemeClr val="accent1">
                        <a:lumMod val="60000"/>
                        <a:lumOff val="40000"/>
                      </a:schemeClr>
                    </a:solidFill>
                  </a:tcPr>
                </a:tc>
                <a:tc>
                  <a:txBody>
                    <a:bodyPr/>
                    <a:lstStyle/>
                    <a:p>
                      <a:pPr algn="l" fontAlgn="b"/>
                      <a:r>
                        <a:rPr lang="en-GB" sz="1100" b="1" i="0" u="none" strike="noStrike" dirty="0">
                          <a:solidFill>
                            <a:srgbClr val="000000"/>
                          </a:solidFill>
                          <a:effectLst/>
                          <a:latin typeface="+mj-lt"/>
                        </a:rPr>
                        <a:t>3.00</a:t>
                      </a:r>
                    </a:p>
                  </a:txBody>
                  <a:tcPr marL="9525" marR="9525" marT="9525" marB="0" anchor="b"/>
                </a:tc>
                <a:extLst>
                  <a:ext uri="{0D108BD9-81ED-4DB2-BD59-A6C34878D82A}">
                    <a16:rowId xmlns:a16="http://schemas.microsoft.com/office/drawing/2014/main" val="281412008"/>
                  </a:ext>
                </a:extLst>
              </a:tr>
              <a:tr h="370840">
                <a:tc>
                  <a:txBody>
                    <a:bodyPr/>
                    <a:lstStyle/>
                    <a:p>
                      <a:pPr algn="l" fontAlgn="b"/>
                      <a:r>
                        <a:rPr lang="en-GB" sz="1100" b="0" i="0" u="none" strike="noStrike">
                          <a:solidFill>
                            <a:srgbClr val="000000"/>
                          </a:solidFill>
                          <a:effectLst/>
                          <a:latin typeface="+mj-lt"/>
                        </a:rPr>
                        <a:t>Managers</a:t>
                      </a:r>
                    </a:p>
                  </a:txBody>
                  <a:tcPr marL="9525" marR="9525" marT="9525" marB="0" anchor="b"/>
                </a:tc>
                <a:tc>
                  <a:txBody>
                    <a:bodyPr/>
                    <a:lstStyle/>
                    <a:p>
                      <a:pPr algn="l" fontAlgn="b"/>
                      <a:r>
                        <a:rPr lang="en-GB" sz="1100" b="0" i="0" u="none" strike="noStrike">
                          <a:solidFill>
                            <a:srgbClr val="000000"/>
                          </a:solidFill>
                          <a:effectLst/>
                          <a:latin typeface="+mj-lt"/>
                        </a:rPr>
                        <a:t>0.00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1.00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5.00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9.00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2.00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1.00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1.00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0.00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0.00</a:t>
                      </a:r>
                    </a:p>
                  </a:txBody>
                  <a:tcPr marL="9525" marR="9525" marT="9525" marB="0" anchor="b">
                    <a:solidFill>
                      <a:schemeClr val="accent1">
                        <a:lumMod val="60000"/>
                        <a:lumOff val="40000"/>
                      </a:schemeClr>
                    </a:solidFill>
                  </a:tcPr>
                </a:tc>
                <a:tc>
                  <a:txBody>
                    <a:bodyPr/>
                    <a:lstStyle/>
                    <a:p>
                      <a:pPr algn="l" fontAlgn="b"/>
                      <a:r>
                        <a:rPr lang="en-GB" sz="1100" b="1" i="0" u="none" strike="noStrike" dirty="0">
                          <a:solidFill>
                            <a:srgbClr val="000000"/>
                          </a:solidFill>
                          <a:effectLst/>
                          <a:latin typeface="+mj-lt"/>
                        </a:rPr>
                        <a:t>19.00</a:t>
                      </a:r>
                    </a:p>
                  </a:txBody>
                  <a:tcPr marL="9525" marR="9525" marT="9525" marB="0" anchor="b"/>
                </a:tc>
                <a:extLst>
                  <a:ext uri="{0D108BD9-81ED-4DB2-BD59-A6C34878D82A}">
                    <a16:rowId xmlns:a16="http://schemas.microsoft.com/office/drawing/2014/main" val="2050997845"/>
                  </a:ext>
                </a:extLst>
              </a:tr>
              <a:tr h="370840">
                <a:tc>
                  <a:txBody>
                    <a:bodyPr/>
                    <a:lstStyle/>
                    <a:p>
                      <a:pPr algn="l" fontAlgn="b"/>
                      <a:r>
                        <a:rPr lang="en-GB" sz="1100" b="0" i="0" u="none" strike="noStrike">
                          <a:solidFill>
                            <a:srgbClr val="000000"/>
                          </a:solidFill>
                          <a:effectLst/>
                          <a:latin typeface="+mj-lt"/>
                        </a:rPr>
                        <a:t>Professionals</a:t>
                      </a:r>
                    </a:p>
                  </a:txBody>
                  <a:tcPr marL="9525" marR="9525" marT="9525" marB="0" anchor="b"/>
                </a:tc>
                <a:tc>
                  <a:txBody>
                    <a:bodyPr/>
                    <a:lstStyle/>
                    <a:p>
                      <a:pPr algn="l" fontAlgn="b"/>
                      <a:r>
                        <a:rPr lang="en-GB" sz="1100" b="0" i="0" u="none" strike="noStrike">
                          <a:solidFill>
                            <a:srgbClr val="000000"/>
                          </a:solidFill>
                          <a:effectLst/>
                          <a:latin typeface="+mj-lt"/>
                        </a:rPr>
                        <a:t>7.00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6.00</a:t>
                      </a:r>
                    </a:p>
                  </a:txBody>
                  <a:tcPr marL="9525" marR="9525" marT="9525" marB="0" anchor="b">
                    <a:solidFill>
                      <a:schemeClr val="accent2">
                        <a:lumMod val="60000"/>
                        <a:lumOff val="40000"/>
                      </a:schemeClr>
                    </a:solidFill>
                  </a:tcPr>
                </a:tc>
                <a:tc>
                  <a:txBody>
                    <a:bodyPr/>
                    <a:lstStyle/>
                    <a:p>
                      <a:pPr algn="l" fontAlgn="b"/>
                      <a:r>
                        <a:rPr lang="en-GB" sz="1100" b="0" i="0" u="none" strike="noStrike" dirty="0">
                          <a:solidFill>
                            <a:srgbClr val="000000"/>
                          </a:solidFill>
                          <a:effectLst/>
                          <a:latin typeface="+mj-lt"/>
                        </a:rPr>
                        <a:t>21.00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48.00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5.00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1.00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2.00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1.00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2.00</a:t>
                      </a:r>
                    </a:p>
                  </a:txBody>
                  <a:tcPr marL="9525" marR="9525" marT="9525" marB="0" anchor="b">
                    <a:solidFill>
                      <a:schemeClr val="accent1">
                        <a:lumMod val="60000"/>
                        <a:lumOff val="40000"/>
                      </a:schemeClr>
                    </a:solidFill>
                  </a:tcPr>
                </a:tc>
                <a:tc>
                  <a:txBody>
                    <a:bodyPr/>
                    <a:lstStyle/>
                    <a:p>
                      <a:pPr algn="l" fontAlgn="b"/>
                      <a:r>
                        <a:rPr lang="en-GB" sz="1100" b="1" i="0" u="none" strike="noStrike" dirty="0">
                          <a:solidFill>
                            <a:srgbClr val="000000"/>
                          </a:solidFill>
                          <a:effectLst/>
                          <a:latin typeface="+mj-lt"/>
                        </a:rPr>
                        <a:t>93.00</a:t>
                      </a:r>
                    </a:p>
                  </a:txBody>
                  <a:tcPr marL="9525" marR="9525" marT="9525" marB="0" anchor="b"/>
                </a:tc>
                <a:extLst>
                  <a:ext uri="{0D108BD9-81ED-4DB2-BD59-A6C34878D82A}">
                    <a16:rowId xmlns:a16="http://schemas.microsoft.com/office/drawing/2014/main" val="2873035851"/>
                  </a:ext>
                </a:extLst>
              </a:tr>
              <a:tr h="370840">
                <a:tc>
                  <a:txBody>
                    <a:bodyPr/>
                    <a:lstStyle/>
                    <a:p>
                      <a:pPr algn="l" fontAlgn="b"/>
                      <a:r>
                        <a:rPr lang="en-GB" sz="1100" b="0" i="0" u="none" strike="noStrike">
                          <a:solidFill>
                            <a:srgbClr val="000000"/>
                          </a:solidFill>
                          <a:effectLst/>
                          <a:latin typeface="+mj-lt"/>
                        </a:rPr>
                        <a:t>Support staff</a:t>
                      </a:r>
                    </a:p>
                  </a:txBody>
                  <a:tcPr marL="9525" marR="9525" marT="9525" marB="0" anchor="b"/>
                </a:tc>
                <a:tc>
                  <a:txBody>
                    <a:bodyPr/>
                    <a:lstStyle/>
                    <a:p>
                      <a:pPr algn="l" fontAlgn="b"/>
                      <a:r>
                        <a:rPr lang="en-GB" sz="1100" b="0" i="0" u="none" strike="noStrike">
                          <a:solidFill>
                            <a:srgbClr val="000000"/>
                          </a:solidFill>
                          <a:effectLst/>
                          <a:latin typeface="+mj-lt"/>
                        </a:rPr>
                        <a:t>10.00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66.00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12.00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18.00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2.00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2.00</a:t>
                      </a:r>
                    </a:p>
                  </a:txBody>
                  <a:tcPr marL="9525" marR="9525" marT="9525" marB="0" anchor="b">
                    <a:solidFill>
                      <a:schemeClr val="accent2">
                        <a:lumMod val="60000"/>
                        <a:lumOff val="40000"/>
                      </a:schemeClr>
                    </a:solidFill>
                  </a:tcPr>
                </a:tc>
                <a:tc>
                  <a:txBody>
                    <a:bodyPr/>
                    <a:lstStyle/>
                    <a:p>
                      <a:pPr algn="l" fontAlgn="b"/>
                      <a:r>
                        <a:rPr lang="en-GB" sz="1100" b="0" i="0" u="none" strike="noStrike">
                          <a:solidFill>
                            <a:srgbClr val="000000"/>
                          </a:solidFill>
                          <a:effectLst/>
                          <a:latin typeface="+mj-lt"/>
                        </a:rPr>
                        <a:t>0.00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0.00</a:t>
                      </a:r>
                    </a:p>
                  </a:txBody>
                  <a:tcPr marL="9525" marR="9525" marT="9525" marB="0" anchor="b">
                    <a:solidFill>
                      <a:schemeClr val="accent1">
                        <a:lumMod val="60000"/>
                        <a:lumOff val="40000"/>
                      </a:schemeClr>
                    </a:solidFill>
                  </a:tcPr>
                </a:tc>
                <a:tc>
                  <a:txBody>
                    <a:bodyPr/>
                    <a:lstStyle/>
                    <a:p>
                      <a:pPr algn="l" fontAlgn="b"/>
                      <a:r>
                        <a:rPr lang="en-GB" sz="1100" b="0" i="0" u="none" strike="noStrike">
                          <a:solidFill>
                            <a:srgbClr val="000000"/>
                          </a:solidFill>
                          <a:effectLst/>
                          <a:latin typeface="+mj-lt"/>
                        </a:rPr>
                        <a:t>2.00</a:t>
                      </a:r>
                    </a:p>
                  </a:txBody>
                  <a:tcPr marL="9525" marR="9525" marT="9525" marB="0" anchor="b">
                    <a:solidFill>
                      <a:schemeClr val="accent1">
                        <a:lumMod val="60000"/>
                        <a:lumOff val="40000"/>
                      </a:schemeClr>
                    </a:solidFill>
                  </a:tcPr>
                </a:tc>
                <a:tc>
                  <a:txBody>
                    <a:bodyPr/>
                    <a:lstStyle/>
                    <a:p>
                      <a:pPr algn="l" fontAlgn="b"/>
                      <a:r>
                        <a:rPr lang="en-GB" sz="1100" b="1" i="0" u="none" strike="noStrike" dirty="0">
                          <a:solidFill>
                            <a:srgbClr val="000000"/>
                          </a:solidFill>
                          <a:effectLst/>
                          <a:latin typeface="+mj-lt"/>
                        </a:rPr>
                        <a:t>112.00</a:t>
                      </a:r>
                    </a:p>
                  </a:txBody>
                  <a:tcPr marL="9525" marR="9525" marT="9525" marB="0" anchor="b"/>
                </a:tc>
                <a:extLst>
                  <a:ext uri="{0D108BD9-81ED-4DB2-BD59-A6C34878D82A}">
                    <a16:rowId xmlns:a16="http://schemas.microsoft.com/office/drawing/2014/main" val="3337363102"/>
                  </a:ext>
                </a:extLst>
              </a:tr>
              <a:tr h="325492">
                <a:tc>
                  <a:txBody>
                    <a:bodyPr/>
                    <a:lstStyle/>
                    <a:p>
                      <a:pPr algn="l" fontAlgn="b"/>
                      <a:r>
                        <a:rPr lang="en-GB" sz="1100" b="1" i="0" u="none" strike="noStrike">
                          <a:solidFill>
                            <a:srgbClr val="000000"/>
                          </a:solidFill>
                          <a:effectLst/>
                          <a:latin typeface="+mj-lt"/>
                        </a:rPr>
                        <a:t>Total</a:t>
                      </a:r>
                    </a:p>
                  </a:txBody>
                  <a:tcPr marL="9525" marR="9525" marT="9525" marB="0" anchor="b"/>
                </a:tc>
                <a:tc>
                  <a:txBody>
                    <a:bodyPr/>
                    <a:lstStyle/>
                    <a:p>
                      <a:pPr algn="l" fontAlgn="b"/>
                      <a:r>
                        <a:rPr lang="en-GB" sz="1100" b="1" i="0" u="none" strike="noStrike">
                          <a:solidFill>
                            <a:srgbClr val="000000"/>
                          </a:solidFill>
                          <a:effectLst/>
                          <a:latin typeface="+mj-lt"/>
                        </a:rPr>
                        <a:t>17.00</a:t>
                      </a:r>
                    </a:p>
                  </a:txBody>
                  <a:tcPr marL="9525" marR="9525" marT="9525" marB="0" anchor="b">
                    <a:solidFill>
                      <a:schemeClr val="accent2">
                        <a:lumMod val="60000"/>
                        <a:lumOff val="40000"/>
                      </a:schemeClr>
                    </a:solidFill>
                  </a:tcPr>
                </a:tc>
                <a:tc>
                  <a:txBody>
                    <a:bodyPr/>
                    <a:lstStyle/>
                    <a:p>
                      <a:pPr algn="l" fontAlgn="b"/>
                      <a:r>
                        <a:rPr lang="en-GB" sz="1100" b="1" i="0" u="none" strike="noStrike">
                          <a:solidFill>
                            <a:srgbClr val="000000"/>
                          </a:solidFill>
                          <a:effectLst/>
                          <a:latin typeface="+mj-lt"/>
                        </a:rPr>
                        <a:t>73.00</a:t>
                      </a:r>
                    </a:p>
                  </a:txBody>
                  <a:tcPr marL="9525" marR="9525" marT="9525" marB="0" anchor="b">
                    <a:solidFill>
                      <a:schemeClr val="accent2">
                        <a:lumMod val="60000"/>
                        <a:lumOff val="40000"/>
                      </a:schemeClr>
                    </a:solidFill>
                  </a:tcPr>
                </a:tc>
                <a:tc>
                  <a:txBody>
                    <a:bodyPr/>
                    <a:lstStyle/>
                    <a:p>
                      <a:pPr algn="l" fontAlgn="b"/>
                      <a:r>
                        <a:rPr lang="en-GB" sz="1100" b="1" i="0" u="none" strike="noStrike" dirty="0">
                          <a:solidFill>
                            <a:srgbClr val="000000"/>
                          </a:solidFill>
                          <a:effectLst/>
                          <a:latin typeface="+mj-lt"/>
                        </a:rPr>
                        <a:t>39.00</a:t>
                      </a:r>
                    </a:p>
                  </a:txBody>
                  <a:tcPr marL="9525" marR="9525" marT="9525" marB="0" anchor="b">
                    <a:solidFill>
                      <a:schemeClr val="accent2">
                        <a:lumMod val="60000"/>
                        <a:lumOff val="40000"/>
                      </a:schemeClr>
                    </a:solidFill>
                  </a:tcPr>
                </a:tc>
                <a:tc>
                  <a:txBody>
                    <a:bodyPr/>
                    <a:lstStyle/>
                    <a:p>
                      <a:pPr algn="l" fontAlgn="b"/>
                      <a:r>
                        <a:rPr lang="en-GB" sz="1100" b="1" i="0" u="none" strike="noStrike" dirty="0">
                          <a:solidFill>
                            <a:srgbClr val="000000"/>
                          </a:solidFill>
                          <a:effectLst/>
                          <a:latin typeface="+mj-lt"/>
                        </a:rPr>
                        <a:t>77.00</a:t>
                      </a:r>
                    </a:p>
                  </a:txBody>
                  <a:tcPr marL="9525" marR="9525" marT="9525" marB="0" anchor="b">
                    <a:solidFill>
                      <a:schemeClr val="accent1">
                        <a:lumMod val="60000"/>
                        <a:lumOff val="40000"/>
                      </a:schemeClr>
                    </a:solidFill>
                  </a:tcPr>
                </a:tc>
                <a:tc>
                  <a:txBody>
                    <a:bodyPr/>
                    <a:lstStyle/>
                    <a:p>
                      <a:pPr algn="l" fontAlgn="b"/>
                      <a:r>
                        <a:rPr lang="en-GB" sz="1100" b="1" i="0" u="none" strike="noStrike">
                          <a:solidFill>
                            <a:srgbClr val="000000"/>
                          </a:solidFill>
                          <a:effectLst/>
                          <a:latin typeface="+mj-lt"/>
                        </a:rPr>
                        <a:t>9.00</a:t>
                      </a:r>
                    </a:p>
                  </a:txBody>
                  <a:tcPr marL="9525" marR="9525" marT="9525" marB="0" anchor="b">
                    <a:solidFill>
                      <a:schemeClr val="accent2">
                        <a:lumMod val="60000"/>
                        <a:lumOff val="40000"/>
                      </a:schemeClr>
                    </a:solidFill>
                  </a:tcPr>
                </a:tc>
                <a:tc>
                  <a:txBody>
                    <a:bodyPr/>
                    <a:lstStyle/>
                    <a:p>
                      <a:pPr algn="l" fontAlgn="b"/>
                      <a:r>
                        <a:rPr lang="en-GB" sz="1100" b="1" i="0" u="none" strike="noStrike" dirty="0">
                          <a:solidFill>
                            <a:srgbClr val="000000"/>
                          </a:solidFill>
                          <a:effectLst/>
                          <a:latin typeface="+mj-lt"/>
                        </a:rPr>
                        <a:t>4.00</a:t>
                      </a:r>
                    </a:p>
                  </a:txBody>
                  <a:tcPr marL="9525" marR="9525" marT="9525" marB="0" anchor="b">
                    <a:solidFill>
                      <a:schemeClr val="accent2">
                        <a:lumMod val="60000"/>
                        <a:lumOff val="40000"/>
                      </a:schemeClr>
                    </a:solidFill>
                  </a:tcPr>
                </a:tc>
                <a:tc>
                  <a:txBody>
                    <a:bodyPr/>
                    <a:lstStyle/>
                    <a:p>
                      <a:pPr algn="l" fontAlgn="b"/>
                      <a:r>
                        <a:rPr lang="en-GB" sz="1100" b="1" i="0" u="none" strike="noStrike" dirty="0">
                          <a:solidFill>
                            <a:srgbClr val="000000"/>
                          </a:solidFill>
                          <a:effectLst/>
                          <a:latin typeface="+mj-lt"/>
                        </a:rPr>
                        <a:t>3.00</a:t>
                      </a:r>
                    </a:p>
                  </a:txBody>
                  <a:tcPr marL="9525" marR="9525" marT="9525" marB="0" anchor="b">
                    <a:solidFill>
                      <a:schemeClr val="accent1">
                        <a:lumMod val="60000"/>
                        <a:lumOff val="40000"/>
                      </a:schemeClr>
                    </a:solidFill>
                  </a:tcPr>
                </a:tc>
                <a:tc>
                  <a:txBody>
                    <a:bodyPr/>
                    <a:lstStyle/>
                    <a:p>
                      <a:pPr algn="l" fontAlgn="b"/>
                      <a:r>
                        <a:rPr lang="en-GB" sz="1100" b="1" i="0" u="none" strike="noStrike">
                          <a:solidFill>
                            <a:srgbClr val="000000"/>
                          </a:solidFill>
                          <a:effectLst/>
                          <a:latin typeface="+mj-lt"/>
                        </a:rPr>
                        <a:t>1.00</a:t>
                      </a:r>
                    </a:p>
                  </a:txBody>
                  <a:tcPr marL="9525" marR="9525" marT="9525" marB="0" anchor="b">
                    <a:solidFill>
                      <a:schemeClr val="accent1">
                        <a:lumMod val="60000"/>
                        <a:lumOff val="40000"/>
                      </a:schemeClr>
                    </a:solidFill>
                  </a:tcPr>
                </a:tc>
                <a:tc>
                  <a:txBody>
                    <a:bodyPr/>
                    <a:lstStyle/>
                    <a:p>
                      <a:pPr algn="l" fontAlgn="b"/>
                      <a:r>
                        <a:rPr lang="en-GB" sz="1100" b="1" i="0" u="none" strike="noStrike" dirty="0">
                          <a:solidFill>
                            <a:srgbClr val="000000"/>
                          </a:solidFill>
                          <a:effectLst/>
                          <a:latin typeface="+mj-lt"/>
                        </a:rPr>
                        <a:t>4.00</a:t>
                      </a:r>
                    </a:p>
                  </a:txBody>
                  <a:tcPr marL="9525" marR="9525" marT="9525" marB="0" anchor="b">
                    <a:solidFill>
                      <a:schemeClr val="accent1">
                        <a:lumMod val="60000"/>
                        <a:lumOff val="40000"/>
                      </a:schemeClr>
                    </a:solidFill>
                  </a:tcPr>
                </a:tc>
                <a:tc>
                  <a:txBody>
                    <a:bodyPr/>
                    <a:lstStyle/>
                    <a:p>
                      <a:pPr algn="l" fontAlgn="b"/>
                      <a:r>
                        <a:rPr lang="en-GB" sz="1100" b="1" i="0" u="none" strike="noStrike" dirty="0">
                          <a:solidFill>
                            <a:srgbClr val="000000"/>
                          </a:solidFill>
                          <a:effectLst/>
                          <a:latin typeface="+mj-lt"/>
                        </a:rPr>
                        <a:t>227.00</a:t>
                      </a:r>
                    </a:p>
                  </a:txBody>
                  <a:tcPr marL="9525" marR="9525" marT="9525" marB="0" anchor="b"/>
                </a:tc>
                <a:extLst>
                  <a:ext uri="{0D108BD9-81ED-4DB2-BD59-A6C34878D82A}">
                    <a16:rowId xmlns:a16="http://schemas.microsoft.com/office/drawing/2014/main" val="20685541"/>
                  </a:ext>
                </a:extLst>
              </a:tr>
            </a:tbl>
          </a:graphicData>
        </a:graphic>
      </p:graphicFrame>
      <p:sp>
        <p:nvSpPr>
          <p:cNvPr id="4" name="TextBox 3">
            <a:extLst>
              <a:ext uri="{FF2B5EF4-FFF2-40B4-BE49-F238E27FC236}">
                <a16:creationId xmlns:a16="http://schemas.microsoft.com/office/drawing/2014/main" id="{E33AE0AC-B4E7-694E-8774-1055B2B5A21F}"/>
              </a:ext>
            </a:extLst>
          </p:cNvPr>
          <p:cNvSpPr txBox="1"/>
          <p:nvPr/>
        </p:nvSpPr>
        <p:spPr>
          <a:xfrm>
            <a:off x="185850" y="2658210"/>
            <a:ext cx="7148588" cy="307777"/>
          </a:xfrm>
          <a:prstGeom prst="rect">
            <a:avLst/>
          </a:prstGeom>
          <a:noFill/>
        </p:spPr>
        <p:txBody>
          <a:bodyPr wrap="square" rtlCol="0">
            <a:spAutoFit/>
          </a:bodyPr>
          <a:lstStyle/>
          <a:p>
            <a:r>
              <a:rPr lang="en-US" sz="1400" b="1" dirty="0"/>
              <a:t>Digital technology and health informatics workforce in 2020</a:t>
            </a:r>
          </a:p>
        </p:txBody>
      </p:sp>
    </p:spTree>
    <p:extLst>
      <p:ext uri="{BB962C8B-B14F-4D97-AF65-F5344CB8AC3E}">
        <p14:creationId xmlns:p14="http://schemas.microsoft.com/office/powerpoint/2010/main" val="3151629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B02E79C-71CD-4E63-8858-94FB19E2EBA2}"/>
              </a:ext>
            </a:extLst>
          </p:cNvPr>
          <p:cNvSpPr>
            <a:spLocks noGrp="1"/>
          </p:cNvSpPr>
          <p:nvPr>
            <p:ph type="ctrTitle"/>
          </p:nvPr>
        </p:nvSpPr>
        <p:spPr>
          <a:xfrm>
            <a:off x="99029" y="104469"/>
            <a:ext cx="7784883" cy="516018"/>
          </a:xfrm>
        </p:spPr>
        <p:txBody>
          <a:bodyPr/>
          <a:lstStyle/>
          <a:p>
            <a:r>
              <a:rPr lang="en-US" sz="2400" dirty="0"/>
              <a:t>Forecasting Demand for Anycity University Hospital</a:t>
            </a:r>
            <a:endParaRPr lang="en-GB" sz="2400" dirty="0"/>
          </a:p>
        </p:txBody>
      </p:sp>
      <p:graphicFrame>
        <p:nvGraphicFramePr>
          <p:cNvPr id="2" name="Table 1">
            <a:extLst>
              <a:ext uri="{FF2B5EF4-FFF2-40B4-BE49-F238E27FC236}">
                <a16:creationId xmlns:a16="http://schemas.microsoft.com/office/drawing/2014/main" id="{FC2FD435-1B5C-6241-A4AA-E3835EF636AA}"/>
              </a:ext>
            </a:extLst>
          </p:cNvPr>
          <p:cNvGraphicFramePr>
            <a:graphicFrameLocks noGrp="1"/>
          </p:cNvGraphicFramePr>
          <p:nvPr/>
        </p:nvGraphicFramePr>
        <p:xfrm>
          <a:off x="99029" y="3050503"/>
          <a:ext cx="1850571" cy="1854200"/>
        </p:xfrm>
        <a:graphic>
          <a:graphicData uri="http://schemas.openxmlformats.org/drawingml/2006/table">
            <a:tbl>
              <a:tblPr firstRow="1" bandRow="1">
                <a:tableStyleId>{5C22544A-7EE6-4342-B048-85BDC9FD1C3A}</a:tableStyleId>
              </a:tblPr>
              <a:tblGrid>
                <a:gridCol w="1850571">
                  <a:extLst>
                    <a:ext uri="{9D8B030D-6E8A-4147-A177-3AD203B41FA5}">
                      <a16:colId xmlns:a16="http://schemas.microsoft.com/office/drawing/2014/main" val="1296940298"/>
                    </a:ext>
                  </a:extLst>
                </a:gridCol>
              </a:tblGrid>
              <a:tr h="370840">
                <a:tc>
                  <a:txBody>
                    <a:bodyPr/>
                    <a:lstStyle/>
                    <a:p>
                      <a:r>
                        <a:rPr lang="en-US" dirty="0"/>
                        <a:t>Job Levels </a:t>
                      </a:r>
                    </a:p>
                  </a:txBody>
                  <a:tcPr/>
                </a:tc>
                <a:extLst>
                  <a:ext uri="{0D108BD9-81ED-4DB2-BD59-A6C34878D82A}">
                    <a16:rowId xmlns:a16="http://schemas.microsoft.com/office/drawing/2014/main" val="2268082795"/>
                  </a:ext>
                </a:extLst>
              </a:tr>
              <a:tr h="370840">
                <a:tc>
                  <a:txBody>
                    <a:bodyPr/>
                    <a:lstStyle/>
                    <a:p>
                      <a:r>
                        <a:rPr lang="en-US" dirty="0"/>
                        <a:t>Senior leaders</a:t>
                      </a:r>
                    </a:p>
                  </a:txBody>
                  <a:tcPr/>
                </a:tc>
                <a:extLst>
                  <a:ext uri="{0D108BD9-81ED-4DB2-BD59-A6C34878D82A}">
                    <a16:rowId xmlns:a16="http://schemas.microsoft.com/office/drawing/2014/main" val="4030893304"/>
                  </a:ext>
                </a:extLst>
              </a:tr>
              <a:tr h="370840">
                <a:tc>
                  <a:txBody>
                    <a:bodyPr/>
                    <a:lstStyle/>
                    <a:p>
                      <a:r>
                        <a:rPr lang="en-US" dirty="0"/>
                        <a:t>Managers</a:t>
                      </a:r>
                    </a:p>
                  </a:txBody>
                  <a:tcPr/>
                </a:tc>
                <a:extLst>
                  <a:ext uri="{0D108BD9-81ED-4DB2-BD59-A6C34878D82A}">
                    <a16:rowId xmlns:a16="http://schemas.microsoft.com/office/drawing/2014/main" val="3350086592"/>
                  </a:ext>
                </a:extLst>
              </a:tr>
              <a:tr h="370840">
                <a:tc>
                  <a:txBody>
                    <a:bodyPr/>
                    <a:lstStyle/>
                    <a:p>
                      <a:r>
                        <a:rPr lang="en-US" dirty="0"/>
                        <a:t>Professionals</a:t>
                      </a:r>
                    </a:p>
                  </a:txBody>
                  <a:tcPr/>
                </a:tc>
                <a:extLst>
                  <a:ext uri="{0D108BD9-81ED-4DB2-BD59-A6C34878D82A}">
                    <a16:rowId xmlns:a16="http://schemas.microsoft.com/office/drawing/2014/main" val="3712088190"/>
                  </a:ext>
                </a:extLst>
              </a:tr>
              <a:tr h="370840">
                <a:tc>
                  <a:txBody>
                    <a:bodyPr/>
                    <a:lstStyle/>
                    <a:p>
                      <a:r>
                        <a:rPr lang="en-US" dirty="0"/>
                        <a:t>Support staff</a:t>
                      </a:r>
                    </a:p>
                  </a:txBody>
                  <a:tcPr/>
                </a:tc>
                <a:extLst>
                  <a:ext uri="{0D108BD9-81ED-4DB2-BD59-A6C34878D82A}">
                    <a16:rowId xmlns:a16="http://schemas.microsoft.com/office/drawing/2014/main" val="3073871537"/>
                  </a:ext>
                </a:extLst>
              </a:tr>
            </a:tbl>
          </a:graphicData>
        </a:graphic>
      </p:graphicFrame>
      <p:sp>
        <p:nvSpPr>
          <p:cNvPr id="4" name="Right Arrow 3">
            <a:extLst>
              <a:ext uri="{FF2B5EF4-FFF2-40B4-BE49-F238E27FC236}">
                <a16:creationId xmlns:a16="http://schemas.microsoft.com/office/drawing/2014/main" id="{A9A42FA7-6033-D843-86F6-A96284F0F832}"/>
              </a:ext>
            </a:extLst>
          </p:cNvPr>
          <p:cNvSpPr/>
          <p:nvPr/>
        </p:nvSpPr>
        <p:spPr>
          <a:xfrm>
            <a:off x="2513008" y="3860191"/>
            <a:ext cx="1578428" cy="2993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C5BE48EB-99C6-5F46-B04C-6D5872CAB6E7}"/>
              </a:ext>
            </a:extLst>
          </p:cNvPr>
          <p:cNvGraphicFramePr>
            <a:graphicFrameLocks noGrp="1"/>
          </p:cNvGraphicFramePr>
          <p:nvPr/>
        </p:nvGraphicFramePr>
        <p:xfrm>
          <a:off x="4298265" y="2120681"/>
          <a:ext cx="4693336" cy="4053840"/>
        </p:xfrm>
        <a:graphic>
          <a:graphicData uri="http://schemas.openxmlformats.org/drawingml/2006/table">
            <a:tbl>
              <a:tblPr firstRow="1" bandRow="1">
                <a:tableStyleId>{5C22544A-7EE6-4342-B048-85BDC9FD1C3A}</a:tableStyleId>
              </a:tblPr>
              <a:tblGrid>
                <a:gridCol w="2346668">
                  <a:extLst>
                    <a:ext uri="{9D8B030D-6E8A-4147-A177-3AD203B41FA5}">
                      <a16:colId xmlns:a16="http://schemas.microsoft.com/office/drawing/2014/main" val="989696093"/>
                    </a:ext>
                  </a:extLst>
                </a:gridCol>
                <a:gridCol w="2346668">
                  <a:extLst>
                    <a:ext uri="{9D8B030D-6E8A-4147-A177-3AD203B41FA5}">
                      <a16:colId xmlns:a16="http://schemas.microsoft.com/office/drawing/2014/main" val="1383784987"/>
                    </a:ext>
                  </a:extLst>
                </a:gridCol>
              </a:tblGrid>
              <a:tr h="370840">
                <a:tc>
                  <a:txBody>
                    <a:bodyPr/>
                    <a:lstStyle/>
                    <a:p>
                      <a:r>
                        <a:rPr lang="en-US" sz="1200" dirty="0"/>
                        <a:t>ESR Area of Work</a:t>
                      </a:r>
                    </a:p>
                  </a:txBody>
                  <a:tcPr/>
                </a:tc>
                <a:tc>
                  <a:txBody>
                    <a:bodyPr/>
                    <a:lstStyle/>
                    <a:p>
                      <a:r>
                        <a:rPr lang="en-US" sz="1200" dirty="0"/>
                        <a:t>Role Family</a:t>
                      </a:r>
                    </a:p>
                  </a:txBody>
                  <a:tcPr/>
                </a:tc>
                <a:extLst>
                  <a:ext uri="{0D108BD9-81ED-4DB2-BD59-A6C34878D82A}">
                    <a16:rowId xmlns:a16="http://schemas.microsoft.com/office/drawing/2014/main" val="1223665524"/>
                  </a:ext>
                </a:extLst>
              </a:tr>
              <a:tr h="370840">
                <a:tc>
                  <a:txBody>
                    <a:bodyPr/>
                    <a:lstStyle/>
                    <a:p>
                      <a:r>
                        <a:rPr lang="en-US" sz="1200" dirty="0"/>
                        <a:t>1.1. Clinical Coding</a:t>
                      </a:r>
                    </a:p>
                  </a:txBody>
                  <a:tcPr>
                    <a:solidFill>
                      <a:schemeClr val="accent2">
                        <a:lumMod val="60000"/>
                        <a:lumOff val="40000"/>
                      </a:schemeClr>
                    </a:solidFill>
                  </a:tcPr>
                </a:tc>
                <a:tc rowSpan="3">
                  <a:txBody>
                    <a:bodyPr/>
                    <a:lstStyle/>
                    <a:p>
                      <a:r>
                        <a:rPr lang="en-US" sz="1200" dirty="0"/>
                        <a:t>1. Data Architecture</a:t>
                      </a:r>
                    </a:p>
                  </a:txBody>
                  <a:tcPr>
                    <a:solidFill>
                      <a:schemeClr val="accent2">
                        <a:lumMod val="60000"/>
                        <a:lumOff val="40000"/>
                      </a:schemeClr>
                    </a:solidFill>
                  </a:tcPr>
                </a:tc>
                <a:extLst>
                  <a:ext uri="{0D108BD9-81ED-4DB2-BD59-A6C34878D82A}">
                    <a16:rowId xmlns:a16="http://schemas.microsoft.com/office/drawing/2014/main" val="2526286917"/>
                  </a:ext>
                </a:extLst>
              </a:tr>
              <a:tr h="370840">
                <a:tc>
                  <a:txBody>
                    <a:bodyPr/>
                    <a:lstStyle/>
                    <a:p>
                      <a:r>
                        <a:rPr lang="en-US" sz="1200" dirty="0"/>
                        <a:t>1.2. Health Records</a:t>
                      </a:r>
                    </a:p>
                  </a:txBody>
                  <a:tcPr>
                    <a:solidFill>
                      <a:schemeClr val="accent2">
                        <a:lumMod val="60000"/>
                        <a:lumOff val="40000"/>
                      </a:schemeClr>
                    </a:solidFill>
                  </a:tcPr>
                </a:tc>
                <a:tc vMerge="1">
                  <a:txBody>
                    <a:bodyPr/>
                    <a:lstStyle/>
                    <a:p>
                      <a:endParaRPr lang="en-US"/>
                    </a:p>
                  </a:txBody>
                  <a:tcPr/>
                </a:tc>
                <a:extLst>
                  <a:ext uri="{0D108BD9-81ED-4DB2-BD59-A6C34878D82A}">
                    <a16:rowId xmlns:a16="http://schemas.microsoft.com/office/drawing/2014/main" val="2944152108"/>
                  </a:ext>
                </a:extLst>
              </a:tr>
              <a:tr h="370840">
                <a:tc>
                  <a:txBody>
                    <a:bodyPr/>
                    <a:lstStyle/>
                    <a:p>
                      <a:r>
                        <a:rPr lang="en-US" sz="1200" dirty="0"/>
                        <a:t>1.3. Information Management</a:t>
                      </a:r>
                    </a:p>
                  </a:txBody>
                  <a:tcPr>
                    <a:solidFill>
                      <a:schemeClr val="accent2">
                        <a:lumMod val="60000"/>
                        <a:lumOff val="40000"/>
                      </a:schemeClr>
                    </a:solidFill>
                  </a:tcPr>
                </a:tc>
                <a:tc vMerge="1">
                  <a:txBody>
                    <a:bodyPr/>
                    <a:lstStyle/>
                    <a:p>
                      <a:endParaRPr lang="en-US" dirty="0"/>
                    </a:p>
                  </a:txBody>
                  <a:tcPr/>
                </a:tc>
                <a:extLst>
                  <a:ext uri="{0D108BD9-81ED-4DB2-BD59-A6C34878D82A}">
                    <a16:rowId xmlns:a16="http://schemas.microsoft.com/office/drawing/2014/main" val="3146103439"/>
                  </a:ext>
                </a:extLst>
              </a:tr>
              <a:tr h="370840">
                <a:tc>
                  <a:txBody>
                    <a:bodyPr/>
                    <a:lstStyle/>
                    <a:p>
                      <a:r>
                        <a:rPr lang="en-US" sz="1200" dirty="0"/>
                        <a:t>2.1. Information and Communication Technology</a:t>
                      </a:r>
                    </a:p>
                  </a:txBody>
                  <a:tcPr>
                    <a:solidFill>
                      <a:schemeClr val="accent1">
                        <a:lumMod val="60000"/>
                        <a:lumOff val="40000"/>
                      </a:schemeClr>
                    </a:solidFill>
                  </a:tcPr>
                </a:tc>
                <a:tc>
                  <a:txBody>
                    <a:bodyPr/>
                    <a:lstStyle/>
                    <a:p>
                      <a:r>
                        <a:rPr lang="en-US" sz="1200" dirty="0"/>
                        <a:t>2. Technical Infrastructure</a:t>
                      </a:r>
                    </a:p>
                  </a:txBody>
                  <a:tcPr>
                    <a:solidFill>
                      <a:schemeClr val="accent1">
                        <a:lumMod val="60000"/>
                        <a:lumOff val="40000"/>
                      </a:schemeClr>
                    </a:solidFill>
                  </a:tcPr>
                </a:tc>
                <a:extLst>
                  <a:ext uri="{0D108BD9-81ED-4DB2-BD59-A6C34878D82A}">
                    <a16:rowId xmlns:a16="http://schemas.microsoft.com/office/drawing/2014/main" val="3724319221"/>
                  </a:ext>
                </a:extLst>
              </a:tr>
              <a:tr h="370840">
                <a:tc>
                  <a:txBody>
                    <a:bodyPr/>
                    <a:lstStyle/>
                    <a:p>
                      <a:r>
                        <a:rPr lang="en-US" sz="1200" dirty="0"/>
                        <a:t>3.1. Clinical Informatics</a:t>
                      </a:r>
                    </a:p>
                  </a:txBody>
                  <a:tcPr>
                    <a:solidFill>
                      <a:schemeClr val="accent2">
                        <a:lumMod val="60000"/>
                        <a:lumOff val="40000"/>
                      </a:schemeClr>
                    </a:solidFill>
                  </a:tcPr>
                </a:tc>
                <a:tc rowSpan="2">
                  <a:txBody>
                    <a:bodyPr/>
                    <a:lstStyle/>
                    <a:p>
                      <a:r>
                        <a:rPr lang="en-US" sz="1200" dirty="0"/>
                        <a:t>3. Application</a:t>
                      </a:r>
                    </a:p>
                  </a:txBody>
                  <a:tcPr>
                    <a:solidFill>
                      <a:schemeClr val="accent2">
                        <a:lumMod val="60000"/>
                        <a:lumOff val="40000"/>
                      </a:schemeClr>
                    </a:solidFill>
                  </a:tcPr>
                </a:tc>
                <a:extLst>
                  <a:ext uri="{0D108BD9-81ED-4DB2-BD59-A6C34878D82A}">
                    <a16:rowId xmlns:a16="http://schemas.microsoft.com/office/drawing/2014/main" val="3344129543"/>
                  </a:ext>
                </a:extLst>
              </a:tr>
              <a:tr h="370840">
                <a:tc>
                  <a:txBody>
                    <a:bodyPr/>
                    <a:lstStyle/>
                    <a:p>
                      <a:r>
                        <a:rPr lang="en-US" sz="1200" dirty="0"/>
                        <a:t>3.2. Knowledge Management</a:t>
                      </a:r>
                    </a:p>
                  </a:txBody>
                  <a:tcPr>
                    <a:solidFill>
                      <a:schemeClr val="accent2">
                        <a:lumMod val="60000"/>
                        <a:lumOff val="40000"/>
                      </a:schemeClr>
                    </a:solidFill>
                  </a:tcPr>
                </a:tc>
                <a:tc vMerge="1">
                  <a:txBody>
                    <a:bodyPr/>
                    <a:lstStyle/>
                    <a:p>
                      <a:endParaRPr lang="en-US" dirty="0"/>
                    </a:p>
                  </a:txBody>
                  <a:tcPr/>
                </a:tc>
                <a:extLst>
                  <a:ext uri="{0D108BD9-81ED-4DB2-BD59-A6C34878D82A}">
                    <a16:rowId xmlns:a16="http://schemas.microsoft.com/office/drawing/2014/main" val="3297422865"/>
                  </a:ext>
                </a:extLst>
              </a:tr>
              <a:tr h="370840">
                <a:tc>
                  <a:txBody>
                    <a:bodyPr/>
                    <a:lstStyle/>
                    <a:p>
                      <a:r>
                        <a:rPr lang="en-US" sz="1200" dirty="0"/>
                        <a:t>4.1. Programmes and Project Management</a:t>
                      </a:r>
                    </a:p>
                  </a:txBody>
                  <a:tcPr>
                    <a:solidFill>
                      <a:schemeClr val="accent1">
                        <a:lumMod val="60000"/>
                        <a:lumOff val="40000"/>
                      </a:schemeClr>
                    </a:solidFill>
                  </a:tcPr>
                </a:tc>
                <a:tc rowSpan="3">
                  <a:txBody>
                    <a:bodyPr/>
                    <a:lstStyle/>
                    <a:p>
                      <a:r>
                        <a:rPr lang="en-US" sz="1200" dirty="0"/>
                        <a:t>4. Organisational Transformation</a:t>
                      </a:r>
                    </a:p>
                  </a:txBody>
                  <a:tcPr>
                    <a:solidFill>
                      <a:schemeClr val="accent1">
                        <a:lumMod val="60000"/>
                        <a:lumOff val="40000"/>
                      </a:schemeClr>
                    </a:solidFill>
                  </a:tcPr>
                </a:tc>
                <a:extLst>
                  <a:ext uri="{0D108BD9-81ED-4DB2-BD59-A6C34878D82A}">
                    <a16:rowId xmlns:a16="http://schemas.microsoft.com/office/drawing/2014/main" val="3043744790"/>
                  </a:ext>
                </a:extLst>
              </a:tr>
              <a:tr h="370840">
                <a:tc>
                  <a:txBody>
                    <a:bodyPr/>
                    <a:lstStyle/>
                    <a:p>
                      <a:r>
                        <a:rPr lang="en-US" sz="1200" dirty="0"/>
                        <a:t>4.2. IT and Informatics Strategy and Development</a:t>
                      </a:r>
                    </a:p>
                  </a:txBody>
                  <a:tcPr>
                    <a:solidFill>
                      <a:schemeClr val="accent1">
                        <a:lumMod val="60000"/>
                        <a:lumOff val="40000"/>
                      </a:schemeClr>
                    </a:solidFill>
                  </a:tcPr>
                </a:tc>
                <a:tc vMerge="1">
                  <a:txBody>
                    <a:bodyPr/>
                    <a:lstStyle/>
                    <a:p>
                      <a:endParaRPr lang="en-US"/>
                    </a:p>
                  </a:txBody>
                  <a:tcPr/>
                </a:tc>
                <a:extLst>
                  <a:ext uri="{0D108BD9-81ED-4DB2-BD59-A6C34878D82A}">
                    <a16:rowId xmlns:a16="http://schemas.microsoft.com/office/drawing/2014/main" val="2176677100"/>
                  </a:ext>
                </a:extLst>
              </a:tr>
              <a:tr h="370840">
                <a:tc>
                  <a:txBody>
                    <a:bodyPr/>
                    <a:lstStyle/>
                    <a:p>
                      <a:r>
                        <a:rPr lang="en-US" sz="1200" dirty="0"/>
                        <a:t>4.3. IT and Informatics Education and Training</a:t>
                      </a:r>
                    </a:p>
                  </a:txBody>
                  <a:tcPr>
                    <a:solidFill>
                      <a:schemeClr val="accent1">
                        <a:lumMod val="60000"/>
                        <a:lumOff val="40000"/>
                      </a:schemeClr>
                    </a:solidFill>
                  </a:tcPr>
                </a:tc>
                <a:tc vMerge="1">
                  <a:txBody>
                    <a:bodyPr/>
                    <a:lstStyle/>
                    <a:p>
                      <a:endParaRPr lang="en-US" dirty="0"/>
                    </a:p>
                  </a:txBody>
                  <a:tcPr/>
                </a:tc>
                <a:extLst>
                  <a:ext uri="{0D108BD9-81ED-4DB2-BD59-A6C34878D82A}">
                    <a16:rowId xmlns:a16="http://schemas.microsoft.com/office/drawing/2014/main" val="180296843"/>
                  </a:ext>
                </a:extLst>
              </a:tr>
            </a:tbl>
          </a:graphicData>
        </a:graphic>
      </p:graphicFrame>
      <p:sp>
        <p:nvSpPr>
          <p:cNvPr id="8" name="TextBox 7">
            <a:extLst>
              <a:ext uri="{FF2B5EF4-FFF2-40B4-BE49-F238E27FC236}">
                <a16:creationId xmlns:a16="http://schemas.microsoft.com/office/drawing/2014/main" id="{2EE828F9-3614-E24C-956C-AC16AABC0E3C}"/>
              </a:ext>
            </a:extLst>
          </p:cNvPr>
          <p:cNvSpPr txBox="1"/>
          <p:nvPr/>
        </p:nvSpPr>
        <p:spPr>
          <a:xfrm>
            <a:off x="1949600" y="3625149"/>
            <a:ext cx="563408" cy="769441"/>
          </a:xfrm>
          <a:prstGeom prst="rect">
            <a:avLst/>
          </a:prstGeom>
          <a:noFill/>
        </p:spPr>
        <p:txBody>
          <a:bodyPr wrap="square" rtlCol="0" anchor="ctr">
            <a:spAutoFit/>
          </a:bodyPr>
          <a:lstStyle/>
          <a:p>
            <a:pPr algn="ctr"/>
            <a:r>
              <a:rPr lang="en-US" sz="4400" b="1" dirty="0">
                <a:solidFill>
                  <a:srgbClr val="0070C0"/>
                </a:solidFill>
              </a:rPr>
              <a:t>?</a:t>
            </a:r>
          </a:p>
        </p:txBody>
      </p:sp>
      <p:sp>
        <p:nvSpPr>
          <p:cNvPr id="9" name="TextBox 8">
            <a:extLst>
              <a:ext uri="{FF2B5EF4-FFF2-40B4-BE49-F238E27FC236}">
                <a16:creationId xmlns:a16="http://schemas.microsoft.com/office/drawing/2014/main" id="{E808E155-B004-A940-BE83-1A4FF48759AE}"/>
              </a:ext>
            </a:extLst>
          </p:cNvPr>
          <p:cNvSpPr txBox="1"/>
          <p:nvPr/>
        </p:nvSpPr>
        <p:spPr>
          <a:xfrm>
            <a:off x="99029" y="1226634"/>
            <a:ext cx="2413979" cy="646331"/>
          </a:xfrm>
          <a:prstGeom prst="rect">
            <a:avLst/>
          </a:prstGeom>
          <a:noFill/>
          <a:ln>
            <a:solidFill>
              <a:srgbClr val="0070C0"/>
            </a:solidFill>
          </a:ln>
        </p:spPr>
        <p:txBody>
          <a:bodyPr wrap="square" rtlCol="0">
            <a:spAutoFit/>
          </a:bodyPr>
          <a:lstStyle/>
          <a:p>
            <a:r>
              <a:rPr lang="en-US" dirty="0"/>
              <a:t>2020 FTEs</a:t>
            </a:r>
          </a:p>
          <a:p>
            <a:r>
              <a:rPr lang="en-US" dirty="0"/>
              <a:t>Benchmark provided</a:t>
            </a:r>
          </a:p>
        </p:txBody>
      </p:sp>
      <p:sp>
        <p:nvSpPr>
          <p:cNvPr id="12" name="TextBox 11">
            <a:extLst>
              <a:ext uri="{FF2B5EF4-FFF2-40B4-BE49-F238E27FC236}">
                <a16:creationId xmlns:a16="http://schemas.microsoft.com/office/drawing/2014/main" id="{CC5FD8AB-40A6-1C4F-A068-5DB26D377CD7}"/>
              </a:ext>
            </a:extLst>
          </p:cNvPr>
          <p:cNvSpPr txBox="1"/>
          <p:nvPr/>
        </p:nvSpPr>
        <p:spPr>
          <a:xfrm>
            <a:off x="3361962" y="1226633"/>
            <a:ext cx="2413979" cy="646331"/>
          </a:xfrm>
          <a:prstGeom prst="rect">
            <a:avLst/>
          </a:prstGeom>
          <a:noFill/>
          <a:ln>
            <a:solidFill>
              <a:srgbClr val="0070C0"/>
            </a:solidFill>
          </a:ln>
        </p:spPr>
        <p:txBody>
          <a:bodyPr wrap="square" rtlCol="0">
            <a:spAutoFit/>
          </a:bodyPr>
          <a:lstStyle/>
          <a:p>
            <a:r>
              <a:rPr lang="en-US" dirty="0"/>
              <a:t>Number of FTEs</a:t>
            </a:r>
          </a:p>
          <a:p>
            <a:r>
              <a:rPr lang="en-US" dirty="0"/>
              <a:t>in 2025?</a:t>
            </a:r>
          </a:p>
        </p:txBody>
      </p:sp>
      <p:sp>
        <p:nvSpPr>
          <p:cNvPr id="14" name="TextBox 13">
            <a:extLst>
              <a:ext uri="{FF2B5EF4-FFF2-40B4-BE49-F238E27FC236}">
                <a16:creationId xmlns:a16="http://schemas.microsoft.com/office/drawing/2014/main" id="{9B7EAE1A-256F-5E47-A8DE-132401DA39B0}"/>
              </a:ext>
            </a:extLst>
          </p:cNvPr>
          <p:cNvSpPr txBox="1"/>
          <p:nvPr/>
        </p:nvSpPr>
        <p:spPr>
          <a:xfrm>
            <a:off x="6630992" y="1226633"/>
            <a:ext cx="2413979" cy="646331"/>
          </a:xfrm>
          <a:prstGeom prst="rect">
            <a:avLst/>
          </a:prstGeom>
          <a:noFill/>
          <a:ln>
            <a:solidFill>
              <a:srgbClr val="0070C0"/>
            </a:solidFill>
          </a:ln>
        </p:spPr>
        <p:txBody>
          <a:bodyPr wrap="square" rtlCol="0">
            <a:spAutoFit/>
          </a:bodyPr>
          <a:lstStyle/>
          <a:p>
            <a:r>
              <a:rPr lang="en-US" dirty="0"/>
              <a:t>Number of FTEs</a:t>
            </a:r>
          </a:p>
          <a:p>
            <a:r>
              <a:rPr lang="en-US" dirty="0"/>
              <a:t>in 2030?</a:t>
            </a:r>
          </a:p>
        </p:txBody>
      </p:sp>
      <p:sp>
        <p:nvSpPr>
          <p:cNvPr id="15" name="Right Arrow 14">
            <a:extLst>
              <a:ext uri="{FF2B5EF4-FFF2-40B4-BE49-F238E27FC236}">
                <a16:creationId xmlns:a16="http://schemas.microsoft.com/office/drawing/2014/main" id="{ED7F0340-1C5F-8F46-9668-EEC9086A2405}"/>
              </a:ext>
            </a:extLst>
          </p:cNvPr>
          <p:cNvSpPr/>
          <p:nvPr/>
        </p:nvSpPr>
        <p:spPr>
          <a:xfrm>
            <a:off x="2560400" y="1400119"/>
            <a:ext cx="754169" cy="2993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C6F4F555-279B-9B45-95D6-3B05C5506989}"/>
              </a:ext>
            </a:extLst>
          </p:cNvPr>
          <p:cNvSpPr/>
          <p:nvPr/>
        </p:nvSpPr>
        <p:spPr>
          <a:xfrm>
            <a:off x="5823334" y="1400119"/>
            <a:ext cx="754169" cy="2993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BA36494-BEE2-A248-8B34-0B275657C081}"/>
              </a:ext>
            </a:extLst>
          </p:cNvPr>
          <p:cNvSpPr txBox="1"/>
          <p:nvPr/>
        </p:nvSpPr>
        <p:spPr>
          <a:xfrm>
            <a:off x="99029" y="620487"/>
            <a:ext cx="5532337" cy="369332"/>
          </a:xfrm>
          <a:prstGeom prst="rect">
            <a:avLst/>
          </a:prstGeom>
          <a:noFill/>
        </p:spPr>
        <p:txBody>
          <a:bodyPr wrap="square" rtlCol="0">
            <a:spAutoFit/>
          </a:bodyPr>
          <a:lstStyle/>
          <a:p>
            <a:r>
              <a:rPr lang="en-US" b="1" dirty="0"/>
              <a:t>For Scenario A </a:t>
            </a:r>
            <a:r>
              <a:rPr lang="en-US" b="1" u="sng" dirty="0"/>
              <a:t>and</a:t>
            </a:r>
            <a:r>
              <a:rPr lang="en-US" b="1" dirty="0"/>
              <a:t> Scenario B</a:t>
            </a:r>
          </a:p>
        </p:txBody>
      </p:sp>
    </p:spTree>
    <p:extLst>
      <p:ext uri="{BB962C8B-B14F-4D97-AF65-F5344CB8AC3E}">
        <p14:creationId xmlns:p14="http://schemas.microsoft.com/office/powerpoint/2010/main" val="1906779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B02E79C-71CD-4E63-8858-94FB19E2EBA2}"/>
              </a:ext>
            </a:extLst>
          </p:cNvPr>
          <p:cNvSpPr>
            <a:spLocks noGrp="1"/>
          </p:cNvSpPr>
          <p:nvPr>
            <p:ph type="ctrTitle"/>
          </p:nvPr>
        </p:nvSpPr>
        <p:spPr>
          <a:xfrm>
            <a:off x="99029" y="104469"/>
            <a:ext cx="5621547" cy="516018"/>
          </a:xfrm>
        </p:spPr>
        <p:txBody>
          <a:bodyPr/>
          <a:lstStyle/>
          <a:p>
            <a:r>
              <a:rPr lang="en-US" sz="2800" dirty="0"/>
              <a:t>Forecasting Demand: Guidance</a:t>
            </a:r>
            <a:endParaRPr lang="en-GB" sz="2800" dirty="0"/>
          </a:p>
        </p:txBody>
      </p:sp>
      <p:sp>
        <p:nvSpPr>
          <p:cNvPr id="7" name="TextBox 6">
            <a:extLst>
              <a:ext uri="{FF2B5EF4-FFF2-40B4-BE49-F238E27FC236}">
                <a16:creationId xmlns:a16="http://schemas.microsoft.com/office/drawing/2014/main" id="{E75273EB-D6C5-9D4D-92A3-5942EEB1E9C1}"/>
              </a:ext>
            </a:extLst>
          </p:cNvPr>
          <p:cNvSpPr txBox="1"/>
          <p:nvPr/>
        </p:nvSpPr>
        <p:spPr>
          <a:xfrm>
            <a:off x="181631" y="667094"/>
            <a:ext cx="3670344" cy="16004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t>Organise a workshop with colleagues</a:t>
            </a:r>
          </a:p>
          <a:p>
            <a:pPr marL="171450" indent="-171450">
              <a:buFont typeface="Arial" panose="020B0604020202020204" pitchFamily="34" charset="0"/>
              <a:buChar char="•"/>
            </a:pPr>
            <a:r>
              <a:rPr lang="en-US" sz="1200" dirty="0"/>
              <a:t>Discuss implications of Scenarios A and B</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Help to make demand forecasts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1 August to 14 September (6 weeks)</a:t>
            </a:r>
          </a:p>
          <a:p>
            <a:endParaRPr lang="en-US" sz="1200" dirty="0"/>
          </a:p>
          <a:p>
            <a:r>
              <a:rPr lang="en-US" sz="1200" i="1" dirty="0"/>
              <a:t>Can result in an intense and insightful debate!</a:t>
            </a:r>
          </a:p>
        </p:txBody>
      </p:sp>
      <p:sp>
        <p:nvSpPr>
          <p:cNvPr id="2" name="TextBox 1">
            <a:extLst>
              <a:ext uri="{FF2B5EF4-FFF2-40B4-BE49-F238E27FC236}">
                <a16:creationId xmlns:a16="http://schemas.microsoft.com/office/drawing/2014/main" id="{2CDFC275-9D56-0547-866D-2A2DF0FC7C19}"/>
              </a:ext>
            </a:extLst>
          </p:cNvPr>
          <p:cNvSpPr txBox="1"/>
          <p:nvPr/>
        </p:nvSpPr>
        <p:spPr>
          <a:xfrm>
            <a:off x="3312715" y="5175839"/>
            <a:ext cx="5649654" cy="1015663"/>
          </a:xfrm>
          <a:prstGeom prst="rect">
            <a:avLst/>
          </a:prstGeom>
          <a:noFill/>
        </p:spPr>
        <p:txBody>
          <a:bodyPr wrap="square" rtlCol="0">
            <a:spAutoFit/>
          </a:bodyPr>
          <a:lstStyle/>
          <a:p>
            <a:r>
              <a:rPr lang="en-US" sz="1300" b="1" dirty="0">
                <a:solidFill>
                  <a:srgbClr val="A00054"/>
                </a:solidFill>
              </a:rPr>
              <a:t>Please record your thoughts in the forecasting toolkit:</a:t>
            </a:r>
          </a:p>
          <a:p>
            <a:endParaRPr lang="en-US" sz="400" b="1" dirty="0">
              <a:solidFill>
                <a:srgbClr val="A00054"/>
              </a:solidFill>
            </a:endParaRPr>
          </a:p>
          <a:p>
            <a:pPr marL="285750" indent="-285750">
              <a:buFont typeface="Arial" panose="020B0604020202020204" pitchFamily="34" charset="0"/>
              <a:buChar char="•"/>
            </a:pPr>
            <a:r>
              <a:rPr lang="en-US" sz="1300" b="1" dirty="0">
                <a:solidFill>
                  <a:srgbClr val="A00054"/>
                </a:solidFill>
              </a:rPr>
              <a:t>Critical or new jobs or skill emerging?</a:t>
            </a:r>
          </a:p>
          <a:p>
            <a:pPr marL="285750" indent="-285750">
              <a:buFont typeface="Arial" panose="020B0604020202020204" pitchFamily="34" charset="0"/>
              <a:buChar char="•"/>
            </a:pPr>
            <a:endParaRPr lang="en-US" sz="400" b="1" dirty="0">
              <a:solidFill>
                <a:srgbClr val="A00054"/>
              </a:solidFill>
            </a:endParaRPr>
          </a:p>
          <a:p>
            <a:pPr marL="285750" indent="-285750">
              <a:buFont typeface="Arial" panose="020B0604020202020204" pitchFamily="34" charset="0"/>
              <a:buChar char="•"/>
            </a:pPr>
            <a:r>
              <a:rPr lang="en-US" sz="1300" b="1" dirty="0">
                <a:solidFill>
                  <a:srgbClr val="A00054"/>
                </a:solidFill>
              </a:rPr>
              <a:t>Significant changes in the workforce and how work is undertaken?</a:t>
            </a:r>
          </a:p>
        </p:txBody>
      </p:sp>
      <p:sp>
        <p:nvSpPr>
          <p:cNvPr id="3" name="TextBox 2">
            <a:extLst>
              <a:ext uri="{FF2B5EF4-FFF2-40B4-BE49-F238E27FC236}">
                <a16:creationId xmlns:a16="http://schemas.microsoft.com/office/drawing/2014/main" id="{14C6582C-AFBC-3944-8CA5-906C3D9D3C08}"/>
              </a:ext>
            </a:extLst>
          </p:cNvPr>
          <p:cNvSpPr txBox="1"/>
          <p:nvPr/>
        </p:nvSpPr>
        <p:spPr>
          <a:xfrm>
            <a:off x="3980985" y="1199278"/>
            <a:ext cx="4981384" cy="923330"/>
          </a:xfrm>
          <a:prstGeom prst="rect">
            <a:avLst/>
          </a:prstGeom>
          <a:noFill/>
        </p:spPr>
        <p:txBody>
          <a:bodyPr wrap="square" rtlCol="0">
            <a:spAutoFit/>
          </a:bodyPr>
          <a:lstStyle/>
          <a:p>
            <a:r>
              <a:rPr lang="en-US" b="1" dirty="0">
                <a:solidFill>
                  <a:srgbClr val="A00054"/>
                </a:solidFill>
              </a:rPr>
              <a:t>Possible factors increasing or decreasing future workforce numbers (not an exhaustive list)…</a:t>
            </a:r>
          </a:p>
        </p:txBody>
      </p:sp>
      <p:sp>
        <p:nvSpPr>
          <p:cNvPr id="4" name="TextBox 3">
            <a:extLst>
              <a:ext uri="{FF2B5EF4-FFF2-40B4-BE49-F238E27FC236}">
                <a16:creationId xmlns:a16="http://schemas.microsoft.com/office/drawing/2014/main" id="{23D8326D-28DB-ED47-809C-7B880523D420}"/>
              </a:ext>
            </a:extLst>
          </p:cNvPr>
          <p:cNvSpPr txBox="1"/>
          <p:nvPr/>
        </p:nvSpPr>
        <p:spPr>
          <a:xfrm>
            <a:off x="181631" y="2424841"/>
            <a:ext cx="2628475" cy="369331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b="1" dirty="0"/>
              <a:t>Technological and data factors</a:t>
            </a:r>
          </a:p>
          <a:p>
            <a:endParaRPr lang="en-US" sz="1400" b="1" dirty="0"/>
          </a:p>
          <a:p>
            <a:pPr marL="171450" indent="-171450">
              <a:buFont typeface="Arial" panose="020B0604020202020204" pitchFamily="34" charset="0"/>
              <a:buChar char="•"/>
            </a:pPr>
            <a:r>
              <a:rPr lang="en-US" sz="1200" dirty="0"/>
              <a:t>Technologies complementing or substituting for staff</a:t>
            </a:r>
            <a:endParaRPr lang="en-US" sz="4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Sophistication of new technologies</a:t>
            </a:r>
            <a:endParaRPr lang="en-US" sz="4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Data and knowledge underpinning health services</a:t>
            </a:r>
            <a:endParaRPr lang="en-US" sz="4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Organisational transformation of health services through technology and data </a:t>
            </a:r>
            <a:endParaRPr lang="en-US" sz="4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Security and governance requirements of systems</a:t>
            </a:r>
          </a:p>
          <a:p>
            <a:endParaRPr lang="en-US" sz="1200" dirty="0"/>
          </a:p>
        </p:txBody>
      </p:sp>
      <p:sp>
        <p:nvSpPr>
          <p:cNvPr id="8" name="TextBox 7">
            <a:extLst>
              <a:ext uri="{FF2B5EF4-FFF2-40B4-BE49-F238E27FC236}">
                <a16:creationId xmlns:a16="http://schemas.microsoft.com/office/drawing/2014/main" id="{87207885-7BA0-4C41-BE98-65370A1E7D28}"/>
              </a:ext>
            </a:extLst>
          </p:cNvPr>
          <p:cNvSpPr txBox="1"/>
          <p:nvPr/>
        </p:nvSpPr>
        <p:spPr>
          <a:xfrm>
            <a:off x="3312715" y="2424400"/>
            <a:ext cx="2518570" cy="273921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400" b="1" dirty="0"/>
              <a:t>Wider impact factors</a:t>
            </a:r>
          </a:p>
          <a:p>
            <a:endParaRPr lang="en-US" sz="1400" b="1" dirty="0"/>
          </a:p>
          <a:p>
            <a:pPr marL="171450" indent="-171450">
              <a:buFont typeface="Arial" panose="020B0604020202020204" pitchFamily="34" charset="0"/>
              <a:buChar char="•"/>
            </a:pPr>
            <a:r>
              <a:rPr lang="en-US" sz="1200" dirty="0"/>
              <a:t>Digital literacy of patients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Extent of future health service activity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Drive towards increased productivity and efficiency</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Re-organisation of services – mergers and centralization</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Outsourcing of activities </a:t>
            </a:r>
          </a:p>
        </p:txBody>
      </p:sp>
      <p:sp>
        <p:nvSpPr>
          <p:cNvPr id="9" name="TextBox 8">
            <a:extLst>
              <a:ext uri="{FF2B5EF4-FFF2-40B4-BE49-F238E27FC236}">
                <a16:creationId xmlns:a16="http://schemas.microsoft.com/office/drawing/2014/main" id="{A534F6BB-8446-0B41-B6CD-CFA974EE8420}"/>
              </a:ext>
            </a:extLst>
          </p:cNvPr>
          <p:cNvSpPr txBox="1"/>
          <p:nvPr/>
        </p:nvSpPr>
        <p:spPr>
          <a:xfrm>
            <a:off x="6114081" y="2424400"/>
            <a:ext cx="2848288" cy="218521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400" b="1" dirty="0"/>
              <a:t>Skill-mix factors</a:t>
            </a:r>
          </a:p>
          <a:p>
            <a:endParaRPr lang="en-US" sz="1400" b="1" dirty="0"/>
          </a:p>
          <a:p>
            <a:pPr marL="171450" indent="-171450">
              <a:buFont typeface="Arial" panose="020B0604020202020204" pitchFamily="34" charset="0"/>
              <a:buChar char="•"/>
            </a:pPr>
            <a:r>
              <a:rPr lang="en-US" sz="1200" dirty="0"/>
              <a:t>Forecasting demand in nine areas of work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Areas of work mapped to four role families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Consider overall skill-mix of each role family </a:t>
            </a:r>
          </a:p>
          <a:p>
            <a:endParaRPr lang="en-US" sz="1200" dirty="0"/>
          </a:p>
        </p:txBody>
      </p:sp>
    </p:spTree>
    <p:extLst>
      <p:ext uri="{BB962C8B-B14F-4D97-AF65-F5344CB8AC3E}">
        <p14:creationId xmlns:p14="http://schemas.microsoft.com/office/powerpoint/2010/main" val="954202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B02E79C-71CD-4E63-8858-94FB19E2EBA2}"/>
              </a:ext>
            </a:extLst>
          </p:cNvPr>
          <p:cNvSpPr>
            <a:spLocks noGrp="1"/>
          </p:cNvSpPr>
          <p:nvPr>
            <p:ph type="ctrTitle"/>
          </p:nvPr>
        </p:nvSpPr>
        <p:spPr>
          <a:xfrm>
            <a:off x="99029" y="104469"/>
            <a:ext cx="7553628" cy="516018"/>
          </a:xfrm>
        </p:spPr>
        <p:txBody>
          <a:bodyPr/>
          <a:lstStyle/>
          <a:p>
            <a:r>
              <a:rPr lang="en-US" sz="2800" dirty="0"/>
              <a:t>Demand Forecasting Toolkit (1)</a:t>
            </a:r>
            <a:endParaRPr lang="en-GB" sz="2800" dirty="0"/>
          </a:p>
        </p:txBody>
      </p:sp>
      <p:pic>
        <p:nvPicPr>
          <p:cNvPr id="4" name="Picture 3">
            <a:extLst>
              <a:ext uri="{FF2B5EF4-FFF2-40B4-BE49-F238E27FC236}">
                <a16:creationId xmlns:a16="http://schemas.microsoft.com/office/drawing/2014/main" id="{8FFB129E-CE92-9745-9500-32094270A650}"/>
              </a:ext>
            </a:extLst>
          </p:cNvPr>
          <p:cNvPicPr>
            <a:picLocks noChangeAspect="1"/>
          </p:cNvPicPr>
          <p:nvPr/>
        </p:nvPicPr>
        <p:blipFill>
          <a:blip r:embed="rId3"/>
          <a:stretch>
            <a:fillRect/>
          </a:stretch>
        </p:blipFill>
        <p:spPr>
          <a:xfrm>
            <a:off x="597755" y="991493"/>
            <a:ext cx="7948489" cy="5762038"/>
          </a:xfrm>
          <a:prstGeom prst="rect">
            <a:avLst/>
          </a:prstGeom>
        </p:spPr>
      </p:pic>
    </p:spTree>
    <p:extLst>
      <p:ext uri="{BB962C8B-B14F-4D97-AF65-F5344CB8AC3E}">
        <p14:creationId xmlns:p14="http://schemas.microsoft.com/office/powerpoint/2010/main" val="87424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B02E79C-71CD-4E63-8858-94FB19E2EBA2}"/>
              </a:ext>
            </a:extLst>
          </p:cNvPr>
          <p:cNvSpPr>
            <a:spLocks noGrp="1"/>
          </p:cNvSpPr>
          <p:nvPr>
            <p:ph type="ctrTitle"/>
          </p:nvPr>
        </p:nvSpPr>
        <p:spPr>
          <a:xfrm>
            <a:off x="99029" y="104469"/>
            <a:ext cx="7553628" cy="516018"/>
          </a:xfrm>
        </p:spPr>
        <p:txBody>
          <a:bodyPr/>
          <a:lstStyle/>
          <a:p>
            <a:r>
              <a:rPr lang="en-US" sz="2800" dirty="0"/>
              <a:t>Demand Forecasting Toolkit (2)</a:t>
            </a:r>
            <a:endParaRPr lang="en-GB" sz="2800" dirty="0"/>
          </a:p>
        </p:txBody>
      </p:sp>
      <p:pic>
        <p:nvPicPr>
          <p:cNvPr id="2" name="Picture 1">
            <a:extLst>
              <a:ext uri="{FF2B5EF4-FFF2-40B4-BE49-F238E27FC236}">
                <a16:creationId xmlns:a16="http://schemas.microsoft.com/office/drawing/2014/main" id="{0143422F-6079-8349-ABCF-29A5FA4181AF}"/>
              </a:ext>
            </a:extLst>
          </p:cNvPr>
          <p:cNvPicPr>
            <a:picLocks noChangeAspect="1"/>
          </p:cNvPicPr>
          <p:nvPr/>
        </p:nvPicPr>
        <p:blipFill>
          <a:blip r:embed="rId3"/>
          <a:stretch>
            <a:fillRect/>
          </a:stretch>
        </p:blipFill>
        <p:spPr>
          <a:xfrm>
            <a:off x="680224" y="1000775"/>
            <a:ext cx="7973122" cy="5613973"/>
          </a:xfrm>
          <a:prstGeom prst="rect">
            <a:avLst/>
          </a:prstGeom>
        </p:spPr>
      </p:pic>
    </p:spTree>
    <p:extLst>
      <p:ext uri="{BB962C8B-B14F-4D97-AF65-F5344CB8AC3E}">
        <p14:creationId xmlns:p14="http://schemas.microsoft.com/office/powerpoint/2010/main" val="1832901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0" y="932029"/>
            <a:ext cx="9144000" cy="679449"/>
          </a:xfrm>
        </p:spPr>
        <p:txBody>
          <a:bodyPr/>
          <a:lstStyle/>
          <a:p>
            <a:r>
              <a:rPr lang="en-US" sz="3000" dirty="0"/>
              <a:t>Planning for digital: Theory of Change</a:t>
            </a:r>
            <a:endParaRPr lang="en-GB" sz="3000" dirty="0"/>
          </a:p>
        </p:txBody>
      </p:sp>
      <p:sp>
        <p:nvSpPr>
          <p:cNvPr id="8" name="Footer Placeholder 16"/>
          <p:cNvSpPr txBox="1">
            <a:spLocks/>
          </p:cNvSpPr>
          <p:nvPr/>
        </p:nvSpPr>
        <p:spPr>
          <a:xfrm>
            <a:off x="340057" y="6414718"/>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t>@NHS_HealthEdEng      #BDRWFutureWorkforce</a:t>
            </a:r>
          </a:p>
        </p:txBody>
      </p:sp>
      <p:pic>
        <p:nvPicPr>
          <p:cNvPr id="6" name="Picture 5">
            <a:extLst>
              <a:ext uri="{FF2B5EF4-FFF2-40B4-BE49-F238E27FC236}">
                <a16:creationId xmlns:a16="http://schemas.microsoft.com/office/drawing/2014/main" id="{7A85B1E7-0BC9-4DA3-B44D-916702931DAD}"/>
              </a:ext>
            </a:extLst>
          </p:cNvPr>
          <p:cNvPicPr>
            <a:picLocks noChangeAspect="1"/>
          </p:cNvPicPr>
          <p:nvPr/>
        </p:nvPicPr>
        <p:blipFill rotWithShape="1">
          <a:blip r:embed="rId3"/>
          <a:srcRect l="2568" r="2568"/>
          <a:stretch/>
        </p:blipFill>
        <p:spPr>
          <a:xfrm>
            <a:off x="0" y="1611478"/>
            <a:ext cx="8691135" cy="4547729"/>
          </a:xfrm>
          <a:prstGeom prst="rect">
            <a:avLst/>
          </a:prstGeom>
        </p:spPr>
      </p:pic>
    </p:spTree>
    <p:extLst>
      <p:ext uri="{BB962C8B-B14F-4D97-AF65-F5344CB8AC3E}">
        <p14:creationId xmlns:p14="http://schemas.microsoft.com/office/powerpoint/2010/main" val="3275119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5DE71-F2D8-4E2F-8DCC-64ACCE594BBE}"/>
              </a:ext>
            </a:extLst>
          </p:cNvPr>
          <p:cNvSpPr>
            <a:spLocks noGrp="1"/>
          </p:cNvSpPr>
          <p:nvPr>
            <p:ph type="ctrTitle"/>
          </p:nvPr>
        </p:nvSpPr>
        <p:spPr>
          <a:xfrm>
            <a:off x="401329" y="156083"/>
            <a:ext cx="5966018" cy="434934"/>
          </a:xfrm>
        </p:spPr>
        <p:txBody>
          <a:bodyPr/>
          <a:lstStyle/>
          <a:p>
            <a:r>
              <a:rPr lang="en-US" sz="2400" dirty="0"/>
              <a:t>Using Your Demand Forecasting Data</a:t>
            </a:r>
            <a:endParaRPr lang="en-GB" sz="2200" dirty="0"/>
          </a:p>
        </p:txBody>
      </p:sp>
      <p:graphicFrame>
        <p:nvGraphicFramePr>
          <p:cNvPr id="10" name="Chart 9">
            <a:extLst>
              <a:ext uri="{FF2B5EF4-FFF2-40B4-BE49-F238E27FC236}">
                <a16:creationId xmlns:a16="http://schemas.microsoft.com/office/drawing/2014/main" id="{B1ABCC9E-5BE7-4740-84C2-D31D6C387BD5}"/>
              </a:ext>
            </a:extLst>
          </p:cNvPr>
          <p:cNvGraphicFramePr>
            <a:graphicFrameLocks/>
          </p:cNvGraphicFramePr>
          <p:nvPr/>
        </p:nvGraphicFramePr>
        <p:xfrm>
          <a:off x="162002" y="1466850"/>
          <a:ext cx="8819996" cy="466503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AF31451C-0369-2645-B7BF-E767A2DDE1F5}"/>
              </a:ext>
            </a:extLst>
          </p:cNvPr>
          <p:cNvSpPr txBox="1"/>
          <p:nvPr/>
        </p:nvSpPr>
        <p:spPr>
          <a:xfrm>
            <a:off x="490538" y="991647"/>
            <a:ext cx="8142515" cy="369332"/>
          </a:xfrm>
          <a:prstGeom prst="rect">
            <a:avLst/>
          </a:prstGeom>
          <a:noFill/>
        </p:spPr>
        <p:txBody>
          <a:bodyPr wrap="square" rtlCol="0">
            <a:spAutoFit/>
          </a:bodyPr>
          <a:lstStyle/>
          <a:p>
            <a:r>
              <a:rPr lang="en-US" b="1" u="sng" dirty="0"/>
              <a:t>NHS Digital Technology and Health Informatics – Projecting Demand</a:t>
            </a:r>
          </a:p>
        </p:txBody>
      </p:sp>
    </p:spTree>
    <p:extLst>
      <p:ext uri="{BB962C8B-B14F-4D97-AF65-F5344CB8AC3E}">
        <p14:creationId xmlns:p14="http://schemas.microsoft.com/office/powerpoint/2010/main" val="223159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chart seriesIdx="4"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series"/>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B2E1B-3943-7E4F-A8CB-42DE4BBC51E0}"/>
              </a:ext>
            </a:extLst>
          </p:cNvPr>
          <p:cNvSpPr>
            <a:spLocks noGrp="1"/>
          </p:cNvSpPr>
          <p:nvPr>
            <p:ph type="ctrTitle"/>
          </p:nvPr>
        </p:nvSpPr>
        <p:spPr>
          <a:xfrm>
            <a:off x="457200" y="129711"/>
            <a:ext cx="7292898" cy="517060"/>
          </a:xfrm>
        </p:spPr>
        <p:txBody>
          <a:bodyPr/>
          <a:lstStyle/>
          <a:p>
            <a:r>
              <a:rPr lang="en-US" sz="2800" dirty="0"/>
              <a:t>Using Your Demand Forecasting Data</a:t>
            </a:r>
          </a:p>
        </p:txBody>
      </p:sp>
      <p:graphicFrame>
        <p:nvGraphicFramePr>
          <p:cNvPr id="4" name="Chart 3">
            <a:extLst>
              <a:ext uri="{FF2B5EF4-FFF2-40B4-BE49-F238E27FC236}">
                <a16:creationId xmlns:a16="http://schemas.microsoft.com/office/drawing/2014/main" id="{B0ED8491-FB8C-4D5E-8AEA-6884C9901F86}"/>
              </a:ext>
            </a:extLst>
          </p:cNvPr>
          <p:cNvGraphicFramePr>
            <a:graphicFrameLocks/>
          </p:cNvGraphicFramePr>
          <p:nvPr/>
        </p:nvGraphicFramePr>
        <p:xfrm>
          <a:off x="162002" y="1095375"/>
          <a:ext cx="8819996" cy="48237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0B298EF-BE9C-504F-9F20-76413107AA07}"/>
              </a:ext>
            </a:extLst>
          </p:cNvPr>
          <p:cNvSpPr txBox="1"/>
          <p:nvPr/>
        </p:nvSpPr>
        <p:spPr>
          <a:xfrm>
            <a:off x="344057" y="907947"/>
            <a:ext cx="8142515" cy="369332"/>
          </a:xfrm>
          <a:prstGeom prst="rect">
            <a:avLst/>
          </a:prstGeom>
          <a:noFill/>
        </p:spPr>
        <p:txBody>
          <a:bodyPr wrap="square" rtlCol="0">
            <a:spAutoFit/>
          </a:bodyPr>
          <a:lstStyle/>
          <a:p>
            <a:r>
              <a:rPr lang="en-US" b="1" u="sng" dirty="0"/>
              <a:t>1.1. Clinical Coding – Projecting Demand</a:t>
            </a:r>
          </a:p>
        </p:txBody>
      </p:sp>
    </p:spTree>
    <p:extLst>
      <p:ext uri="{BB962C8B-B14F-4D97-AF65-F5344CB8AC3E}">
        <p14:creationId xmlns:p14="http://schemas.microsoft.com/office/powerpoint/2010/main" val="411195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chart seriesIdx="4"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B02E79C-71CD-4E63-8858-94FB19E2EBA2}"/>
              </a:ext>
            </a:extLst>
          </p:cNvPr>
          <p:cNvSpPr>
            <a:spLocks noGrp="1"/>
          </p:cNvSpPr>
          <p:nvPr>
            <p:ph type="ctrTitle"/>
          </p:nvPr>
        </p:nvSpPr>
        <p:spPr>
          <a:xfrm>
            <a:off x="99028" y="104469"/>
            <a:ext cx="8264387" cy="516018"/>
          </a:xfrm>
        </p:spPr>
        <p:txBody>
          <a:bodyPr/>
          <a:lstStyle/>
          <a:p>
            <a:r>
              <a:rPr lang="en-US" sz="2800" dirty="0"/>
              <a:t>Taking Part – Demand Forecasting Exercise</a:t>
            </a:r>
            <a:endParaRPr lang="en-GB" sz="2800" dirty="0"/>
          </a:p>
        </p:txBody>
      </p:sp>
      <p:sp>
        <p:nvSpPr>
          <p:cNvPr id="7" name="TextBox 6">
            <a:extLst>
              <a:ext uri="{FF2B5EF4-FFF2-40B4-BE49-F238E27FC236}">
                <a16:creationId xmlns:a16="http://schemas.microsoft.com/office/drawing/2014/main" id="{E75273EB-D6C5-9D4D-92A3-5942EEB1E9C1}"/>
              </a:ext>
            </a:extLst>
          </p:cNvPr>
          <p:cNvSpPr txBox="1"/>
          <p:nvPr/>
        </p:nvSpPr>
        <p:spPr>
          <a:xfrm>
            <a:off x="99029" y="1085227"/>
            <a:ext cx="8016183" cy="6894195"/>
          </a:xfrm>
          <a:prstGeom prst="rect">
            <a:avLst/>
          </a:prstGeom>
          <a:noFill/>
        </p:spPr>
        <p:txBody>
          <a:bodyPr wrap="square" rtlCol="0">
            <a:spAutoFit/>
          </a:bodyPr>
          <a:lstStyle/>
          <a:p>
            <a:r>
              <a:rPr lang="en-US" b="1" u="sng" dirty="0"/>
              <a:t>Register to take part</a:t>
            </a:r>
          </a:p>
          <a:p>
            <a:endParaRPr lang="en-US" sz="800" b="1" u="sng" dirty="0"/>
          </a:p>
          <a:p>
            <a:pPr marL="285750" indent="-285750">
              <a:buFont typeface="Arial" panose="020B0604020202020204" pitchFamily="34" charset="0"/>
              <a:buChar char="•"/>
            </a:pPr>
            <a:r>
              <a:rPr lang="en-GB" dirty="0">
                <a:hlinkClick r:id="rId3"/>
              </a:rPr>
              <a:t>https://healtheducationyh.onlinesurveys.ac.uk/forecasting_toolkit</a:t>
            </a:r>
            <a:endParaRPr lang="en-US" dirty="0"/>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Enter contact details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Toolkit will be sent after registration (Excel and PDF versions)</a:t>
            </a:r>
          </a:p>
          <a:p>
            <a:endParaRPr lang="en-US" dirty="0"/>
          </a:p>
          <a:p>
            <a:r>
              <a:rPr lang="en-US" b="1" u="sng" dirty="0"/>
              <a:t>Working with colleagues</a:t>
            </a:r>
          </a:p>
          <a:p>
            <a:endParaRPr lang="en-US" sz="800" b="1" u="sng" dirty="0"/>
          </a:p>
          <a:p>
            <a:pPr marL="285750" indent="-285750">
              <a:buFont typeface="Arial" panose="020B0604020202020204" pitchFamily="34" charset="0"/>
              <a:buChar char="•"/>
            </a:pPr>
            <a:r>
              <a:rPr lang="en-US" dirty="0"/>
              <a:t>Share the toolkit (Excel and PDF versions) with colleagues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Discuss and debate (e.g. through a workshop?)</a:t>
            </a:r>
          </a:p>
          <a:p>
            <a:endParaRPr lang="en-US" sz="800" dirty="0"/>
          </a:p>
          <a:p>
            <a:r>
              <a:rPr lang="en-US" b="1" u="sng" dirty="0"/>
              <a:t>Timeframe</a:t>
            </a:r>
          </a:p>
          <a:p>
            <a:endParaRPr lang="en-US" sz="800" b="1" u="sng" dirty="0"/>
          </a:p>
          <a:p>
            <a:pPr marL="285750" indent="-285750">
              <a:buFont typeface="Arial" panose="020B0604020202020204" pitchFamily="34" charset="0"/>
              <a:buChar char="•"/>
            </a:pPr>
            <a:r>
              <a:rPr lang="en-US" b="1" dirty="0"/>
              <a:t>1 August to 14 September 2020 </a:t>
            </a:r>
            <a:r>
              <a:rPr lang="en-US" dirty="0"/>
              <a:t>- to complete exercise and submit final response</a:t>
            </a:r>
          </a:p>
          <a:p>
            <a:endParaRPr lang="en-US" sz="800" dirty="0"/>
          </a:p>
          <a:p>
            <a:pPr marL="285750" indent="-285750">
              <a:buFont typeface="Arial" panose="020B0604020202020204" pitchFamily="34" charset="0"/>
              <a:buChar char="•"/>
            </a:pPr>
            <a:r>
              <a:rPr lang="en-US" dirty="0"/>
              <a:t>Save the Excel toolkit and email to </a:t>
            </a:r>
            <a:r>
              <a:rPr lang="en-US" dirty="0">
                <a:hlinkClick r:id="rId4"/>
              </a:rPr>
              <a:t>don.liu@hee.nhs.uk</a:t>
            </a:r>
            <a:endParaRPr lang="en-US" dirty="0"/>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b="1" dirty="0"/>
              <a:t>October 2020 </a:t>
            </a:r>
            <a:r>
              <a:rPr lang="en-US" dirty="0"/>
              <a:t>- Post-exercise discussion to be organised for participants </a:t>
            </a:r>
          </a:p>
          <a:p>
            <a:endParaRPr lang="en-US" dirty="0"/>
          </a:p>
          <a:p>
            <a:endParaRPr lang="en-US" dirty="0"/>
          </a:p>
          <a:p>
            <a:endParaRPr lang="en-US" b="1" u="sng" dirty="0"/>
          </a:p>
          <a:p>
            <a:endParaRPr lang="en-US" dirty="0"/>
          </a:p>
          <a:p>
            <a:endParaRPr lang="en-US" dirty="0"/>
          </a:p>
          <a:p>
            <a:endParaRPr lang="en-US" dirty="0"/>
          </a:p>
          <a:p>
            <a:endParaRPr lang="en-US" b="1" u="sng" dirty="0"/>
          </a:p>
        </p:txBody>
      </p:sp>
    </p:spTree>
    <p:extLst>
      <p:ext uri="{BB962C8B-B14F-4D97-AF65-F5344CB8AC3E}">
        <p14:creationId xmlns:p14="http://schemas.microsoft.com/office/powerpoint/2010/main" val="2359570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30B4A1D-A54E-A04C-A1D4-D93DA6E29F82}"/>
              </a:ext>
            </a:extLst>
          </p:cNvPr>
          <p:cNvSpPr txBox="1">
            <a:spLocks/>
          </p:cNvSpPr>
          <p:nvPr/>
        </p:nvSpPr>
        <p:spPr>
          <a:xfrm>
            <a:off x="99029" y="104469"/>
            <a:ext cx="7773732" cy="516018"/>
          </a:xfrm>
          <a:prstGeom prst="rect">
            <a:avLst/>
          </a:prstGeom>
        </p:spPr>
        <p:txBody>
          <a:bodyPr/>
          <a:lstStyle>
            <a:lvl1pPr algn="l" defTabSz="457200" rtl="0" eaLnBrk="1" latinLnBrk="0" hangingPunct="1">
              <a:spcBef>
                <a:spcPct val="0"/>
              </a:spcBef>
              <a:buNone/>
              <a:defRPr sz="3600" b="1" kern="1200" baseline="0">
                <a:solidFill>
                  <a:srgbClr val="A00054"/>
                </a:solidFill>
                <a:latin typeface="+mj-lt"/>
                <a:ea typeface="+mj-ea"/>
                <a:cs typeface="+mj-cs"/>
              </a:defRPr>
            </a:lvl1pPr>
          </a:lstStyle>
          <a:p>
            <a:r>
              <a:rPr lang="en-US" sz="2800"/>
              <a:t>Taking Part – Demand Forecasting Exercise</a:t>
            </a:r>
            <a:endParaRPr lang="en-GB" sz="2800" dirty="0"/>
          </a:p>
        </p:txBody>
      </p:sp>
      <p:sp>
        <p:nvSpPr>
          <p:cNvPr id="4" name="TextBox 3">
            <a:extLst>
              <a:ext uri="{FF2B5EF4-FFF2-40B4-BE49-F238E27FC236}">
                <a16:creationId xmlns:a16="http://schemas.microsoft.com/office/drawing/2014/main" id="{13D77A5A-51A9-AC4B-934E-27C3DFB6FF4F}"/>
              </a:ext>
            </a:extLst>
          </p:cNvPr>
          <p:cNvSpPr txBox="1"/>
          <p:nvPr/>
        </p:nvSpPr>
        <p:spPr>
          <a:xfrm>
            <a:off x="289932" y="3235657"/>
            <a:ext cx="8541834" cy="3016210"/>
          </a:xfrm>
          <a:prstGeom prst="rect">
            <a:avLst/>
          </a:prstGeom>
          <a:noFill/>
        </p:spPr>
        <p:txBody>
          <a:bodyPr wrap="square" rtlCol="0">
            <a:spAutoFit/>
          </a:bodyPr>
          <a:lstStyle/>
          <a:p>
            <a:r>
              <a:rPr lang="en-US" sz="1600" b="1" u="sng" dirty="0"/>
              <a:t>For further information contact:</a:t>
            </a:r>
          </a:p>
          <a:p>
            <a:endParaRPr lang="en-US" sz="800" dirty="0"/>
          </a:p>
          <a:p>
            <a:r>
              <a:rPr lang="en-US" sz="1600" dirty="0"/>
              <a:t>Don Liu</a:t>
            </a:r>
          </a:p>
          <a:p>
            <a:r>
              <a:rPr lang="en-US" sz="1600" dirty="0"/>
              <a:t>HEE National Workforce Planner</a:t>
            </a:r>
          </a:p>
          <a:p>
            <a:r>
              <a:rPr lang="en-US" sz="1600" dirty="0" err="1"/>
              <a:t>don.liu@hee.nhs.uk</a:t>
            </a:r>
            <a:endParaRPr lang="en-US" sz="1600" dirty="0"/>
          </a:p>
          <a:p>
            <a:r>
              <a:rPr lang="en-US" sz="1600" dirty="0"/>
              <a:t>Tel: 07930375576</a:t>
            </a:r>
          </a:p>
          <a:p>
            <a:endParaRPr lang="en-US" sz="800" dirty="0"/>
          </a:p>
          <a:p>
            <a:r>
              <a:rPr lang="en-US" sz="1600" dirty="0"/>
              <a:t>Rupert Milsom</a:t>
            </a:r>
          </a:p>
          <a:p>
            <a:r>
              <a:rPr lang="en-US" sz="1600" dirty="0"/>
              <a:t>HEE National Workforce Planner</a:t>
            </a:r>
          </a:p>
          <a:p>
            <a:r>
              <a:rPr lang="en-US" sz="1600" dirty="0" err="1"/>
              <a:t>Rupert.Milsom@hee.nhs.uk</a:t>
            </a:r>
            <a:endParaRPr lang="en-US" sz="1600" dirty="0"/>
          </a:p>
          <a:p>
            <a:endParaRPr lang="en-US" dirty="0"/>
          </a:p>
          <a:p>
            <a:pPr algn="ctr"/>
            <a:r>
              <a:rPr lang="en-US" sz="2800" dirty="0">
                <a:solidFill>
                  <a:srgbClr val="A00054"/>
                </a:solidFill>
              </a:rPr>
              <a:t>Thank you!</a:t>
            </a:r>
          </a:p>
        </p:txBody>
      </p:sp>
      <p:sp>
        <p:nvSpPr>
          <p:cNvPr id="5" name="TextBox 4">
            <a:extLst>
              <a:ext uri="{FF2B5EF4-FFF2-40B4-BE49-F238E27FC236}">
                <a16:creationId xmlns:a16="http://schemas.microsoft.com/office/drawing/2014/main" id="{C91AFE8B-1C1F-9947-B505-3CE809AC8373}"/>
              </a:ext>
            </a:extLst>
          </p:cNvPr>
          <p:cNvSpPr txBox="1"/>
          <p:nvPr/>
        </p:nvSpPr>
        <p:spPr>
          <a:xfrm>
            <a:off x="289932" y="1204332"/>
            <a:ext cx="8653346" cy="1754326"/>
          </a:xfrm>
          <a:prstGeom prst="rect">
            <a:avLst/>
          </a:prstGeom>
          <a:noFill/>
        </p:spPr>
        <p:txBody>
          <a:bodyPr wrap="square" rtlCol="0">
            <a:spAutoFit/>
          </a:bodyPr>
          <a:lstStyle/>
          <a:p>
            <a:r>
              <a:rPr lang="en-US" dirty="0"/>
              <a:t>We hope that the demand forecasting exercise will be an interesting and engaging one for you and your colleagues.</a:t>
            </a:r>
          </a:p>
          <a:p>
            <a:endParaRPr lang="en-US" dirty="0"/>
          </a:p>
          <a:p>
            <a:r>
              <a:rPr lang="en-US" dirty="0"/>
              <a:t>We are relying on stakeholders to provide us with informed estimates as to future demand for the NHS digital technology and health informatics workforce so that we can plan accordingly.</a:t>
            </a:r>
          </a:p>
        </p:txBody>
      </p:sp>
    </p:spTree>
    <p:extLst>
      <p:ext uri="{BB962C8B-B14F-4D97-AF65-F5344CB8AC3E}">
        <p14:creationId xmlns:p14="http://schemas.microsoft.com/office/powerpoint/2010/main" val="3287002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DD3BF-995C-43F0-B823-A47AF957BFC0}"/>
              </a:ext>
            </a:extLst>
          </p:cNvPr>
          <p:cNvPicPr>
            <a:picLocks noChangeAspect="1"/>
          </p:cNvPicPr>
          <p:nvPr/>
        </p:nvPicPr>
        <p:blipFill>
          <a:blip r:embed="rId3"/>
          <a:stretch>
            <a:fillRect/>
          </a:stretch>
        </p:blipFill>
        <p:spPr>
          <a:xfrm>
            <a:off x="1018572" y="1369694"/>
            <a:ext cx="7106856" cy="4445479"/>
          </a:xfrm>
          <a:prstGeom prst="rect">
            <a:avLst/>
          </a:prstGeom>
          <a:ln>
            <a:solidFill>
              <a:schemeClr val="bg1">
                <a:lumMod val="50000"/>
              </a:schemeClr>
            </a:solidFill>
          </a:ln>
        </p:spPr>
      </p:pic>
      <p:sp>
        <p:nvSpPr>
          <p:cNvPr id="3" name="TextBox 2">
            <a:extLst>
              <a:ext uri="{FF2B5EF4-FFF2-40B4-BE49-F238E27FC236}">
                <a16:creationId xmlns:a16="http://schemas.microsoft.com/office/drawing/2014/main" id="{B7348A2A-2921-4BFD-B95F-DF5855FE0E7F}"/>
              </a:ext>
            </a:extLst>
          </p:cNvPr>
          <p:cNvSpPr txBox="1"/>
          <p:nvPr/>
        </p:nvSpPr>
        <p:spPr>
          <a:xfrm>
            <a:off x="1191802" y="5815173"/>
            <a:ext cx="6933626" cy="369870"/>
          </a:xfrm>
          <a:prstGeom prst="rect">
            <a:avLst/>
          </a:prstGeom>
          <a:noFill/>
        </p:spPr>
        <p:txBody>
          <a:bodyPr wrap="square" rtlCol="0">
            <a:spAutoFit/>
          </a:bodyPr>
          <a:lstStyle/>
          <a:p>
            <a:endParaRPr lang="en-GB"/>
          </a:p>
        </p:txBody>
      </p:sp>
    </p:spTree>
    <p:extLst>
      <p:ext uri="{BB962C8B-B14F-4D97-AF65-F5344CB8AC3E}">
        <p14:creationId xmlns:p14="http://schemas.microsoft.com/office/powerpoint/2010/main" val="2804427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539552" y="1196752"/>
            <a:ext cx="7772400" cy="2663825"/>
          </a:xfrm>
        </p:spPr>
        <p:txBody>
          <a:bodyPr/>
          <a:lstStyle/>
          <a:p>
            <a:pPr eaLnBrk="1" hangingPunct="1"/>
            <a:r>
              <a:rPr lang="en-GB" dirty="0">
                <a:solidFill>
                  <a:schemeClr val="bg1">
                    <a:lumMod val="50000"/>
                  </a:schemeClr>
                </a:solidFill>
              </a:rPr>
              <a:t>NW Skills Development Network </a:t>
            </a:r>
            <a:br>
              <a:rPr lang="en-GB" dirty="0"/>
            </a:br>
            <a:br>
              <a:rPr lang="en-GB" dirty="0"/>
            </a:br>
            <a:r>
              <a:rPr lang="en-GB" dirty="0">
                <a:solidFill>
                  <a:srgbClr val="0070C0"/>
                </a:solidFill>
              </a:rPr>
              <a:t>Workforce Profile 2020</a:t>
            </a:r>
          </a:p>
        </p:txBody>
      </p:sp>
      <p:sp>
        <p:nvSpPr>
          <p:cNvPr id="3" name="Subtitle 2"/>
          <p:cNvSpPr>
            <a:spLocks noGrp="1"/>
          </p:cNvSpPr>
          <p:nvPr>
            <p:ph type="subTitle" idx="1"/>
          </p:nvPr>
        </p:nvSpPr>
        <p:spPr>
          <a:xfrm>
            <a:off x="395536" y="4292600"/>
            <a:ext cx="8352928" cy="1752600"/>
          </a:xfrm>
        </p:spPr>
        <p:txBody>
          <a:bodyPr rtlCol="0">
            <a:normAutofit fontScale="85000" lnSpcReduction="20000"/>
          </a:bodyPr>
          <a:lstStyle/>
          <a:p>
            <a:pPr eaLnBrk="1" fontAlgn="auto" hangingPunct="1">
              <a:spcAft>
                <a:spcPts val="0"/>
              </a:spcAft>
              <a:buFont typeface="Arial" panose="020B0604020202020204" pitchFamily="34" charset="0"/>
              <a:buNone/>
              <a:defRPr/>
            </a:pPr>
            <a:r>
              <a:rPr lang="en-GB" dirty="0"/>
              <a:t>Christine Banks</a:t>
            </a:r>
          </a:p>
          <a:p>
            <a:pPr eaLnBrk="1" fontAlgn="auto" hangingPunct="1">
              <a:spcAft>
                <a:spcPts val="0"/>
              </a:spcAft>
              <a:defRPr/>
            </a:pPr>
            <a:r>
              <a:rPr lang="en-GB" dirty="0"/>
              <a:t>NW Informatics Skills Development Manager </a:t>
            </a:r>
          </a:p>
          <a:p>
            <a:pPr eaLnBrk="1" fontAlgn="auto" hangingPunct="1">
              <a:spcAft>
                <a:spcPts val="0"/>
              </a:spcAft>
              <a:defRPr/>
            </a:pPr>
            <a:r>
              <a:rPr lang="en-GB" dirty="0"/>
              <a:t>Di Ormandy</a:t>
            </a:r>
          </a:p>
          <a:p>
            <a:pPr eaLnBrk="1" fontAlgn="auto" hangingPunct="1">
              <a:spcAft>
                <a:spcPts val="0"/>
              </a:spcAft>
              <a:defRPr/>
            </a:pPr>
            <a:r>
              <a:rPr lang="en-GB" dirty="0"/>
              <a:t>Head of NW Skills Development Network</a:t>
            </a:r>
          </a:p>
        </p:txBody>
      </p:sp>
      <p:sp>
        <p:nvSpPr>
          <p:cNvPr id="2" name="Slide Number Placeholder 1"/>
          <p:cNvSpPr>
            <a:spLocks noGrp="1"/>
          </p:cNvSpPr>
          <p:nvPr>
            <p:ph type="sldNum" sz="quarter" idx="12"/>
          </p:nvPr>
        </p:nvSpPr>
        <p:spPr/>
        <p:txBody>
          <a:bodyPr/>
          <a:lstStyle/>
          <a:p>
            <a:pPr>
              <a:defRPr/>
            </a:pPr>
            <a:fld id="{F5FF1FBF-D244-4E65-9202-82CA0B5D6D80}" type="slidenum">
              <a:rPr lang="en-GB" smtClean="0"/>
              <a:pPr>
                <a:defRPr/>
              </a:pPr>
              <a:t>7</a:t>
            </a:fld>
            <a:endParaRPr lang="en-GB" dirty="0"/>
          </a:p>
        </p:txBody>
      </p:sp>
    </p:spTree>
    <p:extLst>
      <p:ext uri="{BB962C8B-B14F-4D97-AF65-F5344CB8AC3E}">
        <p14:creationId xmlns:p14="http://schemas.microsoft.com/office/powerpoint/2010/main" val="2024567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0C0"/>
                </a:solidFill>
              </a:rPr>
              <a:t>Overview</a:t>
            </a:r>
          </a:p>
        </p:txBody>
      </p:sp>
      <p:sp>
        <p:nvSpPr>
          <p:cNvPr id="3" name="Content Placeholder 2"/>
          <p:cNvSpPr>
            <a:spLocks noGrp="1"/>
          </p:cNvSpPr>
          <p:nvPr>
            <p:ph idx="1"/>
          </p:nvPr>
        </p:nvSpPr>
        <p:spPr/>
        <p:txBody>
          <a:bodyPr/>
          <a:lstStyle/>
          <a:p>
            <a:r>
              <a:rPr lang="en-GB" dirty="0">
                <a:solidFill>
                  <a:schemeClr val="bg1">
                    <a:lumMod val="50000"/>
                  </a:schemeClr>
                </a:solidFill>
              </a:rPr>
              <a:t>NW Informatics Skills Development Network- a very brief summary</a:t>
            </a:r>
          </a:p>
          <a:p>
            <a:r>
              <a:rPr lang="en-GB" dirty="0">
                <a:solidFill>
                  <a:schemeClr val="bg1">
                    <a:lumMod val="50000"/>
                  </a:schemeClr>
                </a:solidFill>
              </a:rPr>
              <a:t>History of the workforce profile</a:t>
            </a:r>
          </a:p>
          <a:p>
            <a:r>
              <a:rPr lang="en-GB" dirty="0">
                <a:solidFill>
                  <a:schemeClr val="bg1">
                    <a:lumMod val="50000"/>
                  </a:schemeClr>
                </a:solidFill>
              </a:rPr>
              <a:t>Benefits  to our members</a:t>
            </a:r>
          </a:p>
          <a:p>
            <a:r>
              <a:rPr lang="en-GB" dirty="0">
                <a:solidFill>
                  <a:schemeClr val="bg1">
                    <a:lumMod val="50000"/>
                  </a:schemeClr>
                </a:solidFill>
              </a:rPr>
              <a:t>What and how we are collecting information</a:t>
            </a:r>
          </a:p>
          <a:p>
            <a:endParaRPr lang="en-GB" dirty="0">
              <a:solidFill>
                <a:schemeClr val="bg1">
                  <a:lumMod val="50000"/>
                </a:schemeClr>
              </a:solidFill>
            </a:endParaRPr>
          </a:p>
        </p:txBody>
      </p:sp>
      <p:sp>
        <p:nvSpPr>
          <p:cNvPr id="5" name="Slide Number Placeholder 4"/>
          <p:cNvSpPr>
            <a:spLocks noGrp="1"/>
          </p:cNvSpPr>
          <p:nvPr>
            <p:ph type="sldNum" sz="quarter" idx="12"/>
          </p:nvPr>
        </p:nvSpPr>
        <p:spPr/>
        <p:txBody>
          <a:bodyPr/>
          <a:lstStyle/>
          <a:p>
            <a:pPr>
              <a:defRPr/>
            </a:pPr>
            <a:fld id="{0DE20610-9A55-42B8-BEFA-F373F9899C93}" type="slidenum">
              <a:rPr lang="en-GB" smtClean="0"/>
              <a:pPr>
                <a:defRPr/>
              </a:pPr>
              <a:t>8</a:t>
            </a:fld>
            <a:endParaRPr lang="en-GB" dirty="0"/>
          </a:p>
        </p:txBody>
      </p:sp>
    </p:spTree>
    <p:extLst>
      <p:ext uri="{BB962C8B-B14F-4D97-AF65-F5344CB8AC3E}">
        <p14:creationId xmlns:p14="http://schemas.microsoft.com/office/powerpoint/2010/main" val="2214629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4569" y="44624"/>
            <a:ext cx="8229600" cy="1143000"/>
          </a:xfrm>
        </p:spPr>
        <p:txBody>
          <a:bodyPr/>
          <a:lstStyle/>
          <a:p>
            <a:pPr algn="l"/>
            <a:r>
              <a:rPr lang="en-GB" altLang="en-US" dirty="0">
                <a:solidFill>
                  <a:srgbClr val="0070C0"/>
                </a:solidFill>
              </a:rPr>
              <a:t>ISDN – membership network</a:t>
            </a:r>
          </a:p>
        </p:txBody>
      </p:sp>
      <p:sp>
        <p:nvSpPr>
          <p:cNvPr id="5" name="Subtitle 2"/>
          <p:cNvSpPr>
            <a:spLocks noGrp="1"/>
          </p:cNvSpPr>
          <p:nvPr>
            <p:ph idx="1"/>
          </p:nvPr>
        </p:nvSpPr>
        <p:spPr>
          <a:xfrm>
            <a:off x="31815" y="1124744"/>
            <a:ext cx="5364088" cy="4929411"/>
          </a:xfrm>
        </p:spPr>
        <p:txBody>
          <a:bodyPr/>
          <a:lstStyle/>
          <a:p>
            <a:pPr marL="514350" indent="-514350" algn="l">
              <a:spcBef>
                <a:spcPts val="0"/>
              </a:spcBef>
              <a:spcAft>
                <a:spcPts val="1200"/>
              </a:spcAft>
              <a:buClr>
                <a:srgbClr val="0070C0"/>
              </a:buClr>
              <a:buFont typeface="+mj-lt"/>
              <a:buAutoNum type="arabicPeriod"/>
              <a:defRPr/>
            </a:pPr>
            <a:r>
              <a:rPr lang="en-GB" altLang="en-US" sz="2800" dirty="0">
                <a:solidFill>
                  <a:schemeClr val="bg1">
                    <a:lumMod val="50000"/>
                  </a:schemeClr>
                </a:solidFill>
                <a:latin typeface="Arial" panose="020B0604020202020204" pitchFamily="34" charset="0"/>
                <a:cs typeface="Arial" panose="020B0604020202020204" pitchFamily="34" charset="0"/>
              </a:rPr>
              <a:t>Learning and Development</a:t>
            </a:r>
          </a:p>
          <a:p>
            <a:pPr marL="514350" indent="-514350" algn="l">
              <a:spcBef>
                <a:spcPts val="0"/>
              </a:spcBef>
              <a:spcAft>
                <a:spcPts val="1200"/>
              </a:spcAft>
              <a:buClr>
                <a:srgbClr val="0070C0"/>
              </a:buClr>
              <a:buFont typeface="+mj-lt"/>
              <a:buAutoNum type="arabicPeriod"/>
              <a:defRPr/>
            </a:pPr>
            <a:r>
              <a:rPr lang="en-GB" altLang="en-US" sz="2800" dirty="0">
                <a:solidFill>
                  <a:schemeClr val="bg1">
                    <a:lumMod val="50000"/>
                  </a:schemeClr>
                </a:solidFill>
                <a:latin typeface="Arial" panose="020B0604020202020204" pitchFamily="34" charset="0"/>
                <a:cs typeface="Arial" panose="020B0604020202020204" pitchFamily="34" charset="0"/>
              </a:rPr>
              <a:t>Sharing best practice and networking</a:t>
            </a:r>
          </a:p>
          <a:p>
            <a:pPr marL="514350" indent="-514350" algn="l">
              <a:spcBef>
                <a:spcPts val="0"/>
              </a:spcBef>
              <a:spcAft>
                <a:spcPts val="1200"/>
              </a:spcAft>
              <a:buClr>
                <a:srgbClr val="0070C0"/>
              </a:buClr>
              <a:buFont typeface="+mj-lt"/>
              <a:buAutoNum type="arabicPeriod"/>
              <a:defRPr/>
            </a:pPr>
            <a:r>
              <a:rPr lang="en-GB" altLang="en-US" sz="2800" dirty="0">
                <a:solidFill>
                  <a:schemeClr val="bg1">
                    <a:lumMod val="50000"/>
                  </a:schemeClr>
                </a:solidFill>
                <a:latin typeface="Arial" panose="020B0604020202020204" pitchFamily="34" charset="0"/>
                <a:cs typeface="Arial" panose="020B0604020202020204" pitchFamily="34" charset="0"/>
              </a:rPr>
              <a:t>NW Informatics Awards</a:t>
            </a:r>
            <a:endParaRPr lang="en-GB" sz="2800" dirty="0">
              <a:solidFill>
                <a:schemeClr val="bg1">
                  <a:lumMod val="50000"/>
                </a:schemeClr>
              </a:solidFill>
              <a:latin typeface="Arial" panose="020B0604020202020204" pitchFamily="34" charset="0"/>
              <a:cs typeface="Arial" panose="020B0604020202020204" pitchFamily="34" charset="0"/>
            </a:endParaRPr>
          </a:p>
          <a:p>
            <a:pPr marL="514350" indent="-514350" algn="l">
              <a:spcBef>
                <a:spcPts val="0"/>
              </a:spcBef>
              <a:spcAft>
                <a:spcPts val="1200"/>
              </a:spcAft>
              <a:buClr>
                <a:srgbClr val="0070C0"/>
              </a:buClr>
              <a:buFont typeface="+mj-lt"/>
              <a:buAutoNum type="arabicPeriod"/>
              <a:defRPr/>
            </a:pPr>
            <a:r>
              <a:rPr lang="en-GB" sz="2800" dirty="0">
                <a:solidFill>
                  <a:schemeClr val="bg1">
                    <a:lumMod val="50000"/>
                  </a:schemeClr>
                </a:solidFill>
                <a:latin typeface="Arial" panose="020B0604020202020204" pitchFamily="34" charset="0"/>
                <a:cs typeface="Arial" panose="020B0604020202020204" pitchFamily="34" charset="0"/>
              </a:rPr>
              <a:t>Annual Workforce profile</a:t>
            </a:r>
          </a:p>
          <a:p>
            <a:pPr marL="514350" indent="-514350" algn="l">
              <a:spcBef>
                <a:spcPts val="0"/>
              </a:spcBef>
              <a:spcAft>
                <a:spcPts val="1200"/>
              </a:spcAft>
              <a:buClr>
                <a:srgbClr val="0070C0"/>
              </a:buClr>
              <a:buFont typeface="+mj-lt"/>
              <a:buAutoNum type="arabicPeriod"/>
              <a:defRPr/>
            </a:pPr>
            <a:r>
              <a:rPr lang="en-GB" altLang="en-US" sz="2800" dirty="0">
                <a:solidFill>
                  <a:schemeClr val="bg1">
                    <a:lumMod val="50000"/>
                  </a:schemeClr>
                </a:solidFill>
                <a:latin typeface="Arial" panose="020B0604020202020204" pitchFamily="34" charset="0"/>
                <a:cs typeface="Arial" panose="020B0604020202020204" pitchFamily="34" charset="0"/>
              </a:rPr>
              <a:t>Excellence-in-Informatics Accreditation </a:t>
            </a:r>
            <a:r>
              <a:rPr lang="en-GB" altLang="en-US" sz="2400" dirty="0">
                <a:solidFill>
                  <a:schemeClr val="bg1">
                    <a:lumMod val="50000"/>
                  </a:schemeClr>
                </a:solidFill>
                <a:latin typeface="Arial" panose="020B0604020202020204" pitchFamily="34" charset="0"/>
                <a:cs typeface="Arial" panose="020B0604020202020204" pitchFamily="34" charset="0"/>
              </a:rPr>
              <a:t>(including </a:t>
            </a:r>
            <a:r>
              <a:rPr lang="en-GB" sz="2400" dirty="0">
                <a:solidFill>
                  <a:schemeClr val="bg1">
                    <a:lumMod val="50000"/>
                  </a:schemeClr>
                </a:solidFill>
                <a:latin typeface="Arial" panose="020B0604020202020204" pitchFamily="34" charset="0"/>
                <a:cs typeface="Arial" panose="020B0604020202020204" pitchFamily="34" charset="0"/>
              </a:rPr>
              <a:t>Digital Maturity Assessment) </a:t>
            </a:r>
          </a:p>
          <a:p>
            <a:pPr marL="514350" indent="-514350">
              <a:spcBef>
                <a:spcPts val="0"/>
              </a:spcBef>
              <a:spcAft>
                <a:spcPts val="1200"/>
              </a:spcAft>
              <a:buClr>
                <a:srgbClr val="0070C0"/>
              </a:buClr>
              <a:buFont typeface="+mj-lt"/>
              <a:buAutoNum type="arabicPeriod"/>
              <a:defRPr/>
            </a:pPr>
            <a:r>
              <a:rPr lang="en-GB" sz="2800" dirty="0">
                <a:solidFill>
                  <a:schemeClr val="bg1">
                    <a:lumMod val="50000"/>
                  </a:schemeClr>
                </a:solidFill>
                <a:latin typeface="Arial" panose="020B0604020202020204" pitchFamily="34" charset="0"/>
                <a:cs typeface="Arial" panose="020B0604020202020204" pitchFamily="34" charset="0"/>
              </a:rPr>
              <a:t>Informatics Skills Framework </a:t>
            </a:r>
          </a:p>
          <a:p>
            <a:pPr marL="514350" indent="-514350">
              <a:spcBef>
                <a:spcPts val="0"/>
              </a:spcBef>
              <a:spcAft>
                <a:spcPts val="1200"/>
              </a:spcAft>
              <a:buClr>
                <a:srgbClr val="0070C0"/>
              </a:buClr>
              <a:buFont typeface="+mj-lt"/>
              <a:buAutoNum type="arabicPeriod"/>
              <a:defRPr/>
            </a:pPr>
            <a:r>
              <a:rPr lang="en-GB" sz="2800" dirty="0">
                <a:solidFill>
                  <a:schemeClr val="bg1">
                    <a:lumMod val="50000"/>
                  </a:schemeClr>
                </a:solidFill>
                <a:latin typeface="Arial" panose="020B0604020202020204" pitchFamily="34" charset="0"/>
                <a:cs typeface="Arial" panose="020B0604020202020204" pitchFamily="34" charset="0"/>
              </a:rPr>
              <a:t>Professionalism</a:t>
            </a:r>
          </a:p>
          <a:p>
            <a:pPr marL="514350" indent="-514350" algn="l">
              <a:spcBef>
                <a:spcPts val="0"/>
              </a:spcBef>
              <a:spcAft>
                <a:spcPts val="1200"/>
              </a:spcAft>
              <a:buClr>
                <a:srgbClr val="0070C0"/>
              </a:buClr>
              <a:buFont typeface="+mj-lt"/>
              <a:buAutoNum type="arabicPeriod"/>
              <a:defRPr/>
            </a:pPr>
            <a:endParaRPr lang="en-GB" sz="2400" dirty="0">
              <a:solidFill>
                <a:schemeClr val="bg1">
                  <a:lumMod val="50000"/>
                </a:schemeClr>
              </a:solidFill>
              <a:latin typeface="Arial" panose="020B0604020202020204" pitchFamily="34" charset="0"/>
              <a:cs typeface="Arial" panose="020B0604020202020204" pitchFamily="34" charset="0"/>
            </a:endParaRPr>
          </a:p>
          <a:p>
            <a:pPr marL="514350" indent="-514350" algn="l">
              <a:spcBef>
                <a:spcPts val="0"/>
              </a:spcBef>
              <a:spcAft>
                <a:spcPts val="1200"/>
              </a:spcAft>
              <a:buClr>
                <a:srgbClr val="0070C0"/>
              </a:buClr>
              <a:buFont typeface="+mj-lt"/>
              <a:buAutoNum type="arabicPeriod"/>
              <a:defRPr/>
            </a:pPr>
            <a:endParaRPr lang="en-GB" sz="2800" dirty="0">
              <a:solidFill>
                <a:schemeClr val="bg1">
                  <a:lumMod val="50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628800"/>
            <a:ext cx="3471681" cy="4580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0DE20610-9A55-42B8-BEFA-F373F9899C93}" type="slidenum">
              <a:rPr lang="en-GB" smtClean="0"/>
              <a:pPr>
                <a:defRPr/>
              </a:pPr>
              <a:t>9</a:t>
            </a:fld>
            <a:endParaRPr lang="en-GB" dirty="0"/>
          </a:p>
        </p:txBody>
      </p:sp>
    </p:spTree>
    <p:extLst>
      <p:ext uri="{BB962C8B-B14F-4D97-AF65-F5344CB8AC3E}">
        <p14:creationId xmlns:p14="http://schemas.microsoft.com/office/powerpoint/2010/main" val="3506095236"/>
      </p:ext>
    </p:extLst>
  </p:cSld>
  <p:clrMapOvr>
    <a:masterClrMapping/>
  </p:clrMapOvr>
  <p:transition spd="slow"/>
</p:sld>
</file>

<file path=ppt/theme/theme1.xml><?xml version="1.0" encoding="utf-8"?>
<a:theme xmlns:a="http://schemas.openxmlformats.org/drawingml/2006/main" name="HEE PPT - Master slide deck_1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32358C74A89A419650AD017E1FAC40" ma:contentTypeVersion="12" ma:contentTypeDescription="Create a new document." ma:contentTypeScope="" ma:versionID="b6013423212d214a23abe316aa03e667">
  <xsd:schema xmlns:xsd="http://www.w3.org/2001/XMLSchema" xmlns:xs="http://www.w3.org/2001/XMLSchema" xmlns:p="http://schemas.microsoft.com/office/2006/metadata/properties" xmlns:ns2="e37e8048-7f47-46c3-9f5d-bf2bf54c9279" xmlns:ns3="812061dd-523a-47bf-9db5-a71fd49c94a4" targetNamespace="http://schemas.microsoft.com/office/2006/metadata/properties" ma:root="true" ma:fieldsID="e7be3006cc3bf1f0583dcf9d9fcfe22f" ns2:_="" ns3:_="">
    <xsd:import namespace="e37e8048-7f47-46c3-9f5d-bf2bf54c9279"/>
    <xsd:import namespace="812061dd-523a-47bf-9db5-a71fd49c94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7e8048-7f47-46c3-9f5d-bf2bf54c92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2061dd-523a-47bf-9db5-a71fd49c94a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F5D14C-25C8-4E6A-9244-E13F58C8DF4A}">
  <ds:schemaRefs>
    <ds:schemaRef ds:uri="http://schemas.microsoft.com/sharepoint/v3/contenttype/forms"/>
  </ds:schemaRefs>
</ds:datastoreItem>
</file>

<file path=customXml/itemProps2.xml><?xml version="1.0" encoding="utf-8"?>
<ds:datastoreItem xmlns:ds="http://schemas.openxmlformats.org/officeDocument/2006/customXml" ds:itemID="{73046569-A351-44EA-B445-9774854FB6ED}"/>
</file>

<file path=customXml/itemProps3.xml><?xml version="1.0" encoding="utf-8"?>
<ds:datastoreItem xmlns:ds="http://schemas.openxmlformats.org/officeDocument/2006/customXml" ds:itemID="{C7E73EB5-60BF-4DFF-B296-87D636514E2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022ed7b2-7843-4a9a-9716-e6b118b8c022"/>
    <ds:schemaRef ds:uri="97dc955d-3093-409a-b81e-26e0fda0e34d"/>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TEMPLATE+-+Master+slide+deck+v2</Template>
  <TotalTime>223</TotalTime>
  <Words>4044</Words>
  <Application>Microsoft Office PowerPoint</Application>
  <PresentationFormat>On-screen Show (4:3)</PresentationFormat>
  <Paragraphs>693</Paragraphs>
  <Slides>53</Slides>
  <Notes>24</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53</vt:i4>
      </vt:variant>
    </vt:vector>
  </HeadingPairs>
  <TitlesOfParts>
    <vt:vector size="63" baseType="lpstr">
      <vt:lpstr>Arial</vt:lpstr>
      <vt:lpstr>Calibri</vt:lpstr>
      <vt:lpstr>Calibri Light</vt:lpstr>
      <vt:lpstr>Frutiger LT Std 45 Light</vt:lpstr>
      <vt:lpstr>Segoe UI</vt:lpstr>
      <vt:lpstr>Wingdings</vt:lpstr>
      <vt:lpstr>WordVisi_MSFontService</vt:lpstr>
      <vt:lpstr>HEE PPT - Master slide deck_1 (1)</vt:lpstr>
      <vt:lpstr>Custom Design</vt:lpstr>
      <vt:lpstr>Office Theme</vt:lpstr>
      <vt:lpstr>PowerPoint Presentation</vt:lpstr>
      <vt:lpstr>Agenda</vt:lpstr>
      <vt:lpstr>PowerPoint Presentation</vt:lpstr>
      <vt:lpstr>PowerPoint Presentation</vt:lpstr>
      <vt:lpstr>Planning for digital: Theory of Change</vt:lpstr>
      <vt:lpstr>PowerPoint Presentation</vt:lpstr>
      <vt:lpstr>NW Skills Development Network   Workforce Profile 2020</vt:lpstr>
      <vt:lpstr>Overview</vt:lpstr>
      <vt:lpstr>ISDN – membership network</vt:lpstr>
      <vt:lpstr>PowerPoint Presentation</vt:lpstr>
      <vt:lpstr>What does it look like?</vt:lpstr>
      <vt:lpstr>What’s in it for you?</vt:lpstr>
      <vt:lpstr>Quote from stakeholder</vt:lpstr>
      <vt:lpstr>Benefits to Member Organisations</vt:lpstr>
      <vt:lpstr>Quote from stakeholder cont.</vt:lpstr>
      <vt:lpstr>Total Staff</vt:lpstr>
      <vt:lpstr>Headcount by Band</vt:lpstr>
      <vt:lpstr>Headcount by Role (Information)</vt:lpstr>
      <vt:lpstr>Chief Clinical Information Officers</vt:lpstr>
      <vt:lpstr>Qualifications</vt:lpstr>
      <vt:lpstr>Qualifications</vt:lpstr>
      <vt:lpstr>Professional Bodies</vt:lpstr>
      <vt:lpstr>Questions?</vt:lpstr>
      <vt:lpstr>  </vt:lpstr>
      <vt:lpstr>Six Steps Methodology to Integrated Workforce Planning </vt:lpstr>
      <vt:lpstr>NHS Digital Technology and Health Informatics: Current Workforce Size  </vt:lpstr>
      <vt:lpstr>NHS Digital Technology and Health Informatics: Current Workforce Size – “The Denominator” </vt:lpstr>
      <vt:lpstr>NHS Digital Technology and Health Informatics: Current Establishment Size – “What Good Looks Like”</vt:lpstr>
      <vt:lpstr>Data Definitions</vt:lpstr>
      <vt:lpstr>Projected Supply and Workforce Size - Next 10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Steps Methodology to Integrated Workforce Planning </vt:lpstr>
      <vt:lpstr>Scenario-based Workforce Planning </vt:lpstr>
      <vt:lpstr>Scenario A and B Development: Methodology</vt:lpstr>
      <vt:lpstr>Scenario A: Data DRIVEN Future 2030 - Summary</vt:lpstr>
      <vt:lpstr>Scenario A: Data DESERT Future 2030 - Summary</vt:lpstr>
      <vt:lpstr>Scenario: Typical NHS Acute Trust </vt:lpstr>
      <vt:lpstr>Forecasting Demand for Anycity University Hospital</vt:lpstr>
      <vt:lpstr>Forecasting Demand: Guidance</vt:lpstr>
      <vt:lpstr>Demand Forecasting Toolkit (1)</vt:lpstr>
      <vt:lpstr>Demand Forecasting Toolkit (2)</vt:lpstr>
      <vt:lpstr>Using Your Demand Forecasting Data</vt:lpstr>
      <vt:lpstr>Using Your Demand Forecasting Data</vt:lpstr>
      <vt:lpstr>Taking Part – Demand Forecasting Exercise</vt:lpstr>
      <vt:lpstr>PowerPoint Presentation</vt:lpstr>
    </vt:vector>
  </TitlesOfParts>
  <Company>Health Education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Turnbull</dc:creator>
  <cp:lastModifiedBy>Nicola Calder</cp:lastModifiedBy>
  <cp:revision>23</cp:revision>
  <dcterms:created xsi:type="dcterms:W3CDTF">2019-08-20T10:22:31Z</dcterms:created>
  <dcterms:modified xsi:type="dcterms:W3CDTF">2020-07-30T17:40:17Z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0x010100F532358C74A89A419650AD017E1FAC40</vt:lpwstr>
  </property>
</Properties>
</file>