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  <p:sldMasterId id="2147483678" r:id="rId2"/>
    <p:sldMasterId id="2147483679" r:id="rId3"/>
  </p:sldMasterIdLst>
  <p:notesMasterIdLst>
    <p:notesMasterId r:id="rId6"/>
  </p:notesMasterIdLst>
  <p:sldIdLst>
    <p:sldId id="256" r:id="rId4"/>
    <p:sldId id="257" r:id="rId5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Helvetica Neue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1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2ce7d4fbe_0_117:notes"/>
          <p:cNvSpPr txBox="1">
            <a:spLocks noGrp="1"/>
          </p:cNvSpPr>
          <p:nvPr>
            <p:ph type="body" idx="1"/>
          </p:nvPr>
        </p:nvSpPr>
        <p:spPr>
          <a:xfrm>
            <a:off x="685801" y="4343406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g72ce7d4fbe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291" y="685838"/>
            <a:ext cx="6675600" cy="3429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73a4d6058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73a4d6058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Slide">
  <p:cSld name="12_Title Slide">
    <p:bg>
      <p:bgPr>
        <a:gradFill>
          <a:gsLst>
            <a:gs pos="0">
              <a:srgbClr val="002D88"/>
            </a:gs>
            <a:gs pos="100000">
              <a:srgbClr val="002D88"/>
            </a:gs>
          </a:gsLst>
          <a:lin ang="8100019" scaled="0"/>
        </a:gra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-36512" y="4372397"/>
            <a:ext cx="9200400" cy="79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1224056" y="1707654"/>
            <a:ext cx="66603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2"/>
          </p:nvPr>
        </p:nvSpPr>
        <p:spPr>
          <a:xfrm>
            <a:off x="1209725" y="2487237"/>
            <a:ext cx="66603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2100" b="1">
                <a:solidFill>
                  <a:srgbClr val="FFFFFF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3"/>
          </p:nvPr>
        </p:nvSpPr>
        <p:spPr>
          <a:xfrm>
            <a:off x="4644008" y="4464000"/>
            <a:ext cx="3924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3087"/>
              </a:buClr>
              <a:buSzPts val="1500"/>
              <a:buNone/>
              <a:defRPr sz="1500" b="1">
                <a:solidFill>
                  <a:srgbClr val="003087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04720" y="188792"/>
            <a:ext cx="1444877" cy="664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rgbClr val="002D88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/>
          <p:nvPr/>
        </p:nvSpPr>
        <p:spPr>
          <a:xfrm>
            <a:off x="-12844" y="870394"/>
            <a:ext cx="9156900" cy="436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11007" y="1131590"/>
            <a:ext cx="8496300" cy="33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2F2F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ctrTitle"/>
          </p:nvPr>
        </p:nvSpPr>
        <p:spPr>
          <a:xfrm>
            <a:off x="457200" y="3435846"/>
            <a:ext cx="7787100" cy="9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Helvetica Neue"/>
              <a:buNone/>
              <a:defRPr sz="4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ubTitle" idx="1"/>
          </p:nvPr>
        </p:nvSpPr>
        <p:spPr>
          <a:xfrm>
            <a:off x="457200" y="4371950"/>
            <a:ext cx="77871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3600" b="0" i="0" u="none" strike="noStrike" cap="none">
                <a:solidFill>
                  <a:srgbClr val="7F7F7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9" name="Google Shape;69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88792"/>
            <a:ext cx="1444877" cy="664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>
            <a:off x="-12844" y="870394"/>
            <a:ext cx="9156900" cy="436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8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1"/>
          </p:nvPr>
        </p:nvSpPr>
        <p:spPr>
          <a:xfrm>
            <a:off x="311007" y="1131590"/>
            <a:ext cx="8496300" cy="33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FFFFFF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/>
          <p:nvPr/>
        </p:nvSpPr>
        <p:spPr>
          <a:xfrm>
            <a:off x="-12844" y="870394"/>
            <a:ext cx="9156900" cy="427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body" idx="1"/>
          </p:nvPr>
        </p:nvSpPr>
        <p:spPr>
          <a:xfrm>
            <a:off x="311007" y="1131590"/>
            <a:ext cx="8496300" cy="33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>
                <a:solidFill>
                  <a:srgbClr val="FFFFFF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4" name="Google Shape;84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51573" y="169688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" type="obj">
  <p:cSld name="OBJEC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/>
          <p:nvPr/>
        </p:nvSpPr>
        <p:spPr>
          <a:xfrm>
            <a:off x="0" y="-29954"/>
            <a:ext cx="9144000" cy="609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1"/>
          <p:cNvSpPr txBox="1">
            <a:spLocks noGrp="1"/>
          </p:cNvSpPr>
          <p:nvPr>
            <p:ph type="title"/>
          </p:nvPr>
        </p:nvSpPr>
        <p:spPr>
          <a:xfrm>
            <a:off x="720000" y="360001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 sz="3000" b="1">
                <a:solidFill>
                  <a:schemeClr val="accen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1"/>
          <p:cNvSpPr txBox="1">
            <a:spLocks noGrp="1"/>
          </p:cNvSpPr>
          <p:nvPr>
            <p:ph type="body" idx="1"/>
          </p:nvPr>
        </p:nvSpPr>
        <p:spPr>
          <a:xfrm>
            <a:off x="720000" y="1080000"/>
            <a:ext cx="7704000" cy="343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marL="914400" lvl="1" indent="-3619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2100"/>
              <a:buChar char="–"/>
              <a:defRPr sz="2100">
                <a:solidFill>
                  <a:schemeClr val="lt1"/>
                </a:solidFill>
              </a:defRPr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  <a:defRPr sz="1800">
                <a:solidFill>
                  <a:schemeClr val="lt1"/>
                </a:solidFill>
              </a:defRPr>
            </a:lvl3pPr>
            <a:lvl4pPr marL="1828800" lvl="3" indent="-3619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–"/>
              <a:defRPr sz="2100"/>
            </a:lvl4pPr>
            <a:lvl5pPr marL="2286000" lvl="4" indent="-336550" algn="l" rtl="0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1"/>
              </a:buClr>
              <a:buSzPts val="1700"/>
              <a:buChar char="»"/>
              <a:defRPr sz="17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sldNum" idx="12"/>
          </p:nvPr>
        </p:nvSpPr>
        <p:spPr>
          <a:xfrm>
            <a:off x="6300192" y="4731992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4" name="Google Shape;94;p21"/>
          <p:cNvSpPr/>
          <p:nvPr/>
        </p:nvSpPr>
        <p:spPr>
          <a:xfrm>
            <a:off x="0" y="-29954"/>
            <a:ext cx="9144000" cy="1017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bg>
      <p:bgPr>
        <a:solidFill>
          <a:schemeClr val="lt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2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/>
          <p:nvPr/>
        </p:nvSpPr>
        <p:spPr>
          <a:xfrm>
            <a:off x="0" y="0"/>
            <a:ext cx="4389000" cy="5163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4"/>
          <p:cNvSpPr txBox="1">
            <a:spLocks noGrp="1"/>
          </p:cNvSpPr>
          <p:nvPr>
            <p:ph type="title"/>
          </p:nvPr>
        </p:nvSpPr>
        <p:spPr>
          <a:xfrm>
            <a:off x="323528" y="195486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4"/>
          <p:cNvSpPr txBox="1">
            <a:spLocks noGrp="1"/>
          </p:cNvSpPr>
          <p:nvPr>
            <p:ph type="body" idx="1"/>
          </p:nvPr>
        </p:nvSpPr>
        <p:spPr>
          <a:xfrm>
            <a:off x="251520" y="1059582"/>
            <a:ext cx="37548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  <a:defRPr>
                <a:solidFill>
                  <a:srgbClr val="FFFFFF"/>
                </a:solidFill>
              </a:defRPr>
            </a:lvl1pPr>
            <a:lvl2pPr marL="914400" lvl="1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  <a:defRPr>
                <a:solidFill>
                  <a:srgbClr val="FFFFFF"/>
                </a:solidFill>
              </a:defRPr>
            </a:lvl2pPr>
            <a:lvl3pPr marL="1371600" lvl="2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9" name="Google Shape;10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95486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Slide">
  <p:cSld name="12_Title Slide">
    <p:bg>
      <p:bgPr>
        <a:gradFill>
          <a:gsLst>
            <a:gs pos="0">
              <a:schemeClr val="dk1"/>
            </a:gs>
            <a:gs pos="100000">
              <a:schemeClr val="dk1"/>
            </a:gs>
          </a:gsLst>
          <a:lin ang="8100019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/>
          <p:nvPr/>
        </p:nvSpPr>
        <p:spPr>
          <a:xfrm>
            <a:off x="-36512" y="4358647"/>
            <a:ext cx="9200400" cy="79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5"/>
          <p:cNvSpPr txBox="1">
            <a:spLocks noGrp="1"/>
          </p:cNvSpPr>
          <p:nvPr>
            <p:ph type="body" idx="1"/>
          </p:nvPr>
        </p:nvSpPr>
        <p:spPr>
          <a:xfrm>
            <a:off x="1224056" y="1707654"/>
            <a:ext cx="6660300" cy="4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087"/>
              </a:buClr>
              <a:buSzPts val="4000"/>
              <a:buNone/>
              <a:defRPr sz="4000" b="1">
                <a:solidFill>
                  <a:srgbClr val="00308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5"/>
          <p:cNvSpPr txBox="1">
            <a:spLocks noGrp="1"/>
          </p:cNvSpPr>
          <p:nvPr>
            <p:ph type="body" idx="2"/>
          </p:nvPr>
        </p:nvSpPr>
        <p:spPr>
          <a:xfrm>
            <a:off x="1209725" y="2487237"/>
            <a:ext cx="66603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2100" b="1">
                <a:solidFill>
                  <a:srgbClr val="FFFFFF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5"/>
          <p:cNvSpPr txBox="1">
            <a:spLocks noGrp="1"/>
          </p:cNvSpPr>
          <p:nvPr>
            <p:ph type="body" idx="3"/>
          </p:nvPr>
        </p:nvSpPr>
        <p:spPr>
          <a:xfrm>
            <a:off x="4644008" y="4464000"/>
            <a:ext cx="3924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3087"/>
              </a:buClr>
              <a:buSzPts val="1500"/>
              <a:buNone/>
              <a:defRPr sz="1500" b="1">
                <a:solidFill>
                  <a:srgbClr val="003087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5" name="Google Shape;11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95486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chemeClr val="accen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6"/>
          <p:cNvSpPr/>
          <p:nvPr/>
        </p:nvSpPr>
        <p:spPr>
          <a:xfrm>
            <a:off x="4788024" y="0"/>
            <a:ext cx="4389000" cy="516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37548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•"/>
              <a:defRPr>
                <a:solidFill>
                  <a:srgbClr val="FFFFFF"/>
                </a:solidFill>
              </a:defRPr>
            </a:lvl1pPr>
            <a:lvl2pPr marL="914400" lvl="1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FFFFFF"/>
              </a:buClr>
              <a:buSzPts val="2600"/>
              <a:buChar char="–"/>
              <a:defRPr>
                <a:solidFill>
                  <a:srgbClr val="FFFFFF"/>
                </a:solidFill>
              </a:defRPr>
            </a:lvl2pPr>
            <a:lvl3pPr marL="1371600" lvl="2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FF"/>
              </a:buClr>
              <a:buSzPts val="2200"/>
              <a:buChar char="•"/>
              <a:defRPr>
                <a:solidFill>
                  <a:srgbClr val="FFFFFF"/>
                </a:solidFill>
              </a:defRPr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6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20" name="Google Shape;12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95486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chemeClr val="lt2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7"/>
          <p:cNvSpPr/>
          <p:nvPr/>
        </p:nvSpPr>
        <p:spPr>
          <a:xfrm>
            <a:off x="4754880" y="0"/>
            <a:ext cx="4389000" cy="516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7"/>
          <p:cNvSpPr txBox="1">
            <a:spLocks noGrp="1"/>
          </p:cNvSpPr>
          <p:nvPr>
            <p:ph type="sldNum" idx="12"/>
          </p:nvPr>
        </p:nvSpPr>
        <p:spPr>
          <a:xfrm>
            <a:off x="6300192" y="4731990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body" idx="1"/>
          </p:nvPr>
        </p:nvSpPr>
        <p:spPr>
          <a:xfrm>
            <a:off x="467544" y="1131590"/>
            <a:ext cx="4032300" cy="3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  <a:defRPr sz="1800">
                <a:solidFill>
                  <a:srgbClr val="FFFFFF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6" name="Google Shape;126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95486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FFFFFF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/>
          <p:nvPr/>
        </p:nvSpPr>
        <p:spPr>
          <a:xfrm>
            <a:off x="4644008" y="0"/>
            <a:ext cx="4509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8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8"/>
          <p:cNvSpPr txBox="1">
            <a:spLocks noGrp="1"/>
          </p:cNvSpPr>
          <p:nvPr>
            <p:ph type="body" idx="1"/>
          </p:nvPr>
        </p:nvSpPr>
        <p:spPr>
          <a:xfrm>
            <a:off x="467544" y="1131590"/>
            <a:ext cx="4032300" cy="3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>
                <a:solidFill>
                  <a:schemeClr val="accent1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1" name="Google Shape;13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95486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FFFFFF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/>
          <p:nvPr/>
        </p:nvSpPr>
        <p:spPr>
          <a:xfrm>
            <a:off x="4788024" y="0"/>
            <a:ext cx="4356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9"/>
          <p:cNvSpPr txBox="1">
            <a:spLocks noGrp="1"/>
          </p:cNvSpPr>
          <p:nvPr>
            <p:ph type="sldNum" idx="12"/>
          </p:nvPr>
        </p:nvSpPr>
        <p:spPr>
          <a:xfrm>
            <a:off x="6300192" y="4731990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468313" y="1131888"/>
            <a:ext cx="4032300" cy="3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FFFFFF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0"/>
          <p:cNvSpPr/>
          <p:nvPr/>
        </p:nvSpPr>
        <p:spPr>
          <a:xfrm>
            <a:off x="4788024" y="0"/>
            <a:ext cx="4356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0"/>
          <p:cNvSpPr txBox="1">
            <a:spLocks noGrp="1"/>
          </p:cNvSpPr>
          <p:nvPr>
            <p:ph type="sldNum" idx="12"/>
          </p:nvPr>
        </p:nvSpPr>
        <p:spPr>
          <a:xfrm>
            <a:off x="6300192" y="4731990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0" name="Google Shape;140;p30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1">
                <a:solidFill>
                  <a:srgbClr val="FFFFFF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0"/>
          <p:cNvSpPr txBox="1">
            <a:spLocks noGrp="1"/>
          </p:cNvSpPr>
          <p:nvPr>
            <p:ph type="body" idx="1"/>
          </p:nvPr>
        </p:nvSpPr>
        <p:spPr>
          <a:xfrm>
            <a:off x="468313" y="1131888"/>
            <a:ext cx="4032300" cy="33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»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42" name="Google Shape;14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52320" y="195486"/>
            <a:ext cx="1495941" cy="688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bg>
      <p:bgPr>
        <a:solidFill>
          <a:schemeClr val="dk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3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3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0" name="Google Shape;150;p3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51" name="Google Shape;151;p3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68313" y="1203598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CA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1"/>
          </p:nvPr>
        </p:nvSpPr>
        <p:spPr>
          <a:xfrm>
            <a:off x="468313" y="1203598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A6AEB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isa.austin@nhsx.nhs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D88"/>
            </a:gs>
            <a:gs pos="100000">
              <a:srgbClr val="002D88"/>
            </a:gs>
          </a:gsLst>
          <a:lin ang="8100019" scaled="0"/>
        </a:gra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3"/>
          <p:cNvSpPr txBox="1">
            <a:spLocks noGrp="1"/>
          </p:cNvSpPr>
          <p:nvPr>
            <p:ph type="body" idx="1"/>
          </p:nvPr>
        </p:nvSpPr>
        <p:spPr>
          <a:xfrm>
            <a:off x="584400" y="1160000"/>
            <a:ext cx="8068800" cy="7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en-GB" sz="3000">
                <a:solidFill>
                  <a:schemeClr val="accent5"/>
                </a:solidFill>
              </a:rPr>
              <a:t>Lisa Austin </a:t>
            </a:r>
            <a:endParaRPr sz="3000">
              <a:solidFill>
                <a:schemeClr val="accent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en-GB" sz="3000">
                <a:solidFill>
                  <a:schemeClr val="accent5"/>
                </a:solidFill>
              </a:rPr>
              <a:t>NHSX - Video conferencing </a:t>
            </a:r>
            <a:endParaRPr sz="3000">
              <a:solidFill>
                <a:schemeClr val="accent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endParaRPr sz="3000">
              <a:solidFill>
                <a:schemeClr val="accent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en-GB" sz="3000">
                <a:solidFill>
                  <a:schemeClr val="accent5"/>
                </a:solidFill>
              </a:rPr>
              <a:t> </a:t>
            </a:r>
            <a:endParaRPr sz="3000"/>
          </a:p>
        </p:txBody>
      </p:sp>
      <p:pic>
        <p:nvPicPr>
          <p:cNvPr id="157" name="Google Shape;157;p33" descr="person holding black phone"/>
          <p:cNvPicPr preferRelativeResize="0"/>
          <p:nvPr/>
        </p:nvPicPr>
        <p:blipFill rotWithShape="1">
          <a:blip r:embed="rId3">
            <a:alphaModFix/>
          </a:blip>
          <a:srcRect t="20075" b="44500"/>
          <a:stretch/>
        </p:blipFill>
        <p:spPr>
          <a:xfrm>
            <a:off x="0" y="2215561"/>
            <a:ext cx="9144000" cy="216024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33"/>
          <p:cNvSpPr/>
          <p:nvPr/>
        </p:nvSpPr>
        <p:spPr>
          <a:xfrm>
            <a:off x="8794069" y="235950"/>
            <a:ext cx="292500" cy="483600"/>
          </a:xfrm>
          <a:prstGeom prst="rect">
            <a:avLst/>
          </a:prstGeom>
          <a:solidFill>
            <a:srgbClr val="002D88"/>
          </a:solidFill>
          <a:ln w="9525" cap="flat" cmpd="sng">
            <a:solidFill>
              <a:srgbClr val="002D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4"/>
          <p:cNvSpPr txBox="1">
            <a:spLocks noGrp="1"/>
          </p:cNvSpPr>
          <p:nvPr>
            <p:ph type="title"/>
          </p:nvPr>
        </p:nvSpPr>
        <p:spPr>
          <a:xfrm>
            <a:off x="467544" y="267494"/>
            <a:ext cx="7632000" cy="529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Video Conferencing in Primary Care</a:t>
            </a:r>
            <a:endParaRPr/>
          </a:p>
        </p:txBody>
      </p:sp>
      <p:sp>
        <p:nvSpPr>
          <p:cNvPr id="164" name="Google Shape;164;p34"/>
          <p:cNvSpPr txBox="1">
            <a:spLocks noGrp="1"/>
          </p:cNvSpPr>
          <p:nvPr>
            <p:ph type="body" idx="1"/>
          </p:nvPr>
        </p:nvSpPr>
        <p:spPr>
          <a:xfrm>
            <a:off x="311000" y="1131602"/>
            <a:ext cx="8496300" cy="4059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0000"/>
                </a:solidFill>
              </a:rPr>
              <a:t>Objective:</a:t>
            </a: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00000"/>
                </a:solidFill>
              </a:rPr>
              <a:t>To enable all primary care services in England to implement effective, flexible video conferencing solutions to enable digital working at no up-front cost.</a:t>
            </a: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0000"/>
                </a:solidFill>
              </a:rPr>
              <a:t>Progress:</a:t>
            </a:r>
            <a:endParaRPr sz="1200" b="1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</a:pPr>
            <a:r>
              <a:rPr lang="en-GB" sz="1200">
                <a:solidFill>
                  <a:srgbClr val="000000"/>
                </a:solidFill>
              </a:rPr>
              <a:t>Less than 1% of practices still to procure a video conferencing solution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</a:pPr>
            <a:r>
              <a:rPr lang="en-GB" sz="1200">
                <a:solidFill>
                  <a:srgbClr val="000000"/>
                </a:solidFill>
              </a:rPr>
              <a:t>Analysis of usage data to identify trends and areas of both low and high use to target support and best practice</a:t>
            </a: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0000"/>
                </a:solidFill>
              </a:rPr>
              <a:t>Implementation Support:</a:t>
            </a:r>
            <a:endParaRPr sz="1200" b="1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</a:pPr>
            <a:r>
              <a:rPr lang="en-GB" sz="1200">
                <a:solidFill>
                  <a:srgbClr val="000000"/>
                </a:solidFill>
              </a:rPr>
              <a:t>Support for remaining practices to procure a solution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</a:pPr>
            <a:r>
              <a:rPr lang="en-GB" sz="1200">
                <a:solidFill>
                  <a:srgbClr val="000000"/>
                </a:solidFill>
              </a:rPr>
              <a:t>Deployment of technical ability and operational use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</a:pPr>
            <a:r>
              <a:rPr lang="en-GB" sz="1200">
                <a:solidFill>
                  <a:srgbClr val="000000"/>
                </a:solidFill>
              </a:rPr>
              <a:t>Support to promote utilisation of video conferencing with patients.</a:t>
            </a:r>
            <a:endParaRPr sz="1200">
              <a:solidFill>
                <a:srgbClr val="00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</a:pPr>
            <a:r>
              <a:rPr lang="en-GB" sz="1200">
                <a:solidFill>
                  <a:srgbClr val="000000"/>
                </a:solidFill>
              </a:rPr>
              <a:t>Business Change support through regional implementation support </a:t>
            </a: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000000"/>
                </a:solidFill>
              </a:rPr>
              <a:t>Contacts:</a:t>
            </a: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000000"/>
                </a:solidFill>
              </a:rPr>
              <a:t>Lisa Austin - NHSX, Programme Lead </a:t>
            </a:r>
            <a:r>
              <a:rPr lang="en-GB" sz="1200" u="sng">
                <a:solidFill>
                  <a:schemeClr val="hlink"/>
                </a:solidFill>
                <a:hlinkClick r:id="rId3"/>
              </a:rPr>
              <a:t>lisa.austin@nhsx.nhs.uk</a:t>
            </a:r>
            <a:r>
              <a:rPr lang="en-GB" sz="1200">
                <a:solidFill>
                  <a:srgbClr val="000000"/>
                </a:solidFill>
              </a:rPr>
              <a:t> </a:t>
            </a: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02_NHSDigital_template_Plain_Blue_v1">
  <a:themeElements>
    <a:clrScheme name="Custom 1">
      <a:dk1>
        <a:srgbClr val="768692"/>
      </a:dk1>
      <a:lt1>
        <a:srgbClr val="003087"/>
      </a:lt1>
      <a:dk2>
        <a:srgbClr val="3E5264"/>
      </a:dk2>
      <a:lt2>
        <a:srgbClr val="00A499"/>
      </a:lt2>
      <a:accent1>
        <a:srgbClr val="768692"/>
      </a:accent1>
      <a:accent2>
        <a:srgbClr val="003087"/>
      </a:accent2>
      <a:accent3>
        <a:srgbClr val="3E5264"/>
      </a:accent3>
      <a:accent4>
        <a:srgbClr val="00A499"/>
      </a:accent4>
      <a:accent5>
        <a:srgbClr val="FFFFFF"/>
      </a:accent5>
      <a:accent6>
        <a:srgbClr val="424D58"/>
      </a:accent6>
      <a:hlink>
        <a:srgbClr val="003087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02_NHSDigital_template_Plain_Blue_v1">
  <a:themeElements>
    <a:clrScheme name="Custom 1">
      <a:dk1>
        <a:srgbClr val="768692"/>
      </a:dk1>
      <a:lt1>
        <a:srgbClr val="003087"/>
      </a:lt1>
      <a:dk2>
        <a:srgbClr val="3E5264"/>
      </a:dk2>
      <a:lt2>
        <a:srgbClr val="00A499"/>
      </a:lt2>
      <a:accent1>
        <a:srgbClr val="768692"/>
      </a:accent1>
      <a:accent2>
        <a:srgbClr val="003087"/>
      </a:accent2>
      <a:accent3>
        <a:srgbClr val="3E5264"/>
      </a:accent3>
      <a:accent4>
        <a:srgbClr val="00A499"/>
      </a:accent4>
      <a:accent5>
        <a:srgbClr val="FFFFFF"/>
      </a:accent5>
      <a:accent6>
        <a:srgbClr val="424D58"/>
      </a:accent6>
      <a:hlink>
        <a:srgbClr val="003087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On-screen Show (16:9)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Helvetica Neue</vt:lpstr>
      <vt:lpstr>Noto Sans Symbols</vt:lpstr>
      <vt:lpstr>Calibri</vt:lpstr>
      <vt:lpstr>Simple Light</vt:lpstr>
      <vt:lpstr>02_NHSDigital_template_Plain_Blue_v1</vt:lpstr>
      <vt:lpstr>02_NHSDigital_template_Plain_Blue_v1</vt:lpstr>
      <vt:lpstr>PowerPoint Presentation</vt:lpstr>
      <vt:lpstr>Video Conferencing in Primary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Austin, Lisa</dc:creator>
  <cp:lastModifiedBy>Lisa Austin</cp:lastModifiedBy>
  <cp:revision>1</cp:revision>
  <dcterms:modified xsi:type="dcterms:W3CDTF">2020-04-16T11:12:46Z</dcterms:modified>
</cp:coreProperties>
</file>