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2"/>
  </p:notesMasterIdLst>
  <p:sldIdLst>
    <p:sldId id="486" r:id="rId3"/>
    <p:sldId id="259" r:id="rId4"/>
    <p:sldId id="550" r:id="rId5"/>
    <p:sldId id="559" r:id="rId6"/>
    <p:sldId id="558" r:id="rId7"/>
    <p:sldId id="557" r:id="rId8"/>
    <p:sldId id="488" r:id="rId9"/>
    <p:sldId id="274" r:id="rId10"/>
    <p:sldId id="5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C799-A2A9-47D2-9DD8-6164C49EE78D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7B1A-9779-4391-9675-7D2E2D8FB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C97F1-6EAC-425A-AAA8-5A214232D1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3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C7A8D-1C84-4249-A0D2-F1349FB4BB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3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79C97F1-6EAC-425A-AAA8-5A214232D1CA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4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Hospital Broadcasting Association is a national charity that supports and promotes Hospital Broadcasting in the UK. SPARK Media will enable hospital radio via any device free of charge.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79C97F1-6EAC-425A-AAA8-5A214232D1CA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19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79C97F1-6EAC-425A-AAA8-5A214232D1CA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6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Hospital Broadcasting Association is a national charity that supports and promotes Hospital Broadcasting in the UK. SPARK Media will enable hospital radio via any device free of charge.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79C97F1-6EAC-425A-AAA8-5A214232D1CA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33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Print is a super service- it enables users to access newspapers and magazines on their own digital device. It is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Free for the patient to access</a:t>
            </a:r>
          </a:p>
          <a:p>
            <a:r>
              <a:rPr lang="en-GB" sz="1200" dirty="0">
                <a:solidFill>
                  <a:schemeClr val="tx1"/>
                </a:solidFill>
              </a:rPr>
              <a:t>Great benefit for staff</a:t>
            </a:r>
          </a:p>
          <a:p>
            <a:r>
              <a:rPr lang="en-GB" sz="1200" dirty="0">
                <a:solidFill>
                  <a:schemeClr val="tx1"/>
                </a:solidFill>
              </a:rPr>
              <a:t>Reduce the spread of infection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Assist passing time in waiting areas</a:t>
            </a:r>
          </a:p>
          <a:p>
            <a:r>
              <a:rPr lang="en-GB" sz="1200" dirty="0">
                <a:solidFill>
                  <a:schemeClr val="tx1"/>
                </a:solidFill>
              </a:rPr>
              <a:t>Affordable options starting for £275 pm</a:t>
            </a:r>
          </a:p>
          <a:p>
            <a:r>
              <a:rPr lang="en-GB" sz="1200" dirty="0">
                <a:solidFill>
                  <a:schemeClr val="tx1"/>
                </a:solidFill>
              </a:rPr>
              <a:t>9,562 worldwide titles available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C7A8D-1C84-4249-A0D2-F1349FB4BB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8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Entertainment is the traditional element of patient entertainment- this includes TV and Radio. We will always have channels 1-5 and the radio free 24/7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C97F1-6EAC-425A-AAA8-5A214232D1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4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9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8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45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8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8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1733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1733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828800" y="852787"/>
            <a:ext cx="8534400" cy="315613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10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852787"/>
            <a:ext cx="8534400" cy="315613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8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802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10009"/>
            <a:ext cx="8534400" cy="460328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31862"/>
            <a:ext cx="10972800" cy="58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1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0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828800" y="852787"/>
            <a:ext cx="8534400" cy="315613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95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3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828800" y="852788"/>
            <a:ext cx="8534400" cy="31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58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800"/>
              <a:buFont typeface="Calibri"/>
              <a:buNone/>
              <a:defRPr sz="3733" b="1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22635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9271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457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912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0207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833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674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0768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407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1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6047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1567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7592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997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27792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3838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6773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582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828800" y="852787"/>
            <a:ext cx="8534400" cy="31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8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800"/>
              <a:buFont typeface="Calibri"/>
              <a:buNone/>
              <a:defRPr sz="3733" b="1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84156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8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800"/>
              <a:buFont typeface="Calibri"/>
              <a:buNone/>
              <a:defRPr sz="3733" b="1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600" y="231733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spcBef>
                <a:spcPts val="747"/>
              </a:spcBef>
              <a:spcAft>
                <a:spcPts val="0"/>
              </a:spcAft>
              <a:buClr>
                <a:srgbClr val="272727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rgbClr val="272727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rgbClr val="272727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rgbClr val="272727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197600" y="231733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spcBef>
                <a:spcPts val="747"/>
              </a:spcBef>
              <a:spcAft>
                <a:spcPts val="0"/>
              </a:spcAft>
              <a:buClr>
                <a:srgbClr val="272727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rgbClr val="272727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rgbClr val="272727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rgbClr val="272727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27272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3"/>
          </p:nvPr>
        </p:nvSpPr>
        <p:spPr>
          <a:xfrm>
            <a:off x="1828800" y="852787"/>
            <a:ext cx="8534400" cy="31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1969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36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1733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1733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828800" y="852787"/>
            <a:ext cx="8534400" cy="315613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0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ransition>
    <p:fade thruBlk="1"/>
  </p:transition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skillick@wifispark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DD068C-7F39-4026-BB64-37FE79E55FD1}"/>
              </a:ext>
            </a:extLst>
          </p:cNvPr>
          <p:cNvSpPr/>
          <p:nvPr/>
        </p:nvSpPr>
        <p:spPr>
          <a:xfrm rot="8390825">
            <a:off x="-4616491" y="-2137549"/>
            <a:ext cx="15372013" cy="49428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ED1E8-8CEF-421F-B087-93CD2D8E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67" y="2768600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COVID-19 – Digital Support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121D157-476B-4D62-BFD2-4791D60B24A0}"/>
              </a:ext>
            </a:extLst>
          </p:cNvPr>
          <p:cNvSpPr txBox="1">
            <a:spLocks/>
          </p:cNvSpPr>
          <p:nvPr/>
        </p:nvSpPr>
        <p:spPr>
          <a:xfrm>
            <a:off x="1194839" y="3519168"/>
            <a:ext cx="7977296" cy="244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1333"/>
              </a:spcBef>
              <a:buClr>
                <a:srgbClr val="4CC3C4"/>
              </a:buClr>
            </a:pPr>
            <a:r>
              <a:rPr lang="en-GB" sz="2133" b="1" dirty="0">
                <a:solidFill>
                  <a:srgbClr val="3C3C3B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More Than Just WiFi, More Than Just Us</a:t>
            </a:r>
          </a:p>
          <a:p>
            <a:pPr marL="457189" indent="-457189" defTabSz="609585">
              <a:spcBef>
                <a:spcPts val="1333"/>
              </a:spcBef>
              <a:buClr>
                <a:srgbClr val="FFCA08"/>
              </a:buClr>
            </a:pPr>
            <a:endParaRPr lang="en-GB" sz="2133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6B878-AAD4-4312-9D7E-EC53E0F0A02A}"/>
              </a:ext>
            </a:extLst>
          </p:cNvPr>
          <p:cNvSpPr txBox="1"/>
          <p:nvPr/>
        </p:nvSpPr>
        <p:spPr>
          <a:xfrm>
            <a:off x="769391" y="5990603"/>
            <a:ext cx="301108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2667" b="1" dirty="0">
                <a:solidFill>
                  <a:prstClr val="black"/>
                </a:solidFill>
                <a:latin typeface="Calibri" panose="020F0502020204030204"/>
              </a:rPr>
              <a:t>#</a:t>
            </a:r>
            <a:r>
              <a:rPr lang="en-GB" sz="2667" b="1" dirty="0" err="1">
                <a:solidFill>
                  <a:prstClr val="black"/>
                </a:solidFill>
                <a:latin typeface="Calibri" panose="020F0502020204030204"/>
              </a:rPr>
              <a:t>MoreThanJustWiFi</a:t>
            </a:r>
            <a:endParaRPr lang="en-GB" sz="26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1734CC-61C3-46E2-B15E-51E5709D5851}"/>
              </a:ext>
            </a:extLst>
          </p:cNvPr>
          <p:cNvSpPr/>
          <p:nvPr/>
        </p:nvSpPr>
        <p:spPr>
          <a:xfrm rot="21069329">
            <a:off x="9244937" y="5608292"/>
            <a:ext cx="3155408" cy="1900016"/>
          </a:xfrm>
          <a:prstGeom prst="roundRect">
            <a:avLst>
              <a:gd name="adj" fmla="val 9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6E590-1719-4140-83E1-FA51DBE73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462" y="5980028"/>
            <a:ext cx="2318361" cy="5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9" cy="3176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0" y="3589867"/>
            <a:ext cx="181716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7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3239" y="510478"/>
            <a:ext cx="5585869" cy="552536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WiFi SPARK - founded in 2003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10+ years providing patient-access WiFi to the NHS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In partnership with over half of the NHS Acute Trusts in the UK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90+ Healthcare organisations collaborate with WiFi SPARK worldwide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Over 2,000 deployments to GP surgeries to date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Solutions from patient WiFi to complex entertainment packages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99% NHS customer retention</a:t>
            </a:r>
          </a:p>
          <a:p>
            <a:endParaRPr lang="en-GB" sz="2133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67" b="1" dirty="0">
                <a:solidFill>
                  <a:schemeClr val="tx1"/>
                </a:solidFill>
              </a:rPr>
              <a:t>WiFi from the NHS’s most respected provider.</a:t>
            </a:r>
          </a:p>
        </p:txBody>
      </p:sp>
    </p:spTree>
    <p:extLst>
      <p:ext uri="{BB962C8B-B14F-4D97-AF65-F5344CB8AC3E}">
        <p14:creationId xmlns:p14="http://schemas.microsoft.com/office/powerpoint/2010/main" val="166753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4C8CE-8D71-4C29-9EB2-0D77E00FB30F}"/>
              </a:ext>
            </a:extLst>
          </p:cNvPr>
          <p:cNvSpPr txBox="1"/>
          <p:nvPr/>
        </p:nvSpPr>
        <p:spPr>
          <a:xfrm>
            <a:off x="477013" y="861270"/>
            <a:ext cx="1123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en-GB" sz="3200" b="1" dirty="0">
                <a:solidFill>
                  <a:srgbClr val="4CC3C4"/>
                </a:solidFill>
                <a:latin typeface="Calibri" panose="020F0502020204030204"/>
              </a:rPr>
              <a:t>Better Together</a:t>
            </a:r>
          </a:p>
        </p:txBody>
      </p:sp>
      <p:pic>
        <p:nvPicPr>
          <p:cNvPr id="34" name="Picture 33" descr="Image result for samsung">
            <a:extLst>
              <a:ext uri="{FF2B5EF4-FFF2-40B4-BE49-F238E27FC236}">
                <a16:creationId xmlns:a16="http://schemas.microsoft.com/office/drawing/2014/main" id="{D3F963FF-2BE4-47A2-AF75-BFA764C1A4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121" y="2011387"/>
            <a:ext cx="217170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Datasym">
            <a:extLst>
              <a:ext uri="{FF2B5EF4-FFF2-40B4-BE49-F238E27FC236}">
                <a16:creationId xmlns:a16="http://schemas.microsoft.com/office/drawing/2014/main" id="{0FE0D0B2-BB64-4213-BC71-D6CC64758C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39" y="2068527"/>
            <a:ext cx="2152651" cy="58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age">
            <a:extLst>
              <a:ext uri="{FF2B5EF4-FFF2-40B4-BE49-F238E27FC236}">
                <a16:creationId xmlns:a16="http://schemas.microsoft.com/office/drawing/2014/main" id="{CBF5EF39-5913-435C-BC80-5ED470EF0D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39" y="4514239"/>
            <a:ext cx="2038351" cy="80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Image result for mitel">
            <a:extLst>
              <a:ext uri="{FF2B5EF4-FFF2-40B4-BE49-F238E27FC236}">
                <a16:creationId xmlns:a16="http://schemas.microsoft.com/office/drawing/2014/main" id="{F9D774A0-2E88-4E32-90F6-593C48EED4B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13" y="3319005"/>
            <a:ext cx="216662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Related image">
            <a:extLst>
              <a:ext uri="{FF2B5EF4-FFF2-40B4-BE49-F238E27FC236}">
                <a16:creationId xmlns:a16="http://schemas.microsoft.com/office/drawing/2014/main" id="{BB177E8F-6CDD-47E0-89DF-5E5A93DD5A3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6818" y="3347580"/>
            <a:ext cx="2074545" cy="476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Image result for medic bleeps">
            <a:extLst>
              <a:ext uri="{FF2B5EF4-FFF2-40B4-BE49-F238E27FC236}">
                <a16:creationId xmlns:a16="http://schemas.microsoft.com/office/drawing/2014/main" id="{4148D84C-890A-4629-8316-4F189994016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0305" y="3188246"/>
            <a:ext cx="96202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Related image">
            <a:extLst>
              <a:ext uri="{FF2B5EF4-FFF2-40B4-BE49-F238E27FC236}">
                <a16:creationId xmlns:a16="http://schemas.microsoft.com/office/drawing/2014/main" id="{410FFD22-A2DE-4360-9F46-0D867CA09B4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5908" y="3319006"/>
            <a:ext cx="2992120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Image result for doctor link">
            <a:extLst>
              <a:ext uri="{FF2B5EF4-FFF2-40B4-BE49-F238E27FC236}">
                <a16:creationId xmlns:a16="http://schemas.microsoft.com/office/drawing/2014/main" id="{5A612B28-E687-4FE0-B0BA-AD8764B2B0E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360" y="1936651"/>
            <a:ext cx="2081531" cy="4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Image result for health and care videos">
            <a:extLst>
              <a:ext uri="{FF2B5EF4-FFF2-40B4-BE49-F238E27FC236}">
                <a16:creationId xmlns:a16="http://schemas.microsoft.com/office/drawing/2014/main" id="{9D9E14C5-D44C-4891-943D-F625DD053E7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839" y="4419450"/>
            <a:ext cx="132651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 result for imprivata">
            <a:extLst>
              <a:ext uri="{FF2B5EF4-FFF2-40B4-BE49-F238E27FC236}">
                <a16:creationId xmlns:a16="http://schemas.microsoft.com/office/drawing/2014/main" id="{4155BE44-F6A7-4200-A947-C629A01ED0D1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4393" y="4625665"/>
            <a:ext cx="2123440" cy="561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Image result for hospital broadcasting association">
            <a:extLst>
              <a:ext uri="{FF2B5EF4-FFF2-40B4-BE49-F238E27FC236}">
                <a16:creationId xmlns:a16="http://schemas.microsoft.com/office/drawing/2014/main" id="{3DBDA978-33AB-4223-9BB6-82E655407BD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079" y="4546171"/>
            <a:ext cx="1239079" cy="65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Image result for bytec">
            <a:extLst>
              <a:ext uri="{FF2B5EF4-FFF2-40B4-BE49-F238E27FC236}">
                <a16:creationId xmlns:a16="http://schemas.microsoft.com/office/drawing/2014/main" id="{735F3D6B-59D2-4804-8FA6-53825CD6F35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725" y="4540993"/>
            <a:ext cx="2124711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Image result for lapcabby logo">
            <a:extLst>
              <a:ext uri="{FF2B5EF4-FFF2-40B4-BE49-F238E27FC236}">
                <a16:creationId xmlns:a16="http://schemas.microsoft.com/office/drawing/2014/main" id="{A2940AAB-6FBF-4C9B-AA8C-D9A64E8B6B6A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906" y="1991384"/>
            <a:ext cx="2089092" cy="7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Related image">
            <a:extLst>
              <a:ext uri="{FF2B5EF4-FFF2-40B4-BE49-F238E27FC236}">
                <a16:creationId xmlns:a16="http://schemas.microsoft.com/office/drawing/2014/main" id="{3EDB1DF0-911B-4DA1-97C7-B7B738449FAF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141" y="3092635"/>
            <a:ext cx="784948" cy="784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5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1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4C8CE-8D71-4C29-9EB2-0D77E00FB30F}"/>
              </a:ext>
            </a:extLst>
          </p:cNvPr>
          <p:cNvSpPr txBox="1"/>
          <p:nvPr/>
        </p:nvSpPr>
        <p:spPr>
          <a:xfrm>
            <a:off x="860367" y="788307"/>
            <a:ext cx="1123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4CC3C4"/>
                </a:solidFill>
                <a:latin typeface="Calibri" panose="020F0502020204030204"/>
              </a:rPr>
              <a:t>B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CC3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andwidth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CC3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CCC10-34E5-4AAA-B3AF-B9CCCFB81705}"/>
              </a:ext>
            </a:extLst>
          </p:cNvPr>
          <p:cNvSpPr/>
          <p:nvPr/>
        </p:nvSpPr>
        <p:spPr>
          <a:xfrm>
            <a:off x="860367" y="1381103"/>
            <a:ext cx="188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we help?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62264-182D-4F64-B6B8-27E491EF3971}"/>
              </a:ext>
            </a:extLst>
          </p:cNvPr>
          <p:cNvSpPr txBox="1"/>
          <p:nvPr/>
        </p:nvSpPr>
        <p:spPr>
          <a:xfrm>
            <a:off x="860368" y="2228671"/>
            <a:ext cx="523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WiFi SPARK has 1Gb to 10Gb internet lines deployed at the majority of our customer sites. </a:t>
            </a:r>
          </a:p>
          <a:p>
            <a:endParaRPr lang="en-GB" dirty="0"/>
          </a:p>
          <a:p>
            <a:r>
              <a:rPr lang="en-GB" dirty="0"/>
              <a:t>Can we help provide extra capacity for your services?</a:t>
            </a:r>
          </a:p>
        </p:txBody>
      </p:sp>
      <p:pic>
        <p:nvPicPr>
          <p:cNvPr id="6" name="Picture 5" descr="A picture containing indoor, scissors, sitting, bicycle&#10;&#10;Description automatically generated">
            <a:extLst>
              <a:ext uri="{FF2B5EF4-FFF2-40B4-BE49-F238E27FC236}">
                <a16:creationId xmlns:a16="http://schemas.microsoft.com/office/drawing/2014/main" id="{6AAA2C65-285D-4AD2-B0AC-22A37DA26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772" y="-130177"/>
            <a:ext cx="5154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4C8CE-8D71-4C29-9EB2-0D77E00FB30F}"/>
              </a:ext>
            </a:extLst>
          </p:cNvPr>
          <p:cNvSpPr txBox="1"/>
          <p:nvPr/>
        </p:nvSpPr>
        <p:spPr>
          <a:xfrm>
            <a:off x="477013" y="861270"/>
            <a:ext cx="1123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4CC3C4"/>
                </a:solidFill>
                <a:latin typeface="Calibri" panose="020F0502020204030204"/>
              </a:rPr>
              <a:t>WiFi UX for Raising Awareness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CC3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E1F60-9ABA-4363-B4A9-53BFF463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62" y="2698786"/>
            <a:ext cx="4315869" cy="242641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54DCB43-DD37-49C5-BA92-E5C60455D498}"/>
              </a:ext>
            </a:extLst>
          </p:cNvPr>
          <p:cNvGrpSpPr/>
          <p:nvPr/>
        </p:nvGrpSpPr>
        <p:grpSpPr>
          <a:xfrm>
            <a:off x="6005170" y="1926105"/>
            <a:ext cx="3013244" cy="3906962"/>
            <a:chOff x="5628424" y="1997661"/>
            <a:chExt cx="2938462" cy="38099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80EC5D-6783-4ADF-B264-7B40D894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627" y="2172580"/>
              <a:ext cx="2804517" cy="3515521"/>
            </a:xfrm>
            <a:prstGeom prst="rect">
              <a:avLst/>
            </a:prstGeom>
          </p:spPr>
        </p:pic>
        <p:pic>
          <p:nvPicPr>
            <p:cNvPr id="36" name="Picture 35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471B50E-CB13-4CE2-A8B4-F904551D8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2655" y="2433430"/>
              <a:ext cx="3809999" cy="293846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080F41-7A78-4769-B4E0-A1FFBAB27900}"/>
              </a:ext>
            </a:extLst>
          </p:cNvPr>
          <p:cNvGrpSpPr/>
          <p:nvPr/>
        </p:nvGrpSpPr>
        <p:grpSpPr>
          <a:xfrm>
            <a:off x="9282077" y="1926105"/>
            <a:ext cx="1582955" cy="3906963"/>
            <a:chOff x="9256616" y="1017033"/>
            <a:chExt cx="2155386" cy="53198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E0B945-C4E2-4134-906D-723CDC651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0053"/>
            <a:stretch/>
          </p:blipFill>
          <p:spPr>
            <a:xfrm>
              <a:off x="9358465" y="1571577"/>
              <a:ext cx="1971173" cy="4168907"/>
            </a:xfrm>
            <a:prstGeom prst="rect">
              <a:avLst/>
            </a:prstGeom>
          </p:spPr>
        </p:pic>
        <p:pic>
          <p:nvPicPr>
            <p:cNvPr id="38" name="Picture 37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C3DE100-6596-48D3-8A60-D80FB3536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79"/>
            <a:stretch/>
          </p:blipFill>
          <p:spPr>
            <a:xfrm>
              <a:off x="9256616" y="1017033"/>
              <a:ext cx="2154564" cy="3237725"/>
            </a:xfrm>
            <a:prstGeom prst="rect">
              <a:avLst/>
            </a:prstGeom>
          </p:spPr>
        </p:pic>
        <p:pic>
          <p:nvPicPr>
            <p:cNvPr id="39" name="Picture 38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1ED18A65-0EAA-4E91-BA6B-0C671A384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46"/>
            <a:stretch/>
          </p:blipFill>
          <p:spPr>
            <a:xfrm>
              <a:off x="9257438" y="3844212"/>
              <a:ext cx="2154564" cy="249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6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4C8CE-8D71-4C29-9EB2-0D77E00FB30F}"/>
              </a:ext>
            </a:extLst>
          </p:cNvPr>
          <p:cNvSpPr txBox="1"/>
          <p:nvPr/>
        </p:nvSpPr>
        <p:spPr>
          <a:xfrm>
            <a:off x="477011" y="488045"/>
            <a:ext cx="1123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GB" sz="3200" b="1" dirty="0">
                <a:solidFill>
                  <a:srgbClr val="4CC3C4"/>
                </a:solidFill>
                <a:latin typeface="Calibri" panose="020F0502020204030204"/>
              </a:rPr>
              <a:t>Hospital Radio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CCC10-34E5-4AAA-B3AF-B9CCCFB81705}"/>
              </a:ext>
            </a:extLst>
          </p:cNvPr>
          <p:cNvSpPr/>
          <p:nvPr/>
        </p:nvSpPr>
        <p:spPr>
          <a:xfrm>
            <a:off x="477008" y="1072820"/>
            <a:ext cx="410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Broadcast Association</a:t>
            </a:r>
            <a:endParaRPr lang="en-GB" sz="2400" dirty="0"/>
          </a:p>
        </p:txBody>
      </p:sp>
      <p:pic>
        <p:nvPicPr>
          <p:cNvPr id="36" name="Picture 2" descr="Female radio host using computer while broadcasting Premium Photo">
            <a:extLst>
              <a:ext uri="{FF2B5EF4-FFF2-40B4-BE49-F238E27FC236}">
                <a16:creationId xmlns:a16="http://schemas.microsoft.com/office/drawing/2014/main" id="{E2E1F0C6-10EA-49A9-94D0-71A3C988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9" y="2110204"/>
            <a:ext cx="5516871" cy="36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838A0FA-47A5-4DA3-9BDE-4F22C9B6282A}"/>
              </a:ext>
            </a:extLst>
          </p:cNvPr>
          <p:cNvSpPr txBox="1"/>
          <p:nvPr/>
        </p:nvSpPr>
        <p:spPr>
          <a:xfrm>
            <a:off x="6462908" y="2424486"/>
            <a:ext cx="3138291" cy="304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/>
              <a:t>“Hospital Radio definitely enhances the wellbeing of patients and helps in their recovery. It feels good to know a song I play can cheer someone up.”</a:t>
            </a:r>
          </a:p>
          <a:p>
            <a:endParaRPr lang="en-GB" sz="2133" dirty="0"/>
          </a:p>
          <a:p>
            <a:r>
              <a:rPr lang="en-GB" sz="2133" dirty="0"/>
              <a:t>- Davey Downes, Volunteer</a:t>
            </a:r>
          </a:p>
        </p:txBody>
      </p:sp>
    </p:spTree>
    <p:extLst>
      <p:ext uri="{BB962C8B-B14F-4D97-AF65-F5344CB8AC3E}">
        <p14:creationId xmlns:p14="http://schemas.microsoft.com/office/powerpoint/2010/main" val="25477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33" b="1" dirty="0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CA014-81BD-4F6A-B460-D43A02AF8710}"/>
              </a:ext>
            </a:extLst>
          </p:cNvPr>
          <p:cNvSpPr/>
          <p:nvPr/>
        </p:nvSpPr>
        <p:spPr>
          <a:xfrm>
            <a:off x="677335" y="1238694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/>
            <a:r>
              <a:rPr lang="en-GB" sz="2133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Access to online Newspapers and Magazines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1DA33D-BE98-42A9-99B1-6DEF93504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3009" y="1789013"/>
            <a:ext cx="4244057" cy="1850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A3E3-A5FD-40BB-8476-D1AFF3B687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067" y="1789014"/>
            <a:ext cx="1098933" cy="2041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1A6556-03BD-432C-A756-D74E18BA1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333" y="1794481"/>
            <a:ext cx="2173937" cy="1752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1656B-9C09-4042-AB41-9F98F9785D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915" y="3639441"/>
            <a:ext cx="1067085" cy="1747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66B262-AAFB-4BDA-AD3B-66726BE69F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860" y="3541170"/>
            <a:ext cx="2173936" cy="1752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3DDB63-BD9D-4597-B013-FDBE8B742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51"/>
          <a:stretch/>
        </p:blipFill>
        <p:spPr>
          <a:xfrm>
            <a:off x="753008" y="3345544"/>
            <a:ext cx="4292840" cy="2041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A8967-40FF-4744-8C5E-FD6079685D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256"/>
          <a:stretch/>
        </p:blipFill>
        <p:spPr>
          <a:xfrm>
            <a:off x="864768" y="3273681"/>
            <a:ext cx="4292840" cy="243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F41BC0-7FA3-4773-AE73-35EBD79CF5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429"/>
          <a:stretch/>
        </p:blipFill>
        <p:spPr>
          <a:xfrm flipV="1">
            <a:off x="4826000" y="3324423"/>
            <a:ext cx="1270000" cy="224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E6FBF-1D6C-468E-9C30-FA30CF2C1C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727"/>
          <a:stretch/>
        </p:blipFill>
        <p:spPr>
          <a:xfrm flipV="1">
            <a:off x="872624" y="5084211"/>
            <a:ext cx="2642736" cy="2512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3B9DB0-9BB8-47BC-AB30-E45463CE5B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727"/>
          <a:stretch/>
        </p:blipFill>
        <p:spPr>
          <a:xfrm flipV="1">
            <a:off x="3311024" y="5084211"/>
            <a:ext cx="2642736" cy="2512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BAB605-7505-4BDB-A79E-7B037D015F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859" y="3395602"/>
            <a:ext cx="2052580" cy="2099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0BDB8-5690-4487-8B75-DF7C68ECCB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538" y="5122861"/>
            <a:ext cx="2052580" cy="2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1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4DA6-286D-4B84-AA86-C5377E252902}"/>
              </a:ext>
            </a:extLst>
          </p:cNvPr>
          <p:cNvSpPr/>
          <p:nvPr/>
        </p:nvSpPr>
        <p:spPr>
          <a:xfrm>
            <a:off x="3412671" y="4016233"/>
            <a:ext cx="1319667" cy="1248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ED1E8-8CEF-421F-B087-93CD2D8E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52" y="450324"/>
            <a:ext cx="8360097" cy="1160915"/>
          </a:xfrm>
        </p:spPr>
        <p:txBody>
          <a:bodyPr/>
          <a:lstStyle/>
          <a:p>
            <a:r>
              <a:rPr lang="en-GB" b="1" dirty="0">
                <a:solidFill>
                  <a:srgbClr val="4CC3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Entertainment</a:t>
            </a:r>
            <a:endParaRPr lang="en-GB" sz="2400" b="1" dirty="0">
              <a:solidFill>
                <a:srgbClr val="4CC3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121D157-476B-4D62-BFD2-4791D60B24A0}"/>
              </a:ext>
            </a:extLst>
          </p:cNvPr>
          <p:cNvSpPr txBox="1">
            <a:spLocks/>
          </p:cNvSpPr>
          <p:nvPr/>
        </p:nvSpPr>
        <p:spPr>
          <a:xfrm>
            <a:off x="543952" y="1145870"/>
            <a:ext cx="8628184" cy="779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spcBef>
                <a:spcPts val="1333"/>
              </a:spcBef>
              <a:buClr>
                <a:srgbClr val="2DB8C5"/>
              </a:buClr>
              <a:buNone/>
            </a:pPr>
            <a:r>
              <a:rPr lang="en-GB" sz="2133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&amp; Radio Player, access live TV from any device over the WiFi.</a:t>
            </a:r>
            <a:endParaRPr lang="en-GB" sz="1867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09585">
              <a:spcBef>
                <a:spcPts val="1333"/>
              </a:spcBef>
              <a:buClr>
                <a:srgbClr val="2DB8C5"/>
              </a:buClr>
              <a:buNone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09E95-FDAF-4EC1-A070-552CC0118C0D}"/>
              </a:ext>
            </a:extLst>
          </p:cNvPr>
          <p:cNvGrpSpPr/>
          <p:nvPr/>
        </p:nvGrpSpPr>
        <p:grpSpPr>
          <a:xfrm>
            <a:off x="436880" y="1995425"/>
            <a:ext cx="7244080" cy="1409232"/>
            <a:chOff x="327660" y="1814758"/>
            <a:chExt cx="7155822" cy="1392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32211C-2EC6-41ED-8177-5E6B2412A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" y="1814758"/>
              <a:ext cx="4301238" cy="13920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3AD44B-4F2E-4932-91E0-416CD8DD6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138" y="1814758"/>
              <a:ext cx="2839344" cy="13790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86CA76-CD94-41A0-94C1-7F30749AC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97" y="3938391"/>
            <a:ext cx="2914127" cy="14155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85A7195-D4B3-47BB-A034-2DD35C8361E5}"/>
              </a:ext>
            </a:extLst>
          </p:cNvPr>
          <p:cNvSpPr/>
          <p:nvPr/>
        </p:nvSpPr>
        <p:spPr>
          <a:xfrm>
            <a:off x="3579540" y="4148690"/>
            <a:ext cx="975097" cy="9750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D857FE-54C2-4721-86CF-3322A0E164E1}"/>
              </a:ext>
            </a:extLst>
          </p:cNvPr>
          <p:cNvGrpSpPr/>
          <p:nvPr/>
        </p:nvGrpSpPr>
        <p:grpSpPr>
          <a:xfrm>
            <a:off x="9412860" y="1000516"/>
            <a:ext cx="2381913" cy="5210429"/>
            <a:chOff x="6782968" y="1151597"/>
            <a:chExt cx="1786435" cy="3907822"/>
          </a:xfrm>
        </p:grpSpPr>
        <p:pic>
          <p:nvPicPr>
            <p:cNvPr id="19" name="Picture 6" descr="Image result for this morning tv show">
              <a:extLst>
                <a:ext uri="{FF2B5EF4-FFF2-40B4-BE49-F238E27FC236}">
                  <a16:creationId xmlns:a16="http://schemas.microsoft.com/office/drawing/2014/main" id="{E5C398B4-11E5-4FD7-BA8D-A502FB8A5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5"/>
            <a:stretch/>
          </p:blipFill>
          <p:spPr bwMode="auto">
            <a:xfrm>
              <a:off x="6782968" y="1151597"/>
              <a:ext cx="1786355" cy="356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this morning tv show">
              <a:extLst>
                <a:ext uri="{FF2B5EF4-FFF2-40B4-BE49-F238E27FC236}">
                  <a16:creationId xmlns:a16="http://schemas.microsoft.com/office/drawing/2014/main" id="{0D19DE28-96AB-46B1-8A91-3576BAB5B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5"/>
            <a:stretch/>
          </p:blipFill>
          <p:spPr bwMode="auto">
            <a:xfrm>
              <a:off x="6783048" y="1496568"/>
              <a:ext cx="1786355" cy="356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this morning tv show">
              <a:extLst>
                <a:ext uri="{FF2B5EF4-FFF2-40B4-BE49-F238E27FC236}">
                  <a16:creationId xmlns:a16="http://schemas.microsoft.com/office/drawing/2014/main" id="{DF72550B-CD33-45F1-9587-81385EE47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813" y="1388303"/>
              <a:ext cx="870001" cy="308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B56D671-F6E3-4DE7-99D4-72AFEDC1D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980" y="4362089"/>
            <a:ext cx="615573" cy="517656"/>
          </a:xfrm>
          <a:prstGeom prst="rect">
            <a:avLst/>
          </a:prstGeom>
        </p:spPr>
      </p:pic>
      <p:pic>
        <p:nvPicPr>
          <p:cNvPr id="18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C139EC49-43EC-4C9E-BAA4-B625C33105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388" y="-123204"/>
            <a:ext cx="443484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1A964-EEDA-4660-86DA-EBBEAE520D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77" y="3955467"/>
            <a:ext cx="2867761" cy="13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A73C-AD7C-4921-9755-93B4BC65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Thank You </a:t>
            </a:r>
            <a:br>
              <a:rPr lang="en-GB" b="1" dirty="0"/>
            </a:b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look after yourself and each other 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57-2234-48DF-B5EA-1CFE09E8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298" y="2118050"/>
            <a:ext cx="3680061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contact me if you feel WiFi SPARK can assist in anyway.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Steven Killick – Product Manager</a:t>
            </a:r>
          </a:p>
          <a:p>
            <a:pPr marL="0" indent="0">
              <a:buNone/>
            </a:pPr>
            <a:r>
              <a:rPr lang="en-GB" b="1" dirty="0"/>
              <a:t>Email: </a:t>
            </a:r>
            <a:r>
              <a:rPr lang="en-GB" dirty="0">
                <a:hlinkClick r:id="rId2"/>
              </a:rPr>
              <a:t>skillick@wifispark.com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Mobile: </a:t>
            </a:r>
            <a:r>
              <a:rPr lang="en-GB" dirty="0"/>
              <a:t>07745 753 222</a:t>
            </a:r>
          </a:p>
        </p:txBody>
      </p:sp>
      <p:pic>
        <p:nvPicPr>
          <p:cNvPr id="2052" name="Picture 4" descr="Image result for covid 19 nhs information">
            <a:extLst>
              <a:ext uri="{FF2B5EF4-FFF2-40B4-BE49-F238E27FC236}">
                <a16:creationId xmlns:a16="http://schemas.microsoft.com/office/drawing/2014/main" id="{8996E86F-DB8F-4635-B04D-14ABA251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3" y="2118050"/>
            <a:ext cx="2796124" cy="39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150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PARK BLUE">
      <a:dk1>
        <a:sysClr val="windowText" lastClr="000000"/>
      </a:dk1>
      <a:lt1>
        <a:sysClr val="window" lastClr="FFFFFF"/>
      </a:lt1>
      <a:dk2>
        <a:srgbClr val="FFFFFF"/>
      </a:dk2>
      <a:lt2>
        <a:srgbClr val="DFE3E5"/>
      </a:lt2>
      <a:accent1>
        <a:srgbClr val="2DB8C5"/>
      </a:accent1>
      <a:accent2>
        <a:srgbClr val="218A93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DB8C5"/>
      </a:hlink>
      <a:folHlink>
        <a:srgbClr val="00B0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SPARK Blue">
      <a:dk1>
        <a:sysClr val="windowText" lastClr="000000"/>
      </a:dk1>
      <a:lt1>
        <a:sysClr val="window" lastClr="FFFFFF"/>
      </a:lt1>
      <a:dk2>
        <a:srgbClr val="2DB8C5"/>
      </a:dk2>
      <a:lt2>
        <a:srgbClr val="DFE3E5"/>
      </a:lt2>
      <a:accent1>
        <a:srgbClr val="2DB8C5"/>
      </a:accent1>
      <a:accent2>
        <a:srgbClr val="218A93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372</Words>
  <Application>Microsoft Office PowerPoint</Application>
  <PresentationFormat>Widescreen</PresentationFormat>
  <Paragraphs>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1_Facet</vt:lpstr>
      <vt:lpstr>COVID-19 – Digital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</vt:lpstr>
      <vt:lpstr>Entertainment</vt:lpstr>
      <vt:lpstr>Thank You  Please look after yourself and each other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Digital Support</dc:title>
  <dc:creator>Rebecca Duffin</dc:creator>
  <cp:lastModifiedBy>Rebecca Duffin</cp:lastModifiedBy>
  <cp:revision>7</cp:revision>
  <dcterms:created xsi:type="dcterms:W3CDTF">2020-03-20T09:48:33Z</dcterms:created>
  <dcterms:modified xsi:type="dcterms:W3CDTF">2020-03-20T10:29:20Z</dcterms:modified>
</cp:coreProperties>
</file>