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91" r:id="rId2"/>
    <p:sldId id="657" r:id="rId3"/>
    <p:sldId id="293" r:id="rId4"/>
    <p:sldId id="655" r:id="rId5"/>
    <p:sldId id="475" r:id="rId6"/>
    <p:sldId id="654" r:id="rId7"/>
    <p:sldId id="652" r:id="rId8"/>
    <p:sldId id="299" r:id="rId9"/>
    <p:sldId id="305" r:id="rId10"/>
    <p:sldId id="485" r:id="rId11"/>
    <p:sldId id="300" r:id="rId12"/>
    <p:sldId id="547" r:id="rId13"/>
    <p:sldId id="314" r:id="rId14"/>
    <p:sldId id="303" r:id="rId15"/>
    <p:sldId id="304" r:id="rId16"/>
    <p:sldId id="548" r:id="rId17"/>
    <p:sldId id="549" r:id="rId18"/>
    <p:sldId id="653" r:id="rId19"/>
    <p:sldId id="656" r:id="rId20"/>
    <p:sldId id="287" r:id="rId21"/>
    <p:sldId id="308" r:id="rId22"/>
    <p:sldId id="270" r:id="rId2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291"/>
            <p14:sldId id="657"/>
            <p14:sldId id="293"/>
            <p14:sldId id="655"/>
            <p14:sldId id="475"/>
            <p14:sldId id="654"/>
            <p14:sldId id="652"/>
            <p14:sldId id="299"/>
            <p14:sldId id="305"/>
            <p14:sldId id="485"/>
            <p14:sldId id="300"/>
            <p14:sldId id="547"/>
            <p14:sldId id="314"/>
            <p14:sldId id="303"/>
            <p14:sldId id="304"/>
            <p14:sldId id="548"/>
            <p14:sldId id="549"/>
            <p14:sldId id="653"/>
            <p14:sldId id="656"/>
            <p14:sldId id="287"/>
            <p14:sldId id="308"/>
          </p14:sldIdLst>
        </p14:section>
        <p14:section name="Untitled Section" id="{9C5F44EC-C021-494C-9E0B-7CCC8E5B1142}">
          <p14:sldIdLst>
            <p14:sldId id="27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cEwan" initials="R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FFFFFF"/>
    <a:srgbClr val="C02050"/>
    <a:srgbClr val="00A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63107" autoAdjust="0"/>
  </p:normalViewPr>
  <p:slideViewPr>
    <p:cSldViewPr>
      <p:cViewPr varScale="1">
        <p:scale>
          <a:sx n="100" d="100"/>
          <a:sy n="100" d="100"/>
        </p:scale>
        <p:origin x="1836"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9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13/04/2018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13/04/2018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1" dirty="0"/>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427058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GB" b="0" dirty="0"/>
          </a:p>
        </p:txBody>
      </p:sp>
      <p:sp>
        <p:nvSpPr>
          <p:cNvPr id="4" name="Slide Number Placeholder 3"/>
          <p:cNvSpPr>
            <a:spLocks noGrp="1"/>
          </p:cNvSpPr>
          <p:nvPr>
            <p:ph type="sldNum" sz="quarter" idx="10"/>
          </p:nvPr>
        </p:nvSpPr>
        <p:spPr/>
        <p:txBody>
          <a:bodyPr/>
          <a:lstStyle/>
          <a:p>
            <a:fld id="{573BD2BE-0D39-469E-8B13-E83FE0E0A27D}" type="slidenum">
              <a:rPr lang="en-GB" smtClean="0"/>
              <a:t>21</a:t>
            </a:fld>
            <a:endParaRPr lang="en-GB" dirty="0"/>
          </a:p>
        </p:txBody>
      </p:sp>
    </p:spTree>
    <p:extLst>
      <p:ext uri="{BB962C8B-B14F-4D97-AF65-F5344CB8AC3E}">
        <p14:creationId xmlns:p14="http://schemas.microsoft.com/office/powerpoint/2010/main" val="427780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1" dirty="0"/>
          </a:p>
        </p:txBody>
      </p:sp>
      <p:sp>
        <p:nvSpPr>
          <p:cNvPr id="4" name="Slide Number Placeholder 3"/>
          <p:cNvSpPr>
            <a:spLocks noGrp="1"/>
          </p:cNvSpPr>
          <p:nvPr>
            <p:ph type="sldNum" sz="quarter" idx="10"/>
          </p:nvPr>
        </p:nvSpPr>
        <p:spPr/>
        <p:txBody>
          <a:bodyPr/>
          <a:lstStyle/>
          <a:p>
            <a:fld id="{573BD2BE-0D39-469E-8B13-E83FE0E0A27D}" type="slidenum">
              <a:rPr lang="en-GB" smtClean="0"/>
              <a:t>3</a:t>
            </a:fld>
            <a:endParaRPr lang="en-GB" dirty="0"/>
          </a:p>
        </p:txBody>
      </p:sp>
    </p:spTree>
    <p:extLst>
      <p:ext uri="{BB962C8B-B14F-4D97-AF65-F5344CB8AC3E}">
        <p14:creationId xmlns:p14="http://schemas.microsoft.com/office/powerpoint/2010/main" val="299863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a:p>
        </p:txBody>
      </p:sp>
    </p:spTree>
    <p:extLst>
      <p:ext uri="{BB962C8B-B14F-4D97-AF65-F5344CB8AC3E}">
        <p14:creationId xmlns:p14="http://schemas.microsoft.com/office/powerpoint/2010/main" val="205876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0" dirty="0"/>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179522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73BD2BE-0D39-469E-8B13-E83FE0E0A27D}" type="slidenum">
              <a:rPr lang="en-GB" smtClean="0"/>
              <a:t>11</a:t>
            </a:fld>
            <a:endParaRPr lang="en-GB" dirty="0"/>
          </a:p>
        </p:txBody>
      </p:sp>
    </p:spTree>
    <p:extLst>
      <p:ext uri="{BB962C8B-B14F-4D97-AF65-F5344CB8AC3E}">
        <p14:creationId xmlns:p14="http://schemas.microsoft.com/office/powerpoint/2010/main" val="401484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12</a:t>
            </a:fld>
            <a:endParaRPr lang="en-GB" dirty="0"/>
          </a:p>
        </p:txBody>
      </p:sp>
    </p:spTree>
    <p:extLst>
      <p:ext uri="{BB962C8B-B14F-4D97-AF65-F5344CB8AC3E}">
        <p14:creationId xmlns:p14="http://schemas.microsoft.com/office/powerpoint/2010/main" val="342883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364335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GB" b="0" dirty="0"/>
          </a:p>
        </p:txBody>
      </p:sp>
      <p:sp>
        <p:nvSpPr>
          <p:cNvPr id="4" name="Slide Number Placeholder 3"/>
          <p:cNvSpPr>
            <a:spLocks noGrp="1"/>
          </p:cNvSpPr>
          <p:nvPr>
            <p:ph type="sldNum" sz="quarter" idx="10"/>
          </p:nvPr>
        </p:nvSpPr>
        <p:spPr/>
        <p:txBody>
          <a:bodyPr/>
          <a:lstStyle/>
          <a:p>
            <a:fld id="{573BD2BE-0D39-469E-8B13-E83FE0E0A27D}" type="slidenum">
              <a:rPr lang="en-GB" smtClean="0"/>
              <a:t>15</a:t>
            </a:fld>
            <a:endParaRPr lang="en-GB" dirty="0"/>
          </a:p>
        </p:txBody>
      </p:sp>
    </p:spTree>
    <p:extLst>
      <p:ext uri="{BB962C8B-B14F-4D97-AF65-F5344CB8AC3E}">
        <p14:creationId xmlns:p14="http://schemas.microsoft.com/office/powerpoint/2010/main" val="73197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73BD2BE-0D39-469E-8B13-E83FE0E0A27D}" type="slidenum">
              <a:rPr lang="en-GB" smtClean="0"/>
              <a:t>18</a:t>
            </a:fld>
            <a:endParaRPr lang="en-GB" dirty="0"/>
          </a:p>
        </p:txBody>
      </p:sp>
    </p:spTree>
    <p:extLst>
      <p:ext uri="{BB962C8B-B14F-4D97-AF65-F5344CB8AC3E}">
        <p14:creationId xmlns:p14="http://schemas.microsoft.com/office/powerpoint/2010/main" val="98229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211194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418179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accent1"/>
                </a:solidFill>
                <a:effectLst/>
                <a:latin typeface="+mn-lt"/>
                <a:ea typeface="+mn-ea"/>
                <a:cs typeface="+mn-cs"/>
              </a:rPr>
              <a:t>www.digital.nhs.uk</a:t>
            </a:r>
            <a:endParaRPr lang="en-GB" sz="2400" kern="1200" dirty="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accent1"/>
                </a:solidFill>
                <a:effectLst/>
                <a:latin typeface="+mn-lt"/>
                <a:ea typeface="+mn-ea"/>
                <a:cs typeface="+mn-cs"/>
              </a:rPr>
              <a:t>     </a:t>
            </a:r>
            <a:r>
              <a:rPr lang="en-GB" sz="2400" b="1" kern="1200" dirty="0">
                <a:solidFill>
                  <a:schemeClr val="accent1"/>
                </a:solidFill>
                <a:effectLst/>
                <a:latin typeface="+mn-lt"/>
                <a:ea typeface="+mn-ea"/>
                <a:cs typeface="+mn-cs"/>
              </a:rPr>
              <a:t>@</a:t>
            </a:r>
            <a:r>
              <a:rPr lang="en-GB" sz="2400" b="1" kern="1200" dirty="0" err="1">
                <a:solidFill>
                  <a:schemeClr val="accent1"/>
                </a:solidFill>
                <a:effectLst/>
                <a:latin typeface="+mn-lt"/>
                <a:ea typeface="+mn-ea"/>
                <a:cs typeface="+mn-cs"/>
              </a:rPr>
              <a:t>nhsdigital</a:t>
            </a:r>
            <a:endParaRPr lang="en-GB" sz="2400" b="1" kern="1200" dirty="0">
              <a:solidFill>
                <a:schemeClr val="accent1"/>
              </a:solidFill>
              <a:effectLst/>
              <a:latin typeface="+mn-lt"/>
              <a:ea typeface="+mn-ea"/>
              <a:cs typeface="+mn-cs"/>
            </a:endParaRPr>
          </a:p>
          <a:p>
            <a:pPr>
              <a:lnSpc>
                <a:spcPts val="3600"/>
              </a:lnSpc>
            </a:pPr>
            <a:r>
              <a:rPr lang="en-GB" sz="2400" b="1" kern="1200" dirty="0">
                <a:solidFill>
                  <a:schemeClr val="accent1"/>
                </a:solidFill>
                <a:effectLst/>
                <a:latin typeface="+mn-lt"/>
                <a:ea typeface="+mn-ea"/>
                <a:cs typeface="+mn-cs"/>
              </a:rPr>
              <a:t>enquiries@nhsdigital.nhs.uk</a:t>
            </a:r>
          </a:p>
          <a:p>
            <a:pPr>
              <a:lnSpc>
                <a:spcPts val="3600"/>
              </a:lnSpc>
            </a:pPr>
            <a:r>
              <a:rPr lang="en-GB" sz="2400" b="1" kern="1200" dirty="0">
                <a:solidFill>
                  <a:schemeClr val="accent1"/>
                </a:solidFill>
                <a:effectLst/>
                <a:latin typeface="+mn-lt"/>
                <a:ea typeface="+mn-ea"/>
                <a:cs typeface="+mn-cs"/>
              </a:rPr>
              <a:t>0300 303</a:t>
            </a:r>
            <a:r>
              <a:rPr lang="en-GB" sz="2400" b="1" kern="1200" baseline="0" dirty="0">
                <a:solidFill>
                  <a:schemeClr val="accent1"/>
                </a:solidFill>
                <a:effectLst/>
                <a:latin typeface="+mn-lt"/>
                <a:ea typeface="+mn-ea"/>
                <a:cs typeface="+mn-cs"/>
              </a:rPr>
              <a:t> 5678</a:t>
            </a:r>
            <a:endParaRPr lang="en-GB" sz="2400" kern="1200" dirty="0">
              <a:solidFill>
                <a:schemeClr val="accent1"/>
              </a:solidFill>
              <a:effectLst/>
              <a:latin typeface="+mn-lt"/>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13/04/2018</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5" r:id="rId1"/>
    <p:sldLayoutId id="2147483662" r:id="rId2"/>
    <p:sldLayoutId id="2147483690" r:id="rId3"/>
    <p:sldLayoutId id="2147483681" r:id="rId4"/>
  </p:sldLayoutIdLst>
  <p:hf sldNum="0" hd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www.google.co.uk/url?sa=i&amp;rct=j&amp;q=&amp;esrc=s&amp;source=images&amp;cd=&amp;cad=rja&amp;uact=8&amp;ved=2ahUKEwjuuPyAjrLaAhVD6xQKHTtYB_EQjRx6BAgAEAU&amp;url=http://www.bjss.com/&amp;psig=AOvVaw3YDJ32wDE0CShP8Xys9SE0&amp;ust=1523532175063895"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igital.nhs.uk/Future-GP-IT-systems-and-services" TargetMode="External"/><Relationship Id="rId7" Type="http://schemas.openxmlformats.org/officeDocument/2006/relationships/hyperlink" Target="mailto:ben.gildersleve@nhs.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richardmcewan@nhs.net" TargetMode="External"/><Relationship Id="rId5" Type="http://schemas.openxmlformats.org/officeDocument/2006/relationships/hyperlink" Target="mailto:atkinson@nhs.net" TargetMode="External"/><Relationship Id="rId4" Type="http://schemas.openxmlformats.org/officeDocument/2006/relationships/hyperlink" Target="mailto:gpitfutures@nhs.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67544" y="323960"/>
            <a:ext cx="6912768" cy="1239678"/>
          </a:xfrm>
        </p:spPr>
        <p:txBody>
          <a:bodyPr>
            <a:normAutofit/>
          </a:bodyPr>
          <a:lstStyle/>
          <a:p>
            <a:r>
              <a:rPr lang="en-GB" sz="2600" dirty="0"/>
              <a:t>GP IT Futures Update: Primary Care as Platform (PCaaP) Feasibility, Prototyping and User Testing</a:t>
            </a:r>
          </a:p>
        </p:txBody>
      </p:sp>
      <p:sp>
        <p:nvSpPr>
          <p:cNvPr id="10" name="Text Placeholder 9"/>
          <p:cNvSpPr>
            <a:spLocks noGrp="1"/>
          </p:cNvSpPr>
          <p:nvPr>
            <p:ph type="body" sz="quarter" idx="14"/>
          </p:nvPr>
        </p:nvSpPr>
        <p:spPr>
          <a:xfrm>
            <a:off x="3851920" y="4500000"/>
            <a:ext cx="5112568" cy="504000"/>
          </a:xfrm>
        </p:spPr>
        <p:txBody>
          <a:bodyPr>
            <a:normAutofit fontScale="62500" lnSpcReduction="20000"/>
          </a:bodyPr>
          <a:lstStyle/>
          <a:p>
            <a:r>
              <a:rPr lang="en-GB" dirty="0"/>
              <a:t>Paul Atkinson, GP, CCIO Gloucester CCG, Primary Care  Team  NHS England &amp; NHS Digital</a:t>
            </a:r>
          </a:p>
          <a:p>
            <a:r>
              <a:rPr lang="en-GB" dirty="0"/>
              <a:t>Richard McEwan, GP IT Lead Architect) </a:t>
            </a:r>
          </a:p>
          <a:p>
            <a:r>
              <a:rPr lang="en-GB" dirty="0"/>
              <a:t>Ben Gildersleve, GP IT Futures Programme Head)</a:t>
            </a:r>
          </a:p>
          <a:p>
            <a:endParaRPr lang="en-GB" dirty="0"/>
          </a:p>
        </p:txBody>
      </p:sp>
    </p:spTree>
    <p:extLst>
      <p:ext uri="{BB962C8B-B14F-4D97-AF65-F5344CB8AC3E}">
        <p14:creationId xmlns:p14="http://schemas.microsoft.com/office/powerpoint/2010/main" val="358202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06ECEE-E380-4B9A-B2BA-97170FD989F1}"/>
              </a:ext>
            </a:extLst>
          </p:cNvPr>
          <p:cNvPicPr>
            <a:picLocks noChangeAspect="1"/>
          </p:cNvPicPr>
          <p:nvPr/>
        </p:nvPicPr>
        <p:blipFill>
          <a:blip r:embed="rId2"/>
          <a:stretch>
            <a:fillRect/>
          </a:stretch>
        </p:blipFill>
        <p:spPr>
          <a:xfrm>
            <a:off x="148258" y="699541"/>
            <a:ext cx="2715860" cy="2856995"/>
          </a:xfrm>
          <a:prstGeom prst="rect">
            <a:avLst/>
          </a:prstGeom>
        </p:spPr>
      </p:pic>
      <p:pic>
        <p:nvPicPr>
          <p:cNvPr id="2" name="Picture 1">
            <a:extLst>
              <a:ext uri="{FF2B5EF4-FFF2-40B4-BE49-F238E27FC236}">
                <a16:creationId xmlns:a16="http://schemas.microsoft.com/office/drawing/2014/main" id="{3F578C48-E75B-4A64-BF78-F17471D082AD}"/>
              </a:ext>
            </a:extLst>
          </p:cNvPr>
          <p:cNvPicPr>
            <a:picLocks noChangeAspect="1"/>
          </p:cNvPicPr>
          <p:nvPr/>
        </p:nvPicPr>
        <p:blipFill>
          <a:blip r:embed="rId3"/>
          <a:stretch>
            <a:fillRect/>
          </a:stretch>
        </p:blipFill>
        <p:spPr>
          <a:xfrm>
            <a:off x="5611602" y="210942"/>
            <a:ext cx="2871146" cy="1618736"/>
          </a:xfrm>
          <a:prstGeom prst="rect">
            <a:avLst/>
          </a:prstGeom>
        </p:spPr>
      </p:pic>
      <p:pic>
        <p:nvPicPr>
          <p:cNvPr id="3" name="Picture 2">
            <a:extLst>
              <a:ext uri="{FF2B5EF4-FFF2-40B4-BE49-F238E27FC236}">
                <a16:creationId xmlns:a16="http://schemas.microsoft.com/office/drawing/2014/main" id="{496D19F7-48D0-4724-A8BD-5F3A8BBFECDB}"/>
              </a:ext>
            </a:extLst>
          </p:cNvPr>
          <p:cNvPicPr>
            <a:picLocks noChangeAspect="1"/>
          </p:cNvPicPr>
          <p:nvPr/>
        </p:nvPicPr>
        <p:blipFill>
          <a:blip r:embed="rId4"/>
          <a:stretch>
            <a:fillRect/>
          </a:stretch>
        </p:blipFill>
        <p:spPr>
          <a:xfrm>
            <a:off x="6803670" y="2006157"/>
            <a:ext cx="2081831" cy="1169736"/>
          </a:xfrm>
          <a:prstGeom prst="rect">
            <a:avLst/>
          </a:prstGeom>
        </p:spPr>
      </p:pic>
      <p:pic>
        <p:nvPicPr>
          <p:cNvPr id="5" name="Picture 4">
            <a:extLst>
              <a:ext uri="{FF2B5EF4-FFF2-40B4-BE49-F238E27FC236}">
                <a16:creationId xmlns:a16="http://schemas.microsoft.com/office/drawing/2014/main" id="{D1DE7E89-3317-4FEF-985F-AA765A0A0C71}"/>
              </a:ext>
            </a:extLst>
          </p:cNvPr>
          <p:cNvPicPr>
            <a:picLocks noChangeAspect="1"/>
          </p:cNvPicPr>
          <p:nvPr/>
        </p:nvPicPr>
        <p:blipFill>
          <a:blip r:embed="rId5"/>
          <a:stretch>
            <a:fillRect/>
          </a:stretch>
        </p:blipFill>
        <p:spPr>
          <a:xfrm>
            <a:off x="3467379" y="26888"/>
            <a:ext cx="1459976" cy="1949774"/>
          </a:xfrm>
          <a:prstGeom prst="rect">
            <a:avLst/>
          </a:prstGeom>
        </p:spPr>
      </p:pic>
      <p:pic>
        <p:nvPicPr>
          <p:cNvPr id="6" name="Picture 5">
            <a:extLst>
              <a:ext uri="{FF2B5EF4-FFF2-40B4-BE49-F238E27FC236}">
                <a16:creationId xmlns:a16="http://schemas.microsoft.com/office/drawing/2014/main" id="{9EFDDA10-814B-4E98-AA06-D38766F0D512}"/>
              </a:ext>
            </a:extLst>
          </p:cNvPr>
          <p:cNvPicPr>
            <a:picLocks noChangeAspect="1"/>
          </p:cNvPicPr>
          <p:nvPr/>
        </p:nvPicPr>
        <p:blipFill>
          <a:blip r:embed="rId6"/>
          <a:stretch>
            <a:fillRect/>
          </a:stretch>
        </p:blipFill>
        <p:spPr>
          <a:xfrm>
            <a:off x="226383" y="3684684"/>
            <a:ext cx="2235994" cy="664369"/>
          </a:xfrm>
          <a:prstGeom prst="rect">
            <a:avLst/>
          </a:prstGeom>
        </p:spPr>
      </p:pic>
      <p:sp>
        <p:nvSpPr>
          <p:cNvPr id="7" name="Title 1">
            <a:extLst>
              <a:ext uri="{FF2B5EF4-FFF2-40B4-BE49-F238E27FC236}">
                <a16:creationId xmlns:a16="http://schemas.microsoft.com/office/drawing/2014/main" id="{671EF72D-AE57-4431-B81F-28127103D336}"/>
              </a:ext>
            </a:extLst>
          </p:cNvPr>
          <p:cNvSpPr>
            <a:spLocks noGrp="1"/>
          </p:cNvSpPr>
          <p:nvPr>
            <p:ph type="title"/>
          </p:nvPr>
        </p:nvSpPr>
        <p:spPr>
          <a:xfrm>
            <a:off x="318153" y="249146"/>
            <a:ext cx="7632000" cy="529568"/>
          </a:xfrm>
        </p:spPr>
        <p:txBody>
          <a:bodyPr/>
          <a:lstStyle/>
          <a:p>
            <a:r>
              <a:rPr lang="en-GB" dirty="0"/>
              <a:t>Health Platforms</a:t>
            </a:r>
          </a:p>
        </p:txBody>
      </p:sp>
      <p:sp>
        <p:nvSpPr>
          <p:cNvPr id="8" name="Rectangle 7">
            <a:extLst>
              <a:ext uri="{FF2B5EF4-FFF2-40B4-BE49-F238E27FC236}">
                <a16:creationId xmlns:a16="http://schemas.microsoft.com/office/drawing/2014/main" id="{DEF25296-343B-4C46-89E6-5C8A386F40FE}"/>
              </a:ext>
            </a:extLst>
          </p:cNvPr>
          <p:cNvSpPr/>
          <p:nvPr/>
        </p:nvSpPr>
        <p:spPr>
          <a:xfrm>
            <a:off x="2560025" y="4060112"/>
            <a:ext cx="4572000" cy="1015663"/>
          </a:xfrm>
          <a:prstGeom prst="rect">
            <a:avLst/>
          </a:prstGeom>
        </p:spPr>
        <p:txBody>
          <a:bodyPr>
            <a:spAutoFit/>
          </a:bodyPr>
          <a:lstStyle/>
          <a:p>
            <a:r>
              <a:rPr lang="en-GB" sz="1000" b="1" i="1" dirty="0"/>
              <a:t>“…….each national or federal health system should consider an open innovation platform that holds healthcare data ……………., and provides data access that is enabled for application programming interfaces as well as common technical IT services such as identity, access, or consent management. This platform would serve as the basis for an ecosystem of digital-health-services innovation……”</a:t>
            </a:r>
            <a:endParaRPr lang="en-GB" sz="1000" dirty="0"/>
          </a:p>
        </p:txBody>
      </p:sp>
      <p:pic>
        <p:nvPicPr>
          <p:cNvPr id="10" name="Picture 9">
            <a:extLst>
              <a:ext uri="{FF2B5EF4-FFF2-40B4-BE49-F238E27FC236}">
                <a16:creationId xmlns:a16="http://schemas.microsoft.com/office/drawing/2014/main" id="{3DC40457-749F-412B-AB8B-6225658D6006}"/>
              </a:ext>
            </a:extLst>
          </p:cNvPr>
          <p:cNvPicPr>
            <a:picLocks noChangeAspect="1"/>
          </p:cNvPicPr>
          <p:nvPr/>
        </p:nvPicPr>
        <p:blipFill>
          <a:blip r:embed="rId7"/>
          <a:stretch>
            <a:fillRect/>
          </a:stretch>
        </p:blipFill>
        <p:spPr>
          <a:xfrm>
            <a:off x="2627784" y="3645009"/>
            <a:ext cx="1852613" cy="447675"/>
          </a:xfrm>
          <a:prstGeom prst="rect">
            <a:avLst/>
          </a:prstGeom>
        </p:spPr>
      </p:pic>
      <p:pic>
        <p:nvPicPr>
          <p:cNvPr id="11" name="Picture 2">
            <a:extLst>
              <a:ext uri="{FF2B5EF4-FFF2-40B4-BE49-F238E27FC236}">
                <a16:creationId xmlns:a16="http://schemas.microsoft.com/office/drawing/2014/main" id="{102AE97E-E0A9-48CD-9131-5953B57D4FBF}"/>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7036483" y="3484321"/>
            <a:ext cx="2081831" cy="115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Rounded Corners 11">
            <a:extLst>
              <a:ext uri="{FF2B5EF4-FFF2-40B4-BE49-F238E27FC236}">
                <a16:creationId xmlns:a16="http://schemas.microsoft.com/office/drawing/2014/main" id="{87ED2BF5-BD05-410D-86DF-FC465CD67A56}"/>
              </a:ext>
            </a:extLst>
          </p:cNvPr>
          <p:cNvSpPr/>
          <p:nvPr/>
        </p:nvSpPr>
        <p:spPr>
          <a:xfrm>
            <a:off x="8401254" y="3565883"/>
            <a:ext cx="762166" cy="408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DSP</a:t>
            </a:r>
          </a:p>
        </p:txBody>
      </p:sp>
      <p:sp>
        <p:nvSpPr>
          <p:cNvPr id="13" name="Rectangle: Rounded Corners 12">
            <a:extLst>
              <a:ext uri="{FF2B5EF4-FFF2-40B4-BE49-F238E27FC236}">
                <a16:creationId xmlns:a16="http://schemas.microsoft.com/office/drawing/2014/main" id="{F6F2CDD7-7EA4-444B-A401-AFA88FE98DE4}"/>
              </a:ext>
            </a:extLst>
          </p:cNvPr>
          <p:cNvSpPr/>
          <p:nvPr/>
        </p:nvSpPr>
        <p:spPr>
          <a:xfrm>
            <a:off x="7696315" y="3608085"/>
            <a:ext cx="762166" cy="408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DIP</a:t>
            </a:r>
          </a:p>
        </p:txBody>
      </p:sp>
      <p:pic>
        <p:nvPicPr>
          <p:cNvPr id="14" name="Picture 13">
            <a:extLst>
              <a:ext uri="{FF2B5EF4-FFF2-40B4-BE49-F238E27FC236}">
                <a16:creationId xmlns:a16="http://schemas.microsoft.com/office/drawing/2014/main" id="{0506CFC9-C70D-421F-91C8-B08FA16B20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5856" y="2288973"/>
            <a:ext cx="2711411" cy="1112614"/>
          </a:xfrm>
          <a:prstGeom prst="rect">
            <a:avLst/>
          </a:prstGeom>
        </p:spPr>
      </p:pic>
    </p:spTree>
    <p:extLst>
      <p:ext uri="{BB962C8B-B14F-4D97-AF65-F5344CB8AC3E}">
        <p14:creationId xmlns:p14="http://schemas.microsoft.com/office/powerpoint/2010/main" val="418651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67544" y="177058"/>
            <a:ext cx="7632000" cy="529568"/>
          </a:xfrm>
        </p:spPr>
        <p:txBody>
          <a:bodyPr>
            <a:normAutofit/>
          </a:bodyPr>
          <a:lstStyle/>
          <a:p>
            <a:r>
              <a:rPr lang="en-GB" dirty="0"/>
              <a:t>PCaaP Ecosystem in Context</a:t>
            </a:r>
          </a:p>
        </p:txBody>
      </p:sp>
      <p:pic>
        <p:nvPicPr>
          <p:cNvPr id="23" name="Picture 22">
            <a:extLst>
              <a:ext uri="{FF2B5EF4-FFF2-40B4-BE49-F238E27FC236}">
                <a16:creationId xmlns:a16="http://schemas.microsoft.com/office/drawing/2014/main" id="{7D729563-CBCF-4891-9FD8-97F5B36AFA7C}"/>
              </a:ext>
            </a:extLst>
          </p:cNvPr>
          <p:cNvPicPr>
            <a:picLocks noChangeAspect="1"/>
          </p:cNvPicPr>
          <p:nvPr/>
        </p:nvPicPr>
        <p:blipFill>
          <a:blip r:embed="rId3"/>
          <a:stretch>
            <a:fillRect/>
          </a:stretch>
        </p:blipFill>
        <p:spPr>
          <a:xfrm>
            <a:off x="447273" y="987574"/>
            <a:ext cx="8249454" cy="3986274"/>
          </a:xfrm>
          <a:prstGeom prst="rect">
            <a:avLst/>
          </a:prstGeom>
        </p:spPr>
      </p:pic>
    </p:spTree>
    <p:extLst>
      <p:ext uri="{BB962C8B-B14F-4D97-AF65-F5344CB8AC3E}">
        <p14:creationId xmlns:p14="http://schemas.microsoft.com/office/powerpoint/2010/main" val="66455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4D3AE-A7C3-4410-9C39-FA5A999103CC}"/>
              </a:ext>
            </a:extLst>
          </p:cNvPr>
          <p:cNvSpPr/>
          <p:nvPr/>
        </p:nvSpPr>
        <p:spPr>
          <a:xfrm>
            <a:off x="1930535" y="2439600"/>
            <a:ext cx="6795057" cy="126390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lumMod val="95000"/>
                    <a:lumOff val="5000"/>
                  </a:schemeClr>
                </a:solidFill>
              </a:rPr>
              <a:t>Core Platform Capabilities</a:t>
            </a:r>
          </a:p>
          <a:p>
            <a:pPr algn="ctr"/>
            <a:endParaRPr lang="en-GB" sz="1350" b="1" dirty="0">
              <a:solidFill>
                <a:schemeClr val="tx1">
                  <a:lumMod val="95000"/>
                  <a:lumOff val="5000"/>
                </a:schemeClr>
              </a:solidFill>
            </a:endParaRPr>
          </a:p>
          <a:p>
            <a:pPr algn="ctr"/>
            <a:endParaRPr lang="en-GB" sz="1200" b="1" dirty="0">
              <a:solidFill>
                <a:schemeClr val="tx1">
                  <a:lumMod val="95000"/>
                  <a:lumOff val="5000"/>
                </a:schemeClr>
              </a:solidFill>
            </a:endParaRPr>
          </a:p>
          <a:p>
            <a:pPr algn="ctr"/>
            <a:endParaRPr lang="en-GB" sz="1200" b="1" dirty="0">
              <a:solidFill>
                <a:schemeClr val="tx1">
                  <a:lumMod val="95000"/>
                  <a:lumOff val="5000"/>
                </a:schemeClr>
              </a:solidFill>
            </a:endParaRPr>
          </a:p>
          <a:p>
            <a:pPr algn="ctr"/>
            <a:endParaRPr lang="en-GB" sz="1200" b="1" dirty="0">
              <a:solidFill>
                <a:schemeClr val="tx1">
                  <a:lumMod val="95000"/>
                  <a:lumOff val="5000"/>
                </a:schemeClr>
              </a:solidFill>
            </a:endParaRPr>
          </a:p>
          <a:p>
            <a:pPr algn="ctr"/>
            <a:endParaRPr lang="en-GB" sz="1200" b="1" dirty="0">
              <a:solidFill>
                <a:schemeClr val="tx1">
                  <a:lumMod val="95000"/>
                  <a:lumOff val="5000"/>
                </a:schemeClr>
              </a:solidFill>
            </a:endParaRPr>
          </a:p>
          <a:p>
            <a:pPr algn="ctr"/>
            <a:endParaRPr lang="en-GB" sz="1200" dirty="0">
              <a:solidFill>
                <a:schemeClr val="bg1"/>
              </a:solidFill>
            </a:endParaRPr>
          </a:p>
        </p:txBody>
      </p:sp>
      <p:sp>
        <p:nvSpPr>
          <p:cNvPr id="5" name="Rectangle 4">
            <a:extLst>
              <a:ext uri="{FF2B5EF4-FFF2-40B4-BE49-F238E27FC236}">
                <a16:creationId xmlns:a16="http://schemas.microsoft.com/office/drawing/2014/main" id="{5E3D7FCE-15E2-45D8-8F19-7538F03E9065}"/>
              </a:ext>
            </a:extLst>
          </p:cNvPr>
          <p:cNvSpPr/>
          <p:nvPr/>
        </p:nvSpPr>
        <p:spPr>
          <a:xfrm>
            <a:off x="97442" y="200866"/>
            <a:ext cx="1639508" cy="48591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lumMod val="95000"/>
                    <a:lumOff val="5000"/>
                  </a:schemeClr>
                </a:solidFill>
              </a:rPr>
              <a:t>Platform Support Capabilities</a:t>
            </a:r>
          </a:p>
          <a:p>
            <a:pPr algn="ctr"/>
            <a:endParaRPr lang="en-GB" sz="135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b="1" dirty="0">
              <a:solidFill>
                <a:schemeClr val="tx1">
                  <a:lumMod val="95000"/>
                  <a:lumOff val="5000"/>
                </a:schemeClr>
              </a:solidFill>
            </a:endParaRPr>
          </a:p>
          <a:p>
            <a:pPr algn="ctr"/>
            <a:endParaRPr lang="en-GB" sz="900" dirty="0"/>
          </a:p>
        </p:txBody>
      </p:sp>
      <p:sp>
        <p:nvSpPr>
          <p:cNvPr id="6" name="Rectangle 5">
            <a:extLst>
              <a:ext uri="{FF2B5EF4-FFF2-40B4-BE49-F238E27FC236}">
                <a16:creationId xmlns:a16="http://schemas.microsoft.com/office/drawing/2014/main" id="{0127AC6E-FAE7-48C5-BE0D-63CC6302E54C}"/>
              </a:ext>
            </a:extLst>
          </p:cNvPr>
          <p:cNvSpPr/>
          <p:nvPr/>
        </p:nvSpPr>
        <p:spPr>
          <a:xfrm>
            <a:off x="1930535" y="1827998"/>
            <a:ext cx="6807083" cy="54101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lumMod val="95000"/>
                    <a:lumOff val="5000"/>
                  </a:schemeClr>
                </a:solidFill>
              </a:rPr>
              <a:t>User Interface Capabilities</a:t>
            </a:r>
          </a:p>
          <a:p>
            <a:pPr algn="ctr"/>
            <a:endParaRPr lang="en-GB" sz="1200" dirty="0"/>
          </a:p>
          <a:p>
            <a:pPr algn="ctr"/>
            <a:endParaRPr lang="en-GB" sz="1200" dirty="0"/>
          </a:p>
        </p:txBody>
      </p:sp>
      <p:sp>
        <p:nvSpPr>
          <p:cNvPr id="7" name="Rectangle 6">
            <a:extLst>
              <a:ext uri="{FF2B5EF4-FFF2-40B4-BE49-F238E27FC236}">
                <a16:creationId xmlns:a16="http://schemas.microsoft.com/office/drawing/2014/main" id="{44904BB6-F7D8-4286-ABDF-E1111AA40FF6}"/>
              </a:ext>
            </a:extLst>
          </p:cNvPr>
          <p:cNvSpPr/>
          <p:nvPr/>
        </p:nvSpPr>
        <p:spPr>
          <a:xfrm>
            <a:off x="1942561" y="4394605"/>
            <a:ext cx="6795057" cy="6079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rPr>
              <a:t>Infrastructure Capabilities</a:t>
            </a:r>
          </a:p>
          <a:p>
            <a:pPr algn="ctr"/>
            <a:endParaRPr lang="en-GB" sz="1350" b="1" dirty="0">
              <a:solidFill>
                <a:schemeClr val="tx1"/>
              </a:solidFill>
            </a:endParaRPr>
          </a:p>
          <a:p>
            <a:pPr algn="ctr"/>
            <a:endParaRPr lang="en-GB" sz="1350" b="1" dirty="0">
              <a:solidFill>
                <a:schemeClr val="tx1"/>
              </a:solidFill>
            </a:endParaRPr>
          </a:p>
        </p:txBody>
      </p:sp>
      <p:sp>
        <p:nvSpPr>
          <p:cNvPr id="8" name="Rectangle 7">
            <a:extLst>
              <a:ext uri="{FF2B5EF4-FFF2-40B4-BE49-F238E27FC236}">
                <a16:creationId xmlns:a16="http://schemas.microsoft.com/office/drawing/2014/main" id="{6F08CE1D-6228-48D4-86D8-C40C4CDEE52B}"/>
              </a:ext>
            </a:extLst>
          </p:cNvPr>
          <p:cNvSpPr/>
          <p:nvPr/>
        </p:nvSpPr>
        <p:spPr>
          <a:xfrm>
            <a:off x="1930535" y="200867"/>
            <a:ext cx="2245268" cy="1564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lumMod val="95000"/>
                    <a:lumOff val="5000"/>
                  </a:schemeClr>
                </a:solidFill>
              </a:rPr>
              <a:t>Supplier</a:t>
            </a:r>
          </a:p>
          <a:p>
            <a:pPr algn="ctr"/>
            <a:r>
              <a:rPr lang="en-GB" sz="1350" b="1" dirty="0">
                <a:solidFill>
                  <a:schemeClr val="tx1">
                    <a:lumMod val="95000"/>
                    <a:lumOff val="5000"/>
                  </a:schemeClr>
                </a:solidFill>
              </a:rPr>
              <a:t>Functional Capabilities </a:t>
            </a:r>
            <a:r>
              <a:rPr lang="en-GB" sz="825" b="1" dirty="0">
                <a:solidFill>
                  <a:schemeClr val="tx1">
                    <a:lumMod val="95000"/>
                    <a:lumOff val="5000"/>
                  </a:schemeClr>
                </a:solidFill>
              </a:rPr>
              <a:t>(examples)</a:t>
            </a:r>
          </a:p>
          <a:p>
            <a:pPr algn="ctr"/>
            <a:endParaRPr lang="en-GB" sz="1050" b="1" dirty="0">
              <a:solidFill>
                <a:schemeClr val="tx1">
                  <a:lumMod val="95000"/>
                  <a:lumOff val="5000"/>
                </a:schemeClr>
              </a:solidFill>
            </a:endParaRPr>
          </a:p>
          <a:p>
            <a:pPr algn="ctr"/>
            <a:endParaRPr lang="en-GB" sz="1050" b="1" dirty="0">
              <a:solidFill>
                <a:schemeClr val="tx1">
                  <a:lumMod val="95000"/>
                  <a:lumOff val="5000"/>
                </a:schemeClr>
              </a:solidFill>
            </a:endParaRPr>
          </a:p>
          <a:p>
            <a:pPr algn="ctr"/>
            <a:endParaRPr lang="en-GB" sz="1050" b="1" dirty="0">
              <a:solidFill>
                <a:schemeClr val="tx1">
                  <a:lumMod val="95000"/>
                  <a:lumOff val="5000"/>
                </a:schemeClr>
              </a:solidFill>
            </a:endParaRPr>
          </a:p>
          <a:p>
            <a:pPr algn="ctr"/>
            <a:endParaRPr lang="en-GB" sz="1050" b="1" dirty="0">
              <a:solidFill>
                <a:schemeClr val="tx1">
                  <a:lumMod val="95000"/>
                  <a:lumOff val="5000"/>
                </a:schemeClr>
              </a:solidFill>
            </a:endParaRPr>
          </a:p>
          <a:p>
            <a:pPr algn="ctr"/>
            <a:endParaRPr lang="en-GB" sz="1050" b="1" dirty="0">
              <a:solidFill>
                <a:schemeClr val="tx1">
                  <a:lumMod val="95000"/>
                  <a:lumOff val="5000"/>
                </a:schemeClr>
              </a:solidFill>
            </a:endParaRPr>
          </a:p>
          <a:p>
            <a:pPr algn="ctr"/>
            <a:endParaRPr lang="en-GB" sz="1050" b="1" dirty="0">
              <a:solidFill>
                <a:schemeClr val="tx1">
                  <a:lumMod val="95000"/>
                  <a:lumOff val="5000"/>
                </a:schemeClr>
              </a:solidFill>
            </a:endParaRPr>
          </a:p>
          <a:p>
            <a:pPr algn="ctr"/>
            <a:endParaRPr lang="en-GB" sz="1050" b="1" dirty="0">
              <a:solidFill>
                <a:schemeClr val="tx1">
                  <a:lumMod val="95000"/>
                  <a:lumOff val="5000"/>
                </a:schemeClr>
              </a:solidFill>
            </a:endParaRPr>
          </a:p>
        </p:txBody>
      </p:sp>
      <p:sp>
        <p:nvSpPr>
          <p:cNvPr id="9" name="Rectangle 8">
            <a:extLst>
              <a:ext uri="{FF2B5EF4-FFF2-40B4-BE49-F238E27FC236}">
                <a16:creationId xmlns:a16="http://schemas.microsoft.com/office/drawing/2014/main" id="{4634B0B8-9837-4728-AEC4-D0286C5DAE84}"/>
              </a:ext>
            </a:extLst>
          </p:cNvPr>
          <p:cNvSpPr/>
          <p:nvPr/>
        </p:nvSpPr>
        <p:spPr>
          <a:xfrm>
            <a:off x="4233160" y="208480"/>
            <a:ext cx="2245268" cy="1564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lumMod val="95000"/>
                    <a:lumOff val="5000"/>
                  </a:schemeClr>
                </a:solidFill>
              </a:rPr>
              <a:t>National Functional Capabilities (</a:t>
            </a:r>
            <a:r>
              <a:rPr lang="en-GB" sz="1050" b="1" dirty="0">
                <a:solidFill>
                  <a:schemeClr val="tx1">
                    <a:lumMod val="95000"/>
                    <a:lumOff val="5000"/>
                  </a:schemeClr>
                </a:solidFill>
              </a:rPr>
              <a:t>examples</a:t>
            </a:r>
            <a:r>
              <a:rPr lang="en-GB" sz="1350" b="1" dirty="0">
                <a:solidFill>
                  <a:schemeClr val="tx1">
                    <a:lumMod val="95000"/>
                    <a:lumOff val="5000"/>
                  </a:schemeClr>
                </a:solidFill>
              </a:rPr>
              <a:t>)</a:t>
            </a:r>
          </a:p>
          <a:p>
            <a:pPr algn="ctr"/>
            <a:endParaRPr lang="en-GB" sz="1350" b="1" dirty="0">
              <a:solidFill>
                <a:schemeClr val="tx1">
                  <a:lumMod val="95000"/>
                  <a:lumOff val="5000"/>
                </a:schemeClr>
              </a:solidFill>
            </a:endParaRPr>
          </a:p>
          <a:p>
            <a:pPr algn="ctr"/>
            <a:endParaRPr lang="en-GB" sz="1350" b="1" dirty="0">
              <a:solidFill>
                <a:schemeClr val="tx1">
                  <a:lumMod val="95000"/>
                  <a:lumOff val="5000"/>
                </a:schemeClr>
              </a:solidFill>
            </a:endParaRPr>
          </a:p>
          <a:p>
            <a:pPr algn="ctr"/>
            <a:endParaRPr lang="en-GB" sz="1350" b="1" dirty="0">
              <a:solidFill>
                <a:schemeClr val="tx1">
                  <a:lumMod val="95000"/>
                  <a:lumOff val="5000"/>
                </a:schemeClr>
              </a:solidFill>
            </a:endParaRPr>
          </a:p>
          <a:p>
            <a:pPr algn="ctr"/>
            <a:endParaRPr lang="en-GB" sz="750" b="1" dirty="0">
              <a:solidFill>
                <a:schemeClr val="tx1">
                  <a:lumMod val="95000"/>
                  <a:lumOff val="5000"/>
                </a:schemeClr>
              </a:solidFill>
            </a:endParaRPr>
          </a:p>
          <a:p>
            <a:pPr algn="ctr"/>
            <a:endParaRPr lang="en-GB" sz="750" b="1" dirty="0">
              <a:solidFill>
                <a:schemeClr val="tx1">
                  <a:lumMod val="95000"/>
                  <a:lumOff val="5000"/>
                </a:schemeClr>
              </a:solidFill>
            </a:endParaRPr>
          </a:p>
          <a:p>
            <a:pPr algn="ctr"/>
            <a:endParaRPr lang="en-GB" sz="750" b="1" dirty="0">
              <a:solidFill>
                <a:schemeClr val="tx1">
                  <a:lumMod val="95000"/>
                  <a:lumOff val="5000"/>
                </a:schemeClr>
              </a:solidFill>
            </a:endParaRPr>
          </a:p>
          <a:p>
            <a:pPr algn="ctr"/>
            <a:endParaRPr lang="en-GB" sz="750" b="1" dirty="0">
              <a:solidFill>
                <a:schemeClr val="tx1">
                  <a:lumMod val="95000"/>
                  <a:lumOff val="5000"/>
                </a:schemeClr>
              </a:solidFill>
            </a:endParaRPr>
          </a:p>
          <a:p>
            <a:pPr algn="ctr"/>
            <a:endParaRPr lang="en-GB" sz="750" b="1" dirty="0">
              <a:solidFill>
                <a:schemeClr val="tx1">
                  <a:lumMod val="95000"/>
                  <a:lumOff val="5000"/>
                </a:schemeClr>
              </a:solidFill>
            </a:endParaRPr>
          </a:p>
        </p:txBody>
      </p:sp>
      <p:sp>
        <p:nvSpPr>
          <p:cNvPr id="10" name="Rectangle 9">
            <a:extLst>
              <a:ext uri="{FF2B5EF4-FFF2-40B4-BE49-F238E27FC236}">
                <a16:creationId xmlns:a16="http://schemas.microsoft.com/office/drawing/2014/main" id="{828CF188-3204-40DA-95EF-FFEAD30B3B6B}"/>
              </a:ext>
            </a:extLst>
          </p:cNvPr>
          <p:cNvSpPr/>
          <p:nvPr/>
        </p:nvSpPr>
        <p:spPr>
          <a:xfrm>
            <a:off x="6539175" y="208479"/>
            <a:ext cx="2194919" cy="1564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lumMod val="95000"/>
                    <a:lumOff val="5000"/>
                  </a:schemeClr>
                </a:solidFill>
              </a:rPr>
              <a:t>Open Source Community Capabilities</a:t>
            </a:r>
          </a:p>
          <a:p>
            <a:pPr algn="ctr"/>
            <a:endParaRPr lang="en-GB" sz="1350" b="1" dirty="0">
              <a:solidFill>
                <a:schemeClr val="tx1">
                  <a:lumMod val="95000"/>
                  <a:lumOff val="5000"/>
                </a:schemeClr>
              </a:solidFill>
            </a:endParaRPr>
          </a:p>
          <a:p>
            <a:pPr algn="ctr"/>
            <a:endParaRPr lang="en-GB" sz="1350" b="1" dirty="0">
              <a:solidFill>
                <a:schemeClr val="tx1">
                  <a:lumMod val="95000"/>
                  <a:lumOff val="5000"/>
                </a:schemeClr>
              </a:solidFill>
            </a:endParaRPr>
          </a:p>
          <a:p>
            <a:pPr algn="ctr"/>
            <a:endParaRPr lang="en-GB" sz="1350" b="1" dirty="0">
              <a:solidFill>
                <a:schemeClr val="tx1">
                  <a:lumMod val="95000"/>
                  <a:lumOff val="5000"/>
                </a:schemeClr>
              </a:solidFill>
            </a:endParaRPr>
          </a:p>
          <a:p>
            <a:pPr algn="ctr"/>
            <a:endParaRPr lang="en-GB" sz="1350" b="1" dirty="0">
              <a:solidFill>
                <a:schemeClr val="tx1">
                  <a:lumMod val="95000"/>
                  <a:lumOff val="5000"/>
                </a:schemeClr>
              </a:solidFill>
            </a:endParaRPr>
          </a:p>
          <a:p>
            <a:pPr algn="ctr"/>
            <a:endParaRPr lang="en-GB" sz="1350" b="1" dirty="0">
              <a:solidFill>
                <a:schemeClr val="tx1">
                  <a:lumMod val="95000"/>
                  <a:lumOff val="5000"/>
                </a:schemeClr>
              </a:solidFill>
            </a:endParaRPr>
          </a:p>
          <a:p>
            <a:pPr algn="ctr"/>
            <a:endParaRPr lang="en-GB" sz="1350" b="1" dirty="0">
              <a:solidFill>
                <a:schemeClr val="tx1">
                  <a:lumMod val="95000"/>
                  <a:lumOff val="5000"/>
                </a:schemeClr>
              </a:solidFill>
            </a:endParaRPr>
          </a:p>
        </p:txBody>
      </p:sp>
      <p:sp>
        <p:nvSpPr>
          <p:cNvPr id="13" name="Rectangle 12">
            <a:extLst>
              <a:ext uri="{FF2B5EF4-FFF2-40B4-BE49-F238E27FC236}">
                <a16:creationId xmlns:a16="http://schemas.microsoft.com/office/drawing/2014/main" id="{3DA05E7E-C112-45DF-99E9-F8247163AB3F}"/>
              </a:ext>
            </a:extLst>
          </p:cNvPr>
          <p:cNvSpPr/>
          <p:nvPr/>
        </p:nvSpPr>
        <p:spPr>
          <a:xfrm>
            <a:off x="2016913" y="722834"/>
            <a:ext cx="97555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Appointment Management</a:t>
            </a:r>
          </a:p>
        </p:txBody>
      </p:sp>
      <p:sp>
        <p:nvSpPr>
          <p:cNvPr id="14" name="Rectangle 13">
            <a:extLst>
              <a:ext uri="{FF2B5EF4-FFF2-40B4-BE49-F238E27FC236}">
                <a16:creationId xmlns:a16="http://schemas.microsoft.com/office/drawing/2014/main" id="{8F5CE4D5-A3CF-4A21-97C4-DD216A08B860}"/>
              </a:ext>
            </a:extLst>
          </p:cNvPr>
          <p:cNvSpPr/>
          <p:nvPr/>
        </p:nvSpPr>
        <p:spPr>
          <a:xfrm>
            <a:off x="2010129" y="1061012"/>
            <a:ext cx="97555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Record Management</a:t>
            </a:r>
          </a:p>
        </p:txBody>
      </p:sp>
      <p:sp>
        <p:nvSpPr>
          <p:cNvPr id="15" name="Rectangle 14">
            <a:extLst>
              <a:ext uri="{FF2B5EF4-FFF2-40B4-BE49-F238E27FC236}">
                <a16:creationId xmlns:a16="http://schemas.microsoft.com/office/drawing/2014/main" id="{CF786BD3-9947-431A-85A8-EC404A184BAD}"/>
              </a:ext>
            </a:extLst>
          </p:cNvPr>
          <p:cNvSpPr/>
          <p:nvPr/>
        </p:nvSpPr>
        <p:spPr>
          <a:xfrm>
            <a:off x="3037104" y="728448"/>
            <a:ext cx="97555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Prescribing</a:t>
            </a:r>
          </a:p>
        </p:txBody>
      </p:sp>
      <p:sp>
        <p:nvSpPr>
          <p:cNvPr id="16" name="Rectangle 15">
            <a:extLst>
              <a:ext uri="{FF2B5EF4-FFF2-40B4-BE49-F238E27FC236}">
                <a16:creationId xmlns:a16="http://schemas.microsoft.com/office/drawing/2014/main" id="{B2A6F405-5D40-44AA-8996-7A35817D40A1}"/>
              </a:ext>
            </a:extLst>
          </p:cNvPr>
          <p:cNvSpPr/>
          <p:nvPr/>
        </p:nvSpPr>
        <p:spPr>
          <a:xfrm>
            <a:off x="3037104" y="1061011"/>
            <a:ext cx="97555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Online Consultation.</a:t>
            </a:r>
          </a:p>
        </p:txBody>
      </p:sp>
      <p:sp>
        <p:nvSpPr>
          <p:cNvPr id="18" name="Rectangle 17">
            <a:extLst>
              <a:ext uri="{FF2B5EF4-FFF2-40B4-BE49-F238E27FC236}">
                <a16:creationId xmlns:a16="http://schemas.microsoft.com/office/drawing/2014/main" id="{C0CAB2D3-BB76-4EE2-8225-CA126BF3D501}"/>
              </a:ext>
            </a:extLst>
          </p:cNvPr>
          <p:cNvSpPr/>
          <p:nvPr/>
        </p:nvSpPr>
        <p:spPr>
          <a:xfrm>
            <a:off x="5037630" y="1428008"/>
            <a:ext cx="653919" cy="2857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Organisation Directory</a:t>
            </a:r>
          </a:p>
        </p:txBody>
      </p:sp>
      <p:sp>
        <p:nvSpPr>
          <p:cNvPr id="19" name="Rectangle 18">
            <a:extLst>
              <a:ext uri="{FF2B5EF4-FFF2-40B4-BE49-F238E27FC236}">
                <a16:creationId xmlns:a16="http://schemas.microsoft.com/office/drawing/2014/main" id="{83C8901C-7D53-42B0-B486-E99C9B621846}"/>
              </a:ext>
            </a:extLst>
          </p:cNvPr>
          <p:cNvSpPr/>
          <p:nvPr/>
        </p:nvSpPr>
        <p:spPr>
          <a:xfrm>
            <a:off x="5037630" y="1079051"/>
            <a:ext cx="653919" cy="29254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Clinical Calculators</a:t>
            </a:r>
          </a:p>
        </p:txBody>
      </p:sp>
      <p:sp>
        <p:nvSpPr>
          <p:cNvPr id="20" name="Rectangle 19">
            <a:extLst>
              <a:ext uri="{FF2B5EF4-FFF2-40B4-BE49-F238E27FC236}">
                <a16:creationId xmlns:a16="http://schemas.microsoft.com/office/drawing/2014/main" id="{DB4EB758-8F62-436F-81CA-D03343BA3093}"/>
              </a:ext>
            </a:extLst>
          </p:cNvPr>
          <p:cNvSpPr/>
          <p:nvPr/>
        </p:nvSpPr>
        <p:spPr>
          <a:xfrm>
            <a:off x="5748906" y="1079051"/>
            <a:ext cx="675998" cy="30103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Consent</a:t>
            </a:r>
          </a:p>
          <a:p>
            <a:pPr algn="ctr"/>
            <a:r>
              <a:rPr lang="en-GB" sz="750" dirty="0">
                <a:ln w="0"/>
                <a:solidFill>
                  <a:schemeClr val="tx1"/>
                </a:solidFill>
                <a:effectLst>
                  <a:outerShdw blurRad="38100" dist="19050" dir="2700000" algn="tl" rotWithShape="0">
                    <a:schemeClr val="dk1">
                      <a:alpha val="40000"/>
                    </a:schemeClr>
                  </a:outerShdw>
                </a:effectLst>
              </a:rPr>
              <a:t>Management</a:t>
            </a:r>
          </a:p>
        </p:txBody>
      </p:sp>
      <p:sp>
        <p:nvSpPr>
          <p:cNvPr id="21" name="Rectangle 20">
            <a:extLst>
              <a:ext uri="{FF2B5EF4-FFF2-40B4-BE49-F238E27FC236}">
                <a16:creationId xmlns:a16="http://schemas.microsoft.com/office/drawing/2014/main" id="{5CBB5387-1CA5-45CA-A647-AB755CA20402}"/>
              </a:ext>
            </a:extLst>
          </p:cNvPr>
          <p:cNvSpPr/>
          <p:nvPr/>
        </p:nvSpPr>
        <p:spPr>
          <a:xfrm>
            <a:off x="4293908" y="1079051"/>
            <a:ext cx="65391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Record Viewer</a:t>
            </a:r>
          </a:p>
        </p:txBody>
      </p:sp>
      <p:sp>
        <p:nvSpPr>
          <p:cNvPr id="22" name="Rectangle 21">
            <a:extLst>
              <a:ext uri="{FF2B5EF4-FFF2-40B4-BE49-F238E27FC236}">
                <a16:creationId xmlns:a16="http://schemas.microsoft.com/office/drawing/2014/main" id="{79A9CD60-0916-453A-9042-2A4F2C35C129}"/>
              </a:ext>
            </a:extLst>
          </p:cNvPr>
          <p:cNvSpPr/>
          <p:nvPr/>
        </p:nvSpPr>
        <p:spPr>
          <a:xfrm>
            <a:off x="5748906" y="1414058"/>
            <a:ext cx="672279" cy="30443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Data Sharing Agreement Services</a:t>
            </a:r>
          </a:p>
        </p:txBody>
      </p:sp>
      <p:sp>
        <p:nvSpPr>
          <p:cNvPr id="23" name="Rectangle 22">
            <a:extLst>
              <a:ext uri="{FF2B5EF4-FFF2-40B4-BE49-F238E27FC236}">
                <a16:creationId xmlns:a16="http://schemas.microsoft.com/office/drawing/2014/main" id="{1108C5A1-6652-435C-80C2-43DEEA7F7295}"/>
              </a:ext>
            </a:extLst>
          </p:cNvPr>
          <p:cNvSpPr/>
          <p:nvPr/>
        </p:nvSpPr>
        <p:spPr>
          <a:xfrm>
            <a:off x="4293909" y="714777"/>
            <a:ext cx="659788"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PDS Service</a:t>
            </a:r>
          </a:p>
        </p:txBody>
      </p:sp>
      <p:sp>
        <p:nvSpPr>
          <p:cNvPr id="24" name="Rectangle 23">
            <a:extLst>
              <a:ext uri="{FF2B5EF4-FFF2-40B4-BE49-F238E27FC236}">
                <a16:creationId xmlns:a16="http://schemas.microsoft.com/office/drawing/2014/main" id="{2676822A-F990-4B9D-8609-93A642C2E99F}"/>
              </a:ext>
            </a:extLst>
          </p:cNvPr>
          <p:cNvSpPr/>
          <p:nvPr/>
        </p:nvSpPr>
        <p:spPr>
          <a:xfrm>
            <a:off x="5027394" y="713031"/>
            <a:ext cx="659787"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EPS Service</a:t>
            </a:r>
          </a:p>
        </p:txBody>
      </p:sp>
      <p:sp>
        <p:nvSpPr>
          <p:cNvPr id="25" name="Rectangle 24">
            <a:extLst>
              <a:ext uri="{FF2B5EF4-FFF2-40B4-BE49-F238E27FC236}">
                <a16:creationId xmlns:a16="http://schemas.microsoft.com/office/drawing/2014/main" id="{55702CA8-128E-4820-A7EF-AA6D4D4419A5}"/>
              </a:ext>
            </a:extLst>
          </p:cNvPr>
          <p:cNvSpPr/>
          <p:nvPr/>
        </p:nvSpPr>
        <p:spPr>
          <a:xfrm>
            <a:off x="5746360" y="713031"/>
            <a:ext cx="674825"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SCR Service</a:t>
            </a:r>
          </a:p>
        </p:txBody>
      </p:sp>
      <p:sp>
        <p:nvSpPr>
          <p:cNvPr id="26" name="Rectangle 25">
            <a:extLst>
              <a:ext uri="{FF2B5EF4-FFF2-40B4-BE49-F238E27FC236}">
                <a16:creationId xmlns:a16="http://schemas.microsoft.com/office/drawing/2014/main" id="{4C429477-6D0B-4A1E-9027-CAD5A9B0A9EE}"/>
              </a:ext>
            </a:extLst>
          </p:cNvPr>
          <p:cNvSpPr/>
          <p:nvPr/>
        </p:nvSpPr>
        <p:spPr>
          <a:xfrm>
            <a:off x="4293908" y="1423387"/>
            <a:ext cx="653919" cy="2857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err="1">
                <a:ln w="0"/>
                <a:solidFill>
                  <a:schemeClr val="tx1"/>
                </a:solidFill>
                <a:effectLst>
                  <a:outerShdw blurRad="38100" dist="19050" dir="2700000" algn="tl" rotWithShape="0">
                    <a:schemeClr val="dk1">
                      <a:alpha val="40000"/>
                    </a:schemeClr>
                  </a:outerShdw>
                </a:effectLst>
              </a:rPr>
              <a:t>eRS</a:t>
            </a:r>
            <a:r>
              <a:rPr lang="en-GB" sz="750" dirty="0">
                <a:ln w="0"/>
                <a:solidFill>
                  <a:schemeClr val="tx1"/>
                </a:solidFill>
                <a:effectLst>
                  <a:outerShdw blurRad="38100" dist="19050" dir="2700000" algn="tl" rotWithShape="0">
                    <a:schemeClr val="dk1">
                      <a:alpha val="40000"/>
                    </a:schemeClr>
                  </a:outerShdw>
                </a:effectLst>
              </a:rPr>
              <a:t> Service</a:t>
            </a:r>
          </a:p>
        </p:txBody>
      </p:sp>
      <p:sp>
        <p:nvSpPr>
          <p:cNvPr id="57" name="Rectangle 56">
            <a:extLst>
              <a:ext uri="{FF2B5EF4-FFF2-40B4-BE49-F238E27FC236}">
                <a16:creationId xmlns:a16="http://schemas.microsoft.com/office/drawing/2014/main" id="{BDF3D3BE-C257-4FC4-A539-61EBBC776244}"/>
              </a:ext>
            </a:extLst>
          </p:cNvPr>
          <p:cNvSpPr/>
          <p:nvPr/>
        </p:nvSpPr>
        <p:spPr>
          <a:xfrm>
            <a:off x="2013639" y="1412468"/>
            <a:ext cx="97555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Document Management</a:t>
            </a:r>
          </a:p>
        </p:txBody>
      </p:sp>
      <p:sp>
        <p:nvSpPr>
          <p:cNvPr id="58" name="Rectangle 57">
            <a:extLst>
              <a:ext uri="{FF2B5EF4-FFF2-40B4-BE49-F238E27FC236}">
                <a16:creationId xmlns:a16="http://schemas.microsoft.com/office/drawing/2014/main" id="{22614CBB-6B40-4F60-929B-4F2BEEEF1E3B}"/>
              </a:ext>
            </a:extLst>
          </p:cNvPr>
          <p:cNvSpPr/>
          <p:nvPr/>
        </p:nvSpPr>
        <p:spPr>
          <a:xfrm>
            <a:off x="3039789" y="1415854"/>
            <a:ext cx="97555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Etc. etc.</a:t>
            </a:r>
          </a:p>
        </p:txBody>
      </p:sp>
      <p:sp>
        <p:nvSpPr>
          <p:cNvPr id="59" name="Rectangle 58">
            <a:extLst>
              <a:ext uri="{FF2B5EF4-FFF2-40B4-BE49-F238E27FC236}">
                <a16:creationId xmlns:a16="http://schemas.microsoft.com/office/drawing/2014/main" id="{8D0B6152-BB03-410E-B191-1717A4443487}"/>
              </a:ext>
            </a:extLst>
          </p:cNvPr>
          <p:cNvSpPr/>
          <p:nvPr/>
        </p:nvSpPr>
        <p:spPr>
          <a:xfrm>
            <a:off x="2081987" y="2037945"/>
            <a:ext cx="977043"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CUI Components</a:t>
            </a:r>
          </a:p>
        </p:txBody>
      </p:sp>
      <p:sp>
        <p:nvSpPr>
          <p:cNvPr id="60" name="Rectangle 59">
            <a:extLst>
              <a:ext uri="{FF2B5EF4-FFF2-40B4-BE49-F238E27FC236}">
                <a16:creationId xmlns:a16="http://schemas.microsoft.com/office/drawing/2014/main" id="{6F66DC5C-330B-4EF2-8118-59C027476F3D}"/>
              </a:ext>
            </a:extLst>
          </p:cNvPr>
          <p:cNvSpPr/>
          <p:nvPr/>
        </p:nvSpPr>
        <p:spPr>
          <a:xfrm>
            <a:off x="3212813" y="2043122"/>
            <a:ext cx="977043"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UI Widgets</a:t>
            </a:r>
          </a:p>
        </p:txBody>
      </p:sp>
      <p:sp>
        <p:nvSpPr>
          <p:cNvPr id="61" name="Rectangle 60">
            <a:extLst>
              <a:ext uri="{FF2B5EF4-FFF2-40B4-BE49-F238E27FC236}">
                <a16:creationId xmlns:a16="http://schemas.microsoft.com/office/drawing/2014/main" id="{912853FF-6669-446D-8333-A44AD0DA3760}"/>
              </a:ext>
            </a:extLst>
          </p:cNvPr>
          <p:cNvSpPr/>
          <p:nvPr/>
        </p:nvSpPr>
        <p:spPr>
          <a:xfrm>
            <a:off x="4306722" y="2043122"/>
            <a:ext cx="977043"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UI event handler</a:t>
            </a:r>
          </a:p>
        </p:txBody>
      </p:sp>
      <p:sp>
        <p:nvSpPr>
          <p:cNvPr id="62" name="Rectangle 61">
            <a:extLst>
              <a:ext uri="{FF2B5EF4-FFF2-40B4-BE49-F238E27FC236}">
                <a16:creationId xmlns:a16="http://schemas.microsoft.com/office/drawing/2014/main" id="{C4E2B868-6FBB-4307-917C-6819F1BA89C8}"/>
              </a:ext>
            </a:extLst>
          </p:cNvPr>
          <p:cNvSpPr/>
          <p:nvPr/>
        </p:nvSpPr>
        <p:spPr>
          <a:xfrm>
            <a:off x="5390545" y="2039166"/>
            <a:ext cx="977043"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App Workflow</a:t>
            </a:r>
          </a:p>
        </p:txBody>
      </p:sp>
      <p:sp>
        <p:nvSpPr>
          <p:cNvPr id="63" name="Rectangle 62">
            <a:extLst>
              <a:ext uri="{FF2B5EF4-FFF2-40B4-BE49-F238E27FC236}">
                <a16:creationId xmlns:a16="http://schemas.microsoft.com/office/drawing/2014/main" id="{B446FCC9-F03C-43D8-800E-705B9F1C9751}"/>
              </a:ext>
            </a:extLst>
          </p:cNvPr>
          <p:cNvSpPr/>
          <p:nvPr/>
        </p:nvSpPr>
        <p:spPr>
          <a:xfrm>
            <a:off x="2086146" y="2656936"/>
            <a:ext cx="773777"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88" dirty="0">
                <a:ln w="0"/>
                <a:solidFill>
                  <a:schemeClr val="tx1"/>
                </a:solidFill>
                <a:effectLst>
                  <a:outerShdw blurRad="38100" dist="19050" dir="2700000" algn="tl" rotWithShape="0">
                    <a:schemeClr val="dk1">
                      <a:alpha val="40000"/>
                    </a:schemeClr>
                  </a:outerShdw>
                </a:effectLst>
              </a:rPr>
              <a:t>Authentication</a:t>
            </a:r>
            <a:endParaRPr lang="en-GB" sz="900" dirty="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C660AB82-DD1D-4BC1-9173-C7FEAFDA126D}"/>
              </a:ext>
            </a:extLst>
          </p:cNvPr>
          <p:cNvSpPr/>
          <p:nvPr/>
        </p:nvSpPr>
        <p:spPr>
          <a:xfrm>
            <a:off x="2937850" y="2656936"/>
            <a:ext cx="830870"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Authorisation</a:t>
            </a:r>
          </a:p>
        </p:txBody>
      </p:sp>
      <p:sp>
        <p:nvSpPr>
          <p:cNvPr id="65" name="Rectangle 64">
            <a:extLst>
              <a:ext uri="{FF2B5EF4-FFF2-40B4-BE49-F238E27FC236}">
                <a16:creationId xmlns:a16="http://schemas.microsoft.com/office/drawing/2014/main" id="{64CAF9DC-9B0C-4D1D-8910-A0C6B39D8D2D}"/>
              </a:ext>
            </a:extLst>
          </p:cNvPr>
          <p:cNvSpPr/>
          <p:nvPr/>
        </p:nvSpPr>
        <p:spPr>
          <a:xfrm>
            <a:off x="3845168" y="2654964"/>
            <a:ext cx="628328"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Logging</a:t>
            </a:r>
          </a:p>
        </p:txBody>
      </p:sp>
      <p:sp>
        <p:nvSpPr>
          <p:cNvPr id="66" name="Rectangle 65">
            <a:extLst>
              <a:ext uri="{FF2B5EF4-FFF2-40B4-BE49-F238E27FC236}">
                <a16:creationId xmlns:a16="http://schemas.microsoft.com/office/drawing/2014/main" id="{47A692A1-5B91-442A-A9B2-E4605ABD4DFF}"/>
              </a:ext>
            </a:extLst>
          </p:cNvPr>
          <p:cNvSpPr/>
          <p:nvPr/>
        </p:nvSpPr>
        <p:spPr>
          <a:xfrm>
            <a:off x="4548155" y="2656935"/>
            <a:ext cx="628328"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Audit</a:t>
            </a:r>
          </a:p>
        </p:txBody>
      </p:sp>
      <p:sp>
        <p:nvSpPr>
          <p:cNvPr id="67" name="Rectangle 66">
            <a:extLst>
              <a:ext uri="{FF2B5EF4-FFF2-40B4-BE49-F238E27FC236}">
                <a16:creationId xmlns:a16="http://schemas.microsoft.com/office/drawing/2014/main" id="{3F68DFA9-E903-4D37-9D17-0EF3CE04ECC0}"/>
              </a:ext>
            </a:extLst>
          </p:cNvPr>
          <p:cNvSpPr/>
          <p:nvPr/>
        </p:nvSpPr>
        <p:spPr>
          <a:xfrm>
            <a:off x="2086544" y="2972247"/>
            <a:ext cx="782780"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Error</a:t>
            </a:r>
          </a:p>
        </p:txBody>
      </p:sp>
      <p:sp>
        <p:nvSpPr>
          <p:cNvPr id="68" name="Rectangle 67">
            <a:extLst>
              <a:ext uri="{FF2B5EF4-FFF2-40B4-BE49-F238E27FC236}">
                <a16:creationId xmlns:a16="http://schemas.microsoft.com/office/drawing/2014/main" id="{78AC4934-D384-4C52-A14E-688AD31E7075}"/>
              </a:ext>
            </a:extLst>
          </p:cNvPr>
          <p:cNvSpPr/>
          <p:nvPr/>
        </p:nvSpPr>
        <p:spPr>
          <a:xfrm>
            <a:off x="2941625" y="2972247"/>
            <a:ext cx="830871"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25" dirty="0">
                <a:ln w="0"/>
                <a:solidFill>
                  <a:schemeClr val="tx1"/>
                </a:solidFill>
                <a:effectLst>
                  <a:outerShdw blurRad="38100" dist="19050" dir="2700000" algn="tl" rotWithShape="0">
                    <a:schemeClr val="dk1">
                      <a:alpha val="40000"/>
                    </a:schemeClr>
                  </a:outerShdw>
                </a:effectLst>
              </a:rPr>
              <a:t>Instrumentation</a:t>
            </a:r>
          </a:p>
        </p:txBody>
      </p:sp>
      <p:sp>
        <p:nvSpPr>
          <p:cNvPr id="69" name="Rectangle 68">
            <a:extLst>
              <a:ext uri="{FF2B5EF4-FFF2-40B4-BE49-F238E27FC236}">
                <a16:creationId xmlns:a16="http://schemas.microsoft.com/office/drawing/2014/main" id="{39A11510-7A2E-4F6F-9DD7-C6BABCD57771}"/>
              </a:ext>
            </a:extLst>
          </p:cNvPr>
          <p:cNvSpPr/>
          <p:nvPr/>
        </p:nvSpPr>
        <p:spPr>
          <a:xfrm>
            <a:off x="3845168" y="2972247"/>
            <a:ext cx="628328"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Caching</a:t>
            </a:r>
          </a:p>
        </p:txBody>
      </p:sp>
      <p:sp>
        <p:nvSpPr>
          <p:cNvPr id="70" name="Rectangle 69">
            <a:extLst>
              <a:ext uri="{FF2B5EF4-FFF2-40B4-BE49-F238E27FC236}">
                <a16:creationId xmlns:a16="http://schemas.microsoft.com/office/drawing/2014/main" id="{F770303C-9BBD-4CC9-82BC-4D8A229BBFA1}"/>
              </a:ext>
            </a:extLst>
          </p:cNvPr>
          <p:cNvSpPr/>
          <p:nvPr/>
        </p:nvSpPr>
        <p:spPr>
          <a:xfrm>
            <a:off x="4548155" y="2977185"/>
            <a:ext cx="628328"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n w="0"/>
                <a:solidFill>
                  <a:schemeClr val="tx1"/>
                </a:solidFill>
                <a:effectLst>
                  <a:outerShdw blurRad="38100" dist="19050" dir="2700000" algn="tl" rotWithShape="0">
                    <a:schemeClr val="dk1">
                      <a:alpha val="40000"/>
                    </a:schemeClr>
                  </a:outerShdw>
                </a:effectLst>
              </a:rPr>
              <a:t>Reference Data</a:t>
            </a:r>
          </a:p>
        </p:txBody>
      </p:sp>
      <p:sp>
        <p:nvSpPr>
          <p:cNvPr id="71" name="Rectangle 70">
            <a:extLst>
              <a:ext uri="{FF2B5EF4-FFF2-40B4-BE49-F238E27FC236}">
                <a16:creationId xmlns:a16="http://schemas.microsoft.com/office/drawing/2014/main" id="{447A3E9A-9562-4DF3-B0B8-1CE2907A2B98}"/>
              </a:ext>
            </a:extLst>
          </p:cNvPr>
          <p:cNvSpPr/>
          <p:nvPr/>
        </p:nvSpPr>
        <p:spPr>
          <a:xfrm>
            <a:off x="6938322" y="3323459"/>
            <a:ext cx="695006" cy="24579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Identity Management</a:t>
            </a:r>
          </a:p>
        </p:txBody>
      </p:sp>
      <p:sp>
        <p:nvSpPr>
          <p:cNvPr id="72" name="Rectangle 71">
            <a:extLst>
              <a:ext uri="{FF2B5EF4-FFF2-40B4-BE49-F238E27FC236}">
                <a16:creationId xmlns:a16="http://schemas.microsoft.com/office/drawing/2014/main" id="{D09AE824-33A9-40B2-83D0-F3789BDED7DD}"/>
              </a:ext>
            </a:extLst>
          </p:cNvPr>
          <p:cNvSpPr/>
          <p:nvPr/>
        </p:nvSpPr>
        <p:spPr>
          <a:xfrm>
            <a:off x="6084168" y="2654964"/>
            <a:ext cx="781508"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Messaging</a:t>
            </a:r>
          </a:p>
        </p:txBody>
      </p:sp>
      <p:sp>
        <p:nvSpPr>
          <p:cNvPr id="73" name="Rectangle 72">
            <a:extLst>
              <a:ext uri="{FF2B5EF4-FFF2-40B4-BE49-F238E27FC236}">
                <a16:creationId xmlns:a16="http://schemas.microsoft.com/office/drawing/2014/main" id="{2A12E229-A4B9-4369-A09D-3F69A804E77B}"/>
              </a:ext>
            </a:extLst>
          </p:cNvPr>
          <p:cNvSpPr/>
          <p:nvPr/>
        </p:nvSpPr>
        <p:spPr>
          <a:xfrm>
            <a:off x="6095992" y="2978158"/>
            <a:ext cx="769684"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88" dirty="0">
                <a:ln w="0"/>
                <a:solidFill>
                  <a:schemeClr val="tx1"/>
                </a:solidFill>
                <a:effectLst>
                  <a:outerShdw blurRad="38100" dist="19050" dir="2700000" algn="tl" rotWithShape="0">
                    <a:schemeClr val="dk1">
                      <a:alpha val="40000"/>
                    </a:schemeClr>
                  </a:outerShdw>
                </a:effectLst>
              </a:rPr>
              <a:t>Orchestration</a:t>
            </a:r>
            <a:endParaRPr lang="en-GB" sz="900" dirty="0">
              <a:ln w="0"/>
              <a:solidFill>
                <a:schemeClr val="tx1"/>
              </a:solidFill>
              <a:effectLst>
                <a:outerShdw blurRad="38100" dist="19050" dir="2700000" algn="tl" rotWithShape="0">
                  <a:schemeClr val="dk1">
                    <a:alpha val="40000"/>
                  </a:schemeClr>
                </a:outerShdw>
              </a:effectLst>
            </a:endParaRPr>
          </a:p>
        </p:txBody>
      </p:sp>
      <p:sp>
        <p:nvSpPr>
          <p:cNvPr id="74" name="Rectangle 73">
            <a:extLst>
              <a:ext uri="{FF2B5EF4-FFF2-40B4-BE49-F238E27FC236}">
                <a16:creationId xmlns:a16="http://schemas.microsoft.com/office/drawing/2014/main" id="{C04486A5-4008-40F3-B922-F1D366F19B85}"/>
              </a:ext>
            </a:extLst>
          </p:cNvPr>
          <p:cNvSpPr/>
          <p:nvPr/>
        </p:nvSpPr>
        <p:spPr>
          <a:xfrm>
            <a:off x="5243713" y="2978158"/>
            <a:ext cx="736013"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Workflow</a:t>
            </a:r>
          </a:p>
        </p:txBody>
      </p:sp>
      <p:sp>
        <p:nvSpPr>
          <p:cNvPr id="75" name="Rectangle 74">
            <a:extLst>
              <a:ext uri="{FF2B5EF4-FFF2-40B4-BE49-F238E27FC236}">
                <a16:creationId xmlns:a16="http://schemas.microsoft.com/office/drawing/2014/main" id="{3A7B36F3-9085-4B3A-BBCF-C50F85420CE6}"/>
              </a:ext>
            </a:extLst>
          </p:cNvPr>
          <p:cNvSpPr/>
          <p:nvPr/>
        </p:nvSpPr>
        <p:spPr>
          <a:xfrm>
            <a:off x="5243712" y="2654964"/>
            <a:ext cx="736015"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Configuration</a:t>
            </a:r>
            <a:r>
              <a:rPr lang="en-GB" sz="900" dirty="0">
                <a:ln w="0"/>
                <a:solidFill>
                  <a:schemeClr val="tx1"/>
                </a:solidFill>
                <a:effectLst>
                  <a:outerShdw blurRad="38100" dist="19050" dir="2700000" algn="tl" rotWithShape="0">
                    <a:schemeClr val="dk1">
                      <a:alpha val="40000"/>
                    </a:schemeClr>
                  </a:outerShdw>
                </a:effectLst>
              </a:rPr>
              <a:t> </a:t>
            </a:r>
          </a:p>
        </p:txBody>
      </p:sp>
      <p:sp>
        <p:nvSpPr>
          <p:cNvPr id="76" name="Rectangle 75">
            <a:extLst>
              <a:ext uri="{FF2B5EF4-FFF2-40B4-BE49-F238E27FC236}">
                <a16:creationId xmlns:a16="http://schemas.microsoft.com/office/drawing/2014/main" id="{D985A785-71A6-4DF2-A44D-95386CE0683B}"/>
              </a:ext>
            </a:extLst>
          </p:cNvPr>
          <p:cNvSpPr/>
          <p:nvPr/>
        </p:nvSpPr>
        <p:spPr>
          <a:xfrm>
            <a:off x="7742964" y="2635096"/>
            <a:ext cx="861484"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Endpoints</a:t>
            </a:r>
          </a:p>
        </p:txBody>
      </p:sp>
      <p:sp>
        <p:nvSpPr>
          <p:cNvPr id="77" name="Rectangle 76">
            <a:extLst>
              <a:ext uri="{FF2B5EF4-FFF2-40B4-BE49-F238E27FC236}">
                <a16:creationId xmlns:a16="http://schemas.microsoft.com/office/drawing/2014/main" id="{760979DF-75E6-48B4-A605-CB0AB1AD351D}"/>
              </a:ext>
            </a:extLst>
          </p:cNvPr>
          <p:cNvSpPr/>
          <p:nvPr/>
        </p:nvSpPr>
        <p:spPr>
          <a:xfrm>
            <a:off x="7754473" y="3310221"/>
            <a:ext cx="849974"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Clinical Coding</a:t>
            </a:r>
          </a:p>
        </p:txBody>
      </p:sp>
      <p:sp>
        <p:nvSpPr>
          <p:cNvPr id="78" name="Rectangle 77">
            <a:extLst>
              <a:ext uri="{FF2B5EF4-FFF2-40B4-BE49-F238E27FC236}">
                <a16:creationId xmlns:a16="http://schemas.microsoft.com/office/drawing/2014/main" id="{BD0B9741-C25B-4343-A939-70A040CCCCA0}"/>
              </a:ext>
            </a:extLst>
          </p:cNvPr>
          <p:cNvSpPr/>
          <p:nvPr/>
        </p:nvSpPr>
        <p:spPr>
          <a:xfrm>
            <a:off x="5243713" y="3310220"/>
            <a:ext cx="717179" cy="23913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Bridging Services</a:t>
            </a:r>
          </a:p>
        </p:txBody>
      </p:sp>
      <p:sp>
        <p:nvSpPr>
          <p:cNvPr id="79" name="Rectangle 78">
            <a:extLst>
              <a:ext uri="{FF2B5EF4-FFF2-40B4-BE49-F238E27FC236}">
                <a16:creationId xmlns:a16="http://schemas.microsoft.com/office/drawing/2014/main" id="{5FF11B99-E9C0-4C99-9676-FE559D4A802F}"/>
              </a:ext>
            </a:extLst>
          </p:cNvPr>
          <p:cNvSpPr/>
          <p:nvPr/>
        </p:nvSpPr>
        <p:spPr>
          <a:xfrm>
            <a:off x="6092811" y="3313688"/>
            <a:ext cx="762435" cy="24579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675" dirty="0">
                <a:ln w="0"/>
                <a:solidFill>
                  <a:schemeClr val="tx1"/>
                </a:solidFill>
                <a:effectLst>
                  <a:outerShdw blurRad="38100" dist="19050" dir="2700000" algn="tl" rotWithShape="0">
                    <a:schemeClr val="dk1">
                      <a:alpha val="40000"/>
                    </a:schemeClr>
                  </a:outerShdw>
                </a:effectLst>
              </a:rPr>
              <a:t>Terminology Mapping Services</a:t>
            </a:r>
          </a:p>
        </p:txBody>
      </p:sp>
      <p:sp>
        <p:nvSpPr>
          <p:cNvPr id="80" name="Rectangle 79">
            <a:extLst>
              <a:ext uri="{FF2B5EF4-FFF2-40B4-BE49-F238E27FC236}">
                <a16:creationId xmlns:a16="http://schemas.microsoft.com/office/drawing/2014/main" id="{C78DAE12-9A94-464E-870C-EF37E6CE893A}"/>
              </a:ext>
            </a:extLst>
          </p:cNvPr>
          <p:cNvSpPr/>
          <p:nvPr/>
        </p:nvSpPr>
        <p:spPr>
          <a:xfrm>
            <a:off x="6947425" y="2645589"/>
            <a:ext cx="674394"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MPI</a:t>
            </a:r>
          </a:p>
        </p:txBody>
      </p:sp>
      <p:sp>
        <p:nvSpPr>
          <p:cNvPr id="81" name="Rectangle 80">
            <a:extLst>
              <a:ext uri="{FF2B5EF4-FFF2-40B4-BE49-F238E27FC236}">
                <a16:creationId xmlns:a16="http://schemas.microsoft.com/office/drawing/2014/main" id="{5DE39594-21BC-46D7-B0CF-87BE23CE7A28}"/>
              </a:ext>
            </a:extLst>
          </p:cNvPr>
          <p:cNvSpPr/>
          <p:nvPr/>
        </p:nvSpPr>
        <p:spPr>
          <a:xfrm>
            <a:off x="6941357" y="2978157"/>
            <a:ext cx="674394"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Events</a:t>
            </a:r>
          </a:p>
        </p:txBody>
      </p:sp>
      <p:sp>
        <p:nvSpPr>
          <p:cNvPr id="82" name="Rectangle 81">
            <a:extLst>
              <a:ext uri="{FF2B5EF4-FFF2-40B4-BE49-F238E27FC236}">
                <a16:creationId xmlns:a16="http://schemas.microsoft.com/office/drawing/2014/main" id="{F37A99BB-C4EF-4E21-8BF2-0987515A00BA}"/>
              </a:ext>
            </a:extLst>
          </p:cNvPr>
          <p:cNvSpPr/>
          <p:nvPr/>
        </p:nvSpPr>
        <p:spPr>
          <a:xfrm>
            <a:off x="2945401" y="3296393"/>
            <a:ext cx="830870" cy="25296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PKI</a:t>
            </a:r>
          </a:p>
        </p:txBody>
      </p:sp>
      <p:sp>
        <p:nvSpPr>
          <p:cNvPr id="83" name="Rectangle 82">
            <a:extLst>
              <a:ext uri="{FF2B5EF4-FFF2-40B4-BE49-F238E27FC236}">
                <a16:creationId xmlns:a16="http://schemas.microsoft.com/office/drawing/2014/main" id="{41F31B66-F996-41EA-9CDF-2DE372EBDE38}"/>
              </a:ext>
            </a:extLst>
          </p:cNvPr>
          <p:cNvSpPr/>
          <p:nvPr/>
        </p:nvSpPr>
        <p:spPr>
          <a:xfrm>
            <a:off x="2081987" y="3285283"/>
            <a:ext cx="785788"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Monitoring</a:t>
            </a:r>
          </a:p>
        </p:txBody>
      </p:sp>
      <p:sp>
        <p:nvSpPr>
          <p:cNvPr id="84" name="Rectangle 83">
            <a:extLst>
              <a:ext uri="{FF2B5EF4-FFF2-40B4-BE49-F238E27FC236}">
                <a16:creationId xmlns:a16="http://schemas.microsoft.com/office/drawing/2014/main" id="{6F9A6C3D-AAE3-4F23-8697-CB084E259F22}"/>
              </a:ext>
            </a:extLst>
          </p:cNvPr>
          <p:cNvSpPr/>
          <p:nvPr/>
        </p:nvSpPr>
        <p:spPr>
          <a:xfrm>
            <a:off x="4557004" y="3304582"/>
            <a:ext cx="628328" cy="2447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File Transfer</a:t>
            </a:r>
          </a:p>
        </p:txBody>
      </p:sp>
      <p:sp>
        <p:nvSpPr>
          <p:cNvPr id="85" name="Rectangle 84">
            <a:extLst>
              <a:ext uri="{FF2B5EF4-FFF2-40B4-BE49-F238E27FC236}">
                <a16:creationId xmlns:a16="http://schemas.microsoft.com/office/drawing/2014/main" id="{E5CA62EA-288C-45EA-AB68-F10B7D4E273F}"/>
              </a:ext>
            </a:extLst>
          </p:cNvPr>
          <p:cNvSpPr/>
          <p:nvPr/>
        </p:nvSpPr>
        <p:spPr>
          <a:xfrm>
            <a:off x="3851050" y="3296393"/>
            <a:ext cx="628328" cy="25296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Data Access</a:t>
            </a:r>
          </a:p>
        </p:txBody>
      </p:sp>
      <p:sp>
        <p:nvSpPr>
          <p:cNvPr id="86" name="Rectangle 85">
            <a:extLst>
              <a:ext uri="{FF2B5EF4-FFF2-40B4-BE49-F238E27FC236}">
                <a16:creationId xmlns:a16="http://schemas.microsoft.com/office/drawing/2014/main" id="{79026EAD-A578-40B9-B7AA-7060E495C705}"/>
              </a:ext>
            </a:extLst>
          </p:cNvPr>
          <p:cNvSpPr/>
          <p:nvPr/>
        </p:nvSpPr>
        <p:spPr>
          <a:xfrm>
            <a:off x="7742963" y="2983935"/>
            <a:ext cx="861485"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Session Management</a:t>
            </a:r>
          </a:p>
        </p:txBody>
      </p:sp>
      <p:sp>
        <p:nvSpPr>
          <p:cNvPr id="87" name="Rectangle 86">
            <a:extLst>
              <a:ext uri="{FF2B5EF4-FFF2-40B4-BE49-F238E27FC236}">
                <a16:creationId xmlns:a16="http://schemas.microsoft.com/office/drawing/2014/main" id="{5A68E22E-DC13-4D61-8FC3-7978BEE67F2D}"/>
              </a:ext>
            </a:extLst>
          </p:cNvPr>
          <p:cNvSpPr/>
          <p:nvPr/>
        </p:nvSpPr>
        <p:spPr>
          <a:xfrm>
            <a:off x="2079052" y="4627518"/>
            <a:ext cx="1123030" cy="30564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Containerisation</a:t>
            </a:r>
          </a:p>
        </p:txBody>
      </p:sp>
      <p:sp>
        <p:nvSpPr>
          <p:cNvPr id="88" name="Rectangle 87">
            <a:extLst>
              <a:ext uri="{FF2B5EF4-FFF2-40B4-BE49-F238E27FC236}">
                <a16:creationId xmlns:a16="http://schemas.microsoft.com/office/drawing/2014/main" id="{3B5A29D4-0790-4F9E-B95E-223D4A54C676}"/>
              </a:ext>
            </a:extLst>
          </p:cNvPr>
          <p:cNvSpPr/>
          <p:nvPr/>
        </p:nvSpPr>
        <p:spPr>
          <a:xfrm>
            <a:off x="3299151" y="4631300"/>
            <a:ext cx="653520" cy="31230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Proxy</a:t>
            </a:r>
          </a:p>
        </p:txBody>
      </p:sp>
      <p:sp>
        <p:nvSpPr>
          <p:cNvPr id="89" name="Rectangle 88">
            <a:extLst>
              <a:ext uri="{FF2B5EF4-FFF2-40B4-BE49-F238E27FC236}">
                <a16:creationId xmlns:a16="http://schemas.microsoft.com/office/drawing/2014/main" id="{59BEEF4E-8026-4F66-885A-B73A1960C3A9}"/>
              </a:ext>
            </a:extLst>
          </p:cNvPr>
          <p:cNvSpPr/>
          <p:nvPr/>
        </p:nvSpPr>
        <p:spPr>
          <a:xfrm>
            <a:off x="4003390" y="4631300"/>
            <a:ext cx="653919" cy="31230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Web Server</a:t>
            </a:r>
          </a:p>
        </p:txBody>
      </p:sp>
      <p:sp>
        <p:nvSpPr>
          <p:cNvPr id="90" name="Rectangle 89">
            <a:extLst>
              <a:ext uri="{FF2B5EF4-FFF2-40B4-BE49-F238E27FC236}">
                <a16:creationId xmlns:a16="http://schemas.microsoft.com/office/drawing/2014/main" id="{2D63CDAB-E9F5-48F2-856E-8B645AEE23F9}"/>
              </a:ext>
            </a:extLst>
          </p:cNvPr>
          <p:cNvSpPr/>
          <p:nvPr/>
        </p:nvSpPr>
        <p:spPr>
          <a:xfrm>
            <a:off x="4712757" y="4624027"/>
            <a:ext cx="830871" cy="32295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Load Balancer</a:t>
            </a:r>
          </a:p>
        </p:txBody>
      </p:sp>
      <p:sp>
        <p:nvSpPr>
          <p:cNvPr id="91" name="Rectangle 90">
            <a:extLst>
              <a:ext uri="{FF2B5EF4-FFF2-40B4-BE49-F238E27FC236}">
                <a16:creationId xmlns:a16="http://schemas.microsoft.com/office/drawing/2014/main" id="{5CBEF550-9CA3-4E2D-92E2-C6A023BA609C}"/>
              </a:ext>
            </a:extLst>
          </p:cNvPr>
          <p:cNvSpPr/>
          <p:nvPr/>
        </p:nvSpPr>
        <p:spPr>
          <a:xfrm>
            <a:off x="5609988" y="4625063"/>
            <a:ext cx="1087380" cy="32295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Infrastructure Management</a:t>
            </a:r>
          </a:p>
        </p:txBody>
      </p:sp>
      <p:sp>
        <p:nvSpPr>
          <p:cNvPr id="92" name="Rectangle 91">
            <a:extLst>
              <a:ext uri="{FF2B5EF4-FFF2-40B4-BE49-F238E27FC236}">
                <a16:creationId xmlns:a16="http://schemas.microsoft.com/office/drawing/2014/main" id="{C202AEEC-9AD6-4A2F-B38F-38E8EC361B37}"/>
              </a:ext>
            </a:extLst>
          </p:cNvPr>
          <p:cNvSpPr/>
          <p:nvPr/>
        </p:nvSpPr>
        <p:spPr>
          <a:xfrm>
            <a:off x="192421" y="2016604"/>
            <a:ext cx="1370300" cy="38511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Configuration </a:t>
            </a:r>
          </a:p>
        </p:txBody>
      </p:sp>
      <p:sp>
        <p:nvSpPr>
          <p:cNvPr id="93" name="Rectangle 92">
            <a:extLst>
              <a:ext uri="{FF2B5EF4-FFF2-40B4-BE49-F238E27FC236}">
                <a16:creationId xmlns:a16="http://schemas.microsoft.com/office/drawing/2014/main" id="{E71C54AB-62D4-47AE-8BD5-29196C6E6D65}"/>
              </a:ext>
            </a:extLst>
          </p:cNvPr>
          <p:cNvSpPr/>
          <p:nvPr/>
        </p:nvSpPr>
        <p:spPr>
          <a:xfrm>
            <a:off x="192420" y="2475636"/>
            <a:ext cx="1370300" cy="38511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Service Discovery</a:t>
            </a:r>
          </a:p>
        </p:txBody>
      </p:sp>
      <p:sp>
        <p:nvSpPr>
          <p:cNvPr id="94" name="Rectangle 93">
            <a:extLst>
              <a:ext uri="{FF2B5EF4-FFF2-40B4-BE49-F238E27FC236}">
                <a16:creationId xmlns:a16="http://schemas.microsoft.com/office/drawing/2014/main" id="{576D98DC-E8AB-44F0-87B5-FC73899FAFE8}"/>
              </a:ext>
            </a:extLst>
          </p:cNvPr>
          <p:cNvSpPr/>
          <p:nvPr/>
        </p:nvSpPr>
        <p:spPr>
          <a:xfrm>
            <a:off x="192421" y="1546133"/>
            <a:ext cx="1370301" cy="36985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Continuous Integration </a:t>
            </a:r>
          </a:p>
        </p:txBody>
      </p:sp>
      <p:sp>
        <p:nvSpPr>
          <p:cNvPr id="95" name="Rectangle 94">
            <a:extLst>
              <a:ext uri="{FF2B5EF4-FFF2-40B4-BE49-F238E27FC236}">
                <a16:creationId xmlns:a16="http://schemas.microsoft.com/office/drawing/2014/main" id="{7A20D496-ED5D-49F0-A752-8FF18DC182CC}"/>
              </a:ext>
            </a:extLst>
          </p:cNvPr>
          <p:cNvSpPr/>
          <p:nvPr/>
        </p:nvSpPr>
        <p:spPr>
          <a:xfrm>
            <a:off x="192421" y="1097311"/>
            <a:ext cx="1370301" cy="37348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Cross Platform Monitoring</a:t>
            </a:r>
          </a:p>
        </p:txBody>
      </p:sp>
      <p:sp>
        <p:nvSpPr>
          <p:cNvPr id="96" name="Rectangle 95">
            <a:extLst>
              <a:ext uri="{FF2B5EF4-FFF2-40B4-BE49-F238E27FC236}">
                <a16:creationId xmlns:a16="http://schemas.microsoft.com/office/drawing/2014/main" id="{D356C5C4-E7F3-4C3D-9E33-977C392DAF63}"/>
              </a:ext>
            </a:extLst>
          </p:cNvPr>
          <p:cNvSpPr/>
          <p:nvPr/>
        </p:nvSpPr>
        <p:spPr>
          <a:xfrm>
            <a:off x="192421" y="657141"/>
            <a:ext cx="1370301" cy="37348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API Management</a:t>
            </a:r>
          </a:p>
        </p:txBody>
      </p:sp>
      <p:sp>
        <p:nvSpPr>
          <p:cNvPr id="97" name="Rectangle 96">
            <a:extLst>
              <a:ext uri="{FF2B5EF4-FFF2-40B4-BE49-F238E27FC236}">
                <a16:creationId xmlns:a16="http://schemas.microsoft.com/office/drawing/2014/main" id="{619F3730-689B-4343-A109-75611C5AAD8C}"/>
              </a:ext>
            </a:extLst>
          </p:cNvPr>
          <p:cNvSpPr/>
          <p:nvPr/>
        </p:nvSpPr>
        <p:spPr>
          <a:xfrm>
            <a:off x="6763728" y="4623792"/>
            <a:ext cx="1087380" cy="32295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dirty="0">
                <a:ln w="0"/>
                <a:solidFill>
                  <a:schemeClr val="tx1"/>
                </a:solidFill>
                <a:effectLst>
                  <a:outerShdw blurRad="38100" dist="19050" dir="2700000" algn="tl" rotWithShape="0">
                    <a:schemeClr val="dk1">
                      <a:alpha val="40000"/>
                    </a:schemeClr>
                  </a:outerShdw>
                </a:effectLst>
              </a:rPr>
              <a:t>Cloud Services</a:t>
            </a:r>
          </a:p>
        </p:txBody>
      </p:sp>
      <p:sp>
        <p:nvSpPr>
          <p:cNvPr id="99" name="Rectangle 98">
            <a:extLst>
              <a:ext uri="{FF2B5EF4-FFF2-40B4-BE49-F238E27FC236}">
                <a16:creationId xmlns:a16="http://schemas.microsoft.com/office/drawing/2014/main" id="{37DC8493-A7C2-45EB-9786-658BEDEF4D61}"/>
              </a:ext>
            </a:extLst>
          </p:cNvPr>
          <p:cNvSpPr/>
          <p:nvPr/>
        </p:nvSpPr>
        <p:spPr>
          <a:xfrm>
            <a:off x="1923334" y="3734397"/>
            <a:ext cx="6795057" cy="5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lumMod val="95000"/>
                    <a:lumOff val="5000"/>
                  </a:schemeClr>
                </a:solidFill>
              </a:rPr>
              <a:t>Data Capabilities</a:t>
            </a:r>
          </a:p>
          <a:p>
            <a:pPr algn="ctr"/>
            <a:endParaRPr lang="en-GB" sz="1350" b="1" dirty="0">
              <a:solidFill>
                <a:schemeClr val="tx1">
                  <a:lumMod val="95000"/>
                  <a:lumOff val="5000"/>
                </a:schemeClr>
              </a:solidFill>
            </a:endParaRPr>
          </a:p>
          <a:p>
            <a:pPr algn="ctr"/>
            <a:endParaRPr lang="en-GB" sz="1200" dirty="0">
              <a:solidFill>
                <a:schemeClr val="bg1"/>
              </a:solidFill>
            </a:endParaRPr>
          </a:p>
        </p:txBody>
      </p:sp>
      <p:sp>
        <p:nvSpPr>
          <p:cNvPr id="100" name="Rectangle 99">
            <a:extLst>
              <a:ext uri="{FF2B5EF4-FFF2-40B4-BE49-F238E27FC236}">
                <a16:creationId xmlns:a16="http://schemas.microsoft.com/office/drawing/2014/main" id="{443E6A3F-0ABA-406E-8C54-681CC6B50CF4}"/>
              </a:ext>
            </a:extLst>
          </p:cNvPr>
          <p:cNvSpPr/>
          <p:nvPr/>
        </p:nvSpPr>
        <p:spPr>
          <a:xfrm>
            <a:off x="2105727" y="3974715"/>
            <a:ext cx="754196"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Archetypes</a:t>
            </a:r>
          </a:p>
        </p:txBody>
      </p:sp>
      <p:sp>
        <p:nvSpPr>
          <p:cNvPr id="101" name="Rectangle 100">
            <a:extLst>
              <a:ext uri="{FF2B5EF4-FFF2-40B4-BE49-F238E27FC236}">
                <a16:creationId xmlns:a16="http://schemas.microsoft.com/office/drawing/2014/main" id="{E6665599-8D87-4C02-A76F-6399C12BF528}"/>
              </a:ext>
            </a:extLst>
          </p:cNvPr>
          <p:cNvSpPr/>
          <p:nvPr/>
        </p:nvSpPr>
        <p:spPr>
          <a:xfrm>
            <a:off x="2983737" y="3976128"/>
            <a:ext cx="968934"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Transformations</a:t>
            </a:r>
          </a:p>
        </p:txBody>
      </p:sp>
      <p:sp>
        <p:nvSpPr>
          <p:cNvPr id="102" name="Rectangle 101">
            <a:extLst>
              <a:ext uri="{FF2B5EF4-FFF2-40B4-BE49-F238E27FC236}">
                <a16:creationId xmlns:a16="http://schemas.microsoft.com/office/drawing/2014/main" id="{B36BE008-3C86-45B2-85A6-247C90770540}"/>
              </a:ext>
            </a:extLst>
          </p:cNvPr>
          <p:cNvSpPr/>
          <p:nvPr/>
        </p:nvSpPr>
        <p:spPr>
          <a:xfrm>
            <a:off x="4023815" y="3977956"/>
            <a:ext cx="968934" cy="2640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900" dirty="0">
                <a:ln w="0"/>
                <a:solidFill>
                  <a:schemeClr val="tx1"/>
                </a:solidFill>
                <a:effectLst>
                  <a:outerShdw blurRad="38100" dist="19050" dir="2700000" algn="tl" rotWithShape="0">
                    <a:schemeClr val="dk1">
                      <a:alpha val="40000"/>
                    </a:schemeClr>
                  </a:outerShdw>
                </a:effectLst>
              </a:rPr>
              <a:t>Models</a:t>
            </a:r>
          </a:p>
        </p:txBody>
      </p:sp>
      <p:sp>
        <p:nvSpPr>
          <p:cNvPr id="103" name="Rectangle 102">
            <a:extLst>
              <a:ext uri="{FF2B5EF4-FFF2-40B4-BE49-F238E27FC236}">
                <a16:creationId xmlns:a16="http://schemas.microsoft.com/office/drawing/2014/main" id="{660B83B0-A53A-4FC7-BF4F-804BCB79B40F}"/>
              </a:ext>
            </a:extLst>
          </p:cNvPr>
          <p:cNvSpPr/>
          <p:nvPr/>
        </p:nvSpPr>
        <p:spPr>
          <a:xfrm>
            <a:off x="1820917" y="85135"/>
            <a:ext cx="6999890" cy="4266149"/>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4" name="Rectangle 103">
            <a:extLst>
              <a:ext uri="{FF2B5EF4-FFF2-40B4-BE49-F238E27FC236}">
                <a16:creationId xmlns:a16="http://schemas.microsoft.com/office/drawing/2014/main" id="{95E2E9F2-B2DF-4CB4-A2D9-DB68C2A4625F}"/>
              </a:ext>
            </a:extLst>
          </p:cNvPr>
          <p:cNvSpPr/>
          <p:nvPr/>
        </p:nvSpPr>
        <p:spPr>
          <a:xfrm>
            <a:off x="6606998" y="728447"/>
            <a:ext cx="653919" cy="2889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750" dirty="0">
                <a:ln w="0"/>
                <a:solidFill>
                  <a:schemeClr val="tx1"/>
                </a:solidFill>
                <a:effectLst>
                  <a:outerShdw blurRad="38100" dist="19050" dir="2700000" algn="tl" rotWithShape="0">
                    <a:schemeClr val="dk1">
                      <a:alpha val="40000"/>
                    </a:schemeClr>
                  </a:outerShdw>
                </a:effectLst>
              </a:rPr>
              <a:t>?</a:t>
            </a:r>
          </a:p>
        </p:txBody>
      </p:sp>
      <p:sp>
        <p:nvSpPr>
          <p:cNvPr id="98" name="Rectangle: Rounded Corners 97">
            <a:extLst>
              <a:ext uri="{FF2B5EF4-FFF2-40B4-BE49-F238E27FC236}">
                <a16:creationId xmlns:a16="http://schemas.microsoft.com/office/drawing/2014/main" id="{993FC630-58FE-4AB7-A8BC-AD272909195B}"/>
              </a:ext>
            </a:extLst>
          </p:cNvPr>
          <p:cNvSpPr/>
          <p:nvPr/>
        </p:nvSpPr>
        <p:spPr>
          <a:xfrm>
            <a:off x="192420" y="2983936"/>
            <a:ext cx="1451386" cy="1803560"/>
          </a:xfrm>
          <a:prstGeom prst="roundRect">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ln w="0"/>
                <a:solidFill>
                  <a:schemeClr val="tx1"/>
                </a:solidFill>
                <a:effectLst>
                  <a:outerShdw blurRad="38100" dist="19050" dir="2700000" algn="tl" rotWithShape="0">
                    <a:schemeClr val="dk1">
                      <a:alpha val="40000"/>
                    </a:schemeClr>
                  </a:outerShdw>
                </a:effectLst>
              </a:rPr>
              <a:t>Examples of the type of capabilities that could be made available to support a Platform – this is not intended to be exhaustive and will be tested as part of discovery</a:t>
            </a:r>
          </a:p>
          <a:p>
            <a:pPr algn="ctr"/>
            <a:endParaRPr lang="en-GB" sz="788"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640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lowchart: Process 57">
            <a:extLst>
              <a:ext uri="{FF2B5EF4-FFF2-40B4-BE49-F238E27FC236}">
                <a16:creationId xmlns:a16="http://schemas.microsoft.com/office/drawing/2014/main" id="{AF4488E7-375D-43C5-B610-D8C18C00901A}"/>
              </a:ext>
            </a:extLst>
          </p:cNvPr>
          <p:cNvSpPr/>
          <p:nvPr/>
        </p:nvSpPr>
        <p:spPr>
          <a:xfrm>
            <a:off x="4586708" y="3530016"/>
            <a:ext cx="4106211" cy="895698"/>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900"/>
          </a:p>
        </p:txBody>
      </p:sp>
      <p:sp>
        <p:nvSpPr>
          <p:cNvPr id="59" name="Flowchart: Process 58">
            <a:extLst>
              <a:ext uri="{FF2B5EF4-FFF2-40B4-BE49-F238E27FC236}">
                <a16:creationId xmlns:a16="http://schemas.microsoft.com/office/drawing/2014/main" id="{8D2D9BE1-B582-45D3-84F6-79240EB0CFCD}"/>
              </a:ext>
            </a:extLst>
          </p:cNvPr>
          <p:cNvSpPr/>
          <p:nvPr/>
        </p:nvSpPr>
        <p:spPr>
          <a:xfrm>
            <a:off x="379094" y="915566"/>
            <a:ext cx="4106211" cy="2533182"/>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900"/>
          </a:p>
        </p:txBody>
      </p:sp>
      <p:sp>
        <p:nvSpPr>
          <p:cNvPr id="60" name="Flowchart: Process 59">
            <a:extLst>
              <a:ext uri="{FF2B5EF4-FFF2-40B4-BE49-F238E27FC236}">
                <a16:creationId xmlns:a16="http://schemas.microsoft.com/office/drawing/2014/main" id="{23FB2B31-295D-4E3E-8792-73099B5F07F3}"/>
              </a:ext>
            </a:extLst>
          </p:cNvPr>
          <p:cNvSpPr/>
          <p:nvPr/>
        </p:nvSpPr>
        <p:spPr>
          <a:xfrm>
            <a:off x="886906" y="984189"/>
            <a:ext cx="3369800" cy="990768"/>
          </a:xfrm>
          <a:prstGeom prst="flowChartProcess">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900"/>
          </a:p>
        </p:txBody>
      </p:sp>
      <p:sp>
        <p:nvSpPr>
          <p:cNvPr id="61" name="TextBox 60">
            <a:extLst>
              <a:ext uri="{FF2B5EF4-FFF2-40B4-BE49-F238E27FC236}">
                <a16:creationId xmlns:a16="http://schemas.microsoft.com/office/drawing/2014/main" id="{52F988DD-B565-421F-8B9B-C9586B6A2DE3}"/>
              </a:ext>
            </a:extLst>
          </p:cNvPr>
          <p:cNvSpPr txBox="1"/>
          <p:nvPr/>
        </p:nvSpPr>
        <p:spPr>
          <a:xfrm>
            <a:off x="2010185" y="976646"/>
            <a:ext cx="1450855" cy="207747"/>
          </a:xfrm>
          <a:prstGeom prst="rect">
            <a:avLst/>
          </a:prstGeom>
          <a:noFill/>
        </p:spPr>
        <p:txBody>
          <a:bodyPr wrap="square" lIns="68579" tIns="34289" rIns="68579" bIns="34289" rtlCol="0">
            <a:spAutoFit/>
          </a:bodyPr>
          <a:lstStyle/>
          <a:p>
            <a:r>
              <a:rPr lang="en-GB" sz="900" dirty="0"/>
              <a:t>Individual Care Use</a:t>
            </a:r>
          </a:p>
        </p:txBody>
      </p:sp>
      <p:sp>
        <p:nvSpPr>
          <p:cNvPr id="62" name="Flowchart: Process 61">
            <a:extLst>
              <a:ext uri="{FF2B5EF4-FFF2-40B4-BE49-F238E27FC236}">
                <a16:creationId xmlns:a16="http://schemas.microsoft.com/office/drawing/2014/main" id="{A8D9460B-040D-40A0-8252-D9119213EDD3}"/>
              </a:ext>
            </a:extLst>
          </p:cNvPr>
          <p:cNvSpPr/>
          <p:nvPr/>
        </p:nvSpPr>
        <p:spPr>
          <a:xfrm>
            <a:off x="902496" y="2393429"/>
            <a:ext cx="3360074" cy="997779"/>
          </a:xfrm>
          <a:prstGeom prst="flowChartProcess">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900"/>
          </a:p>
        </p:txBody>
      </p:sp>
      <p:sp>
        <p:nvSpPr>
          <p:cNvPr id="63" name="TextBox 62">
            <a:extLst>
              <a:ext uri="{FF2B5EF4-FFF2-40B4-BE49-F238E27FC236}">
                <a16:creationId xmlns:a16="http://schemas.microsoft.com/office/drawing/2014/main" id="{B9D83700-8510-4E0C-9B22-A4FB4AFBFEA3}"/>
              </a:ext>
            </a:extLst>
          </p:cNvPr>
          <p:cNvSpPr txBox="1"/>
          <p:nvPr/>
        </p:nvSpPr>
        <p:spPr>
          <a:xfrm>
            <a:off x="1805616" y="2370341"/>
            <a:ext cx="1442802" cy="207747"/>
          </a:xfrm>
          <a:prstGeom prst="rect">
            <a:avLst/>
          </a:prstGeom>
          <a:noFill/>
        </p:spPr>
        <p:txBody>
          <a:bodyPr wrap="square" lIns="68579" tIns="34289" rIns="68579" bIns="34289" rtlCol="0">
            <a:spAutoFit/>
          </a:bodyPr>
          <a:lstStyle/>
          <a:p>
            <a:pPr algn="ctr"/>
            <a:r>
              <a:rPr lang="en-GB" sz="900" dirty="0"/>
              <a:t>Secondary Use</a:t>
            </a:r>
          </a:p>
        </p:txBody>
      </p:sp>
      <p:sp>
        <p:nvSpPr>
          <p:cNvPr id="64" name="Flowchart: Process 63">
            <a:extLst>
              <a:ext uri="{FF2B5EF4-FFF2-40B4-BE49-F238E27FC236}">
                <a16:creationId xmlns:a16="http://schemas.microsoft.com/office/drawing/2014/main" id="{2EE149B5-A004-487E-A84F-C8EA8CC5AE19}"/>
              </a:ext>
            </a:extLst>
          </p:cNvPr>
          <p:cNvSpPr/>
          <p:nvPr/>
        </p:nvSpPr>
        <p:spPr>
          <a:xfrm>
            <a:off x="440152" y="976647"/>
            <a:ext cx="322157" cy="2422939"/>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vert="vert270" lIns="68579" tIns="34289" rIns="68579" bIns="34289" rtlCol="0" anchor="ctr"/>
          <a:lstStyle/>
          <a:p>
            <a:pPr algn="ctr"/>
            <a:r>
              <a:rPr lang="en-GB" sz="900" dirty="0"/>
              <a:t>LHCR Platform</a:t>
            </a:r>
          </a:p>
        </p:txBody>
      </p:sp>
      <p:sp>
        <p:nvSpPr>
          <p:cNvPr id="65" name="Flowchart: Process 64">
            <a:extLst>
              <a:ext uri="{FF2B5EF4-FFF2-40B4-BE49-F238E27FC236}">
                <a16:creationId xmlns:a16="http://schemas.microsoft.com/office/drawing/2014/main" id="{20468540-0C1F-4F86-90E2-C36C661C8353}"/>
              </a:ext>
            </a:extLst>
          </p:cNvPr>
          <p:cNvSpPr/>
          <p:nvPr/>
        </p:nvSpPr>
        <p:spPr>
          <a:xfrm>
            <a:off x="4586709" y="915566"/>
            <a:ext cx="4106210" cy="2533182"/>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900"/>
          </a:p>
        </p:txBody>
      </p:sp>
      <p:sp>
        <p:nvSpPr>
          <p:cNvPr id="66" name="Flowchart: Process 65">
            <a:extLst>
              <a:ext uri="{FF2B5EF4-FFF2-40B4-BE49-F238E27FC236}">
                <a16:creationId xmlns:a16="http://schemas.microsoft.com/office/drawing/2014/main" id="{2C83EBFF-7164-4746-8DCE-BB4D41C7D06C}"/>
              </a:ext>
            </a:extLst>
          </p:cNvPr>
          <p:cNvSpPr/>
          <p:nvPr/>
        </p:nvSpPr>
        <p:spPr>
          <a:xfrm>
            <a:off x="4652300" y="1014461"/>
            <a:ext cx="322157" cy="2385125"/>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vert="vert270" lIns="68579" tIns="34289" rIns="68579" bIns="34289" rtlCol="0" anchor="ctr"/>
          <a:lstStyle/>
          <a:p>
            <a:pPr algn="ctr"/>
            <a:r>
              <a:rPr lang="en-GB" sz="900" dirty="0"/>
              <a:t>National Infrastructure</a:t>
            </a:r>
          </a:p>
        </p:txBody>
      </p:sp>
      <p:sp>
        <p:nvSpPr>
          <p:cNvPr id="67" name="Flowchart: Process 66">
            <a:extLst>
              <a:ext uri="{FF2B5EF4-FFF2-40B4-BE49-F238E27FC236}">
                <a16:creationId xmlns:a16="http://schemas.microsoft.com/office/drawing/2014/main" id="{D11B127D-9EB3-4895-B090-93BE134754E3}"/>
              </a:ext>
            </a:extLst>
          </p:cNvPr>
          <p:cNvSpPr/>
          <p:nvPr/>
        </p:nvSpPr>
        <p:spPr>
          <a:xfrm>
            <a:off x="5123103" y="2357102"/>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De-Id/Re-Id Key Management</a:t>
            </a:r>
          </a:p>
        </p:txBody>
      </p:sp>
      <p:sp>
        <p:nvSpPr>
          <p:cNvPr id="68" name="Flowchart: Process 67">
            <a:extLst>
              <a:ext uri="{FF2B5EF4-FFF2-40B4-BE49-F238E27FC236}">
                <a16:creationId xmlns:a16="http://schemas.microsoft.com/office/drawing/2014/main" id="{2B737ECD-A2A7-422A-8A10-8EB1598E1617}"/>
              </a:ext>
            </a:extLst>
          </p:cNvPr>
          <p:cNvSpPr/>
          <p:nvPr/>
        </p:nvSpPr>
        <p:spPr>
          <a:xfrm>
            <a:off x="5128003" y="1246621"/>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Master Patient Index</a:t>
            </a:r>
          </a:p>
        </p:txBody>
      </p:sp>
      <p:sp>
        <p:nvSpPr>
          <p:cNvPr id="69" name="Flowchart: Process 68">
            <a:extLst>
              <a:ext uri="{FF2B5EF4-FFF2-40B4-BE49-F238E27FC236}">
                <a16:creationId xmlns:a16="http://schemas.microsoft.com/office/drawing/2014/main" id="{B32C144D-1C0F-45C0-A522-B3BB9697BB5F}"/>
              </a:ext>
            </a:extLst>
          </p:cNvPr>
          <p:cNvSpPr/>
          <p:nvPr/>
        </p:nvSpPr>
        <p:spPr>
          <a:xfrm>
            <a:off x="6271207" y="3635184"/>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Reference Data</a:t>
            </a:r>
          </a:p>
        </p:txBody>
      </p:sp>
      <p:sp>
        <p:nvSpPr>
          <p:cNvPr id="70" name="Flowchart: Process 69">
            <a:extLst>
              <a:ext uri="{FF2B5EF4-FFF2-40B4-BE49-F238E27FC236}">
                <a16:creationId xmlns:a16="http://schemas.microsoft.com/office/drawing/2014/main" id="{E3C40F5B-9A8C-440D-9CE2-D333CD7C977A}"/>
              </a:ext>
            </a:extLst>
          </p:cNvPr>
          <p:cNvSpPr/>
          <p:nvPr/>
        </p:nvSpPr>
        <p:spPr>
          <a:xfrm>
            <a:off x="5123103" y="1777778"/>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National Data Landing</a:t>
            </a:r>
          </a:p>
        </p:txBody>
      </p:sp>
      <p:sp>
        <p:nvSpPr>
          <p:cNvPr id="71" name="Flowchart: Process 70">
            <a:extLst>
              <a:ext uri="{FF2B5EF4-FFF2-40B4-BE49-F238E27FC236}">
                <a16:creationId xmlns:a16="http://schemas.microsoft.com/office/drawing/2014/main" id="{35598062-B865-4562-A62E-D20742907D5B}"/>
              </a:ext>
            </a:extLst>
          </p:cNvPr>
          <p:cNvSpPr/>
          <p:nvPr/>
        </p:nvSpPr>
        <p:spPr>
          <a:xfrm>
            <a:off x="5144863" y="2953024"/>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Data Quality</a:t>
            </a:r>
          </a:p>
        </p:txBody>
      </p:sp>
      <p:sp>
        <p:nvSpPr>
          <p:cNvPr id="72" name="Flowchart: Process 71">
            <a:extLst>
              <a:ext uri="{FF2B5EF4-FFF2-40B4-BE49-F238E27FC236}">
                <a16:creationId xmlns:a16="http://schemas.microsoft.com/office/drawing/2014/main" id="{A0AECD99-C61C-42C2-8604-298118FF6804}"/>
              </a:ext>
            </a:extLst>
          </p:cNvPr>
          <p:cNvSpPr/>
          <p:nvPr/>
        </p:nvSpPr>
        <p:spPr>
          <a:xfrm>
            <a:off x="2024124" y="1590325"/>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Local Data Landing</a:t>
            </a:r>
          </a:p>
        </p:txBody>
      </p:sp>
      <p:sp>
        <p:nvSpPr>
          <p:cNvPr id="73" name="Flowchart: Process 72">
            <a:extLst>
              <a:ext uri="{FF2B5EF4-FFF2-40B4-BE49-F238E27FC236}">
                <a16:creationId xmlns:a16="http://schemas.microsoft.com/office/drawing/2014/main" id="{31697E2D-7F12-4816-A7F4-FC2DAD10DF7F}"/>
              </a:ext>
            </a:extLst>
          </p:cNvPr>
          <p:cNvSpPr/>
          <p:nvPr/>
        </p:nvSpPr>
        <p:spPr>
          <a:xfrm>
            <a:off x="3101305" y="1591209"/>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Local Event Management</a:t>
            </a:r>
          </a:p>
        </p:txBody>
      </p:sp>
      <p:sp>
        <p:nvSpPr>
          <p:cNvPr id="74" name="Flowchart: Process 73">
            <a:extLst>
              <a:ext uri="{FF2B5EF4-FFF2-40B4-BE49-F238E27FC236}">
                <a16:creationId xmlns:a16="http://schemas.microsoft.com/office/drawing/2014/main" id="{CF3BE8ED-E109-4AD2-AA5C-E30EF8F56A01}"/>
              </a:ext>
            </a:extLst>
          </p:cNvPr>
          <p:cNvSpPr/>
          <p:nvPr/>
        </p:nvSpPr>
        <p:spPr>
          <a:xfrm>
            <a:off x="5063922" y="3633406"/>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Metadata Catalogue</a:t>
            </a:r>
          </a:p>
        </p:txBody>
      </p:sp>
      <p:sp>
        <p:nvSpPr>
          <p:cNvPr id="75" name="Flowchart: Process 74">
            <a:extLst>
              <a:ext uri="{FF2B5EF4-FFF2-40B4-BE49-F238E27FC236}">
                <a16:creationId xmlns:a16="http://schemas.microsoft.com/office/drawing/2014/main" id="{14B62AFC-99A1-423A-8CDB-90552E778C27}"/>
              </a:ext>
            </a:extLst>
          </p:cNvPr>
          <p:cNvSpPr/>
          <p:nvPr/>
        </p:nvSpPr>
        <p:spPr>
          <a:xfrm>
            <a:off x="7478495" y="3633405"/>
            <a:ext cx="997006"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National Standards</a:t>
            </a:r>
          </a:p>
        </p:txBody>
      </p:sp>
      <p:sp>
        <p:nvSpPr>
          <p:cNvPr id="76" name="Flowchart: Process 75">
            <a:extLst>
              <a:ext uri="{FF2B5EF4-FFF2-40B4-BE49-F238E27FC236}">
                <a16:creationId xmlns:a16="http://schemas.microsoft.com/office/drawing/2014/main" id="{51DC3988-92A0-43A4-A059-26FDE4BE4F57}"/>
              </a:ext>
            </a:extLst>
          </p:cNvPr>
          <p:cNvSpPr/>
          <p:nvPr/>
        </p:nvSpPr>
        <p:spPr>
          <a:xfrm>
            <a:off x="5068313" y="4020461"/>
            <a:ext cx="997006"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Open APIs</a:t>
            </a:r>
          </a:p>
        </p:txBody>
      </p:sp>
      <p:sp>
        <p:nvSpPr>
          <p:cNvPr id="77" name="Flowchart: Process 76">
            <a:extLst>
              <a:ext uri="{FF2B5EF4-FFF2-40B4-BE49-F238E27FC236}">
                <a16:creationId xmlns:a16="http://schemas.microsoft.com/office/drawing/2014/main" id="{858A023F-A0E5-4942-969D-8535870D3793}"/>
              </a:ext>
            </a:extLst>
          </p:cNvPr>
          <p:cNvSpPr/>
          <p:nvPr/>
        </p:nvSpPr>
        <p:spPr>
          <a:xfrm>
            <a:off x="6271209" y="4019156"/>
            <a:ext cx="997006"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Terminology and Code Sets</a:t>
            </a:r>
          </a:p>
        </p:txBody>
      </p:sp>
      <p:sp>
        <p:nvSpPr>
          <p:cNvPr id="78" name="Rectangle 77">
            <a:extLst>
              <a:ext uri="{FF2B5EF4-FFF2-40B4-BE49-F238E27FC236}">
                <a16:creationId xmlns:a16="http://schemas.microsoft.com/office/drawing/2014/main" id="{2BDF0BAE-01AE-4952-9740-DE88994EC2FF}"/>
              </a:ext>
            </a:extLst>
          </p:cNvPr>
          <p:cNvSpPr/>
          <p:nvPr/>
        </p:nvSpPr>
        <p:spPr>
          <a:xfrm>
            <a:off x="5065347" y="1023082"/>
            <a:ext cx="1152452" cy="236812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1350"/>
          </a:p>
        </p:txBody>
      </p:sp>
      <p:sp>
        <p:nvSpPr>
          <p:cNvPr id="79" name="Flowchart: Process 78">
            <a:extLst>
              <a:ext uri="{FF2B5EF4-FFF2-40B4-BE49-F238E27FC236}">
                <a16:creationId xmlns:a16="http://schemas.microsoft.com/office/drawing/2014/main" id="{A2613FDF-D350-4A9E-BE66-3496E95E8AA0}"/>
              </a:ext>
            </a:extLst>
          </p:cNvPr>
          <p:cNvSpPr/>
          <p:nvPr/>
        </p:nvSpPr>
        <p:spPr>
          <a:xfrm>
            <a:off x="7486335" y="4015373"/>
            <a:ext cx="997006"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IG and ISAs</a:t>
            </a:r>
          </a:p>
        </p:txBody>
      </p:sp>
      <p:sp>
        <p:nvSpPr>
          <p:cNvPr id="80" name="Rectangle: Rounded Corners 79">
            <a:extLst>
              <a:ext uri="{FF2B5EF4-FFF2-40B4-BE49-F238E27FC236}">
                <a16:creationId xmlns:a16="http://schemas.microsoft.com/office/drawing/2014/main" id="{691A8F86-B898-4308-BFD7-D2082443DD21}"/>
              </a:ext>
            </a:extLst>
          </p:cNvPr>
          <p:cNvSpPr/>
          <p:nvPr/>
        </p:nvSpPr>
        <p:spPr>
          <a:xfrm>
            <a:off x="953143" y="1184396"/>
            <a:ext cx="1005788" cy="329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Data Integration</a:t>
            </a:r>
          </a:p>
        </p:txBody>
      </p:sp>
      <p:sp>
        <p:nvSpPr>
          <p:cNvPr id="81" name="Rectangle: Rounded Corners 80">
            <a:extLst>
              <a:ext uri="{FF2B5EF4-FFF2-40B4-BE49-F238E27FC236}">
                <a16:creationId xmlns:a16="http://schemas.microsoft.com/office/drawing/2014/main" id="{BADE4589-54B1-4490-8F64-0B7F4D5D6C55}"/>
              </a:ext>
            </a:extLst>
          </p:cNvPr>
          <p:cNvSpPr/>
          <p:nvPr/>
        </p:nvSpPr>
        <p:spPr>
          <a:xfrm>
            <a:off x="2024124" y="1184215"/>
            <a:ext cx="1005788" cy="329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Caseload Management</a:t>
            </a:r>
          </a:p>
        </p:txBody>
      </p:sp>
      <p:sp>
        <p:nvSpPr>
          <p:cNvPr id="82" name="Rectangle: Rounded Corners 81">
            <a:extLst>
              <a:ext uri="{FF2B5EF4-FFF2-40B4-BE49-F238E27FC236}">
                <a16:creationId xmlns:a16="http://schemas.microsoft.com/office/drawing/2014/main" id="{BCF14784-909B-4040-A791-64F9351A3C66}"/>
              </a:ext>
            </a:extLst>
          </p:cNvPr>
          <p:cNvSpPr/>
          <p:nvPr/>
        </p:nvSpPr>
        <p:spPr>
          <a:xfrm>
            <a:off x="3101305" y="1184214"/>
            <a:ext cx="1005788" cy="329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Shared Care Record</a:t>
            </a:r>
          </a:p>
        </p:txBody>
      </p:sp>
      <p:sp>
        <p:nvSpPr>
          <p:cNvPr id="83" name="Rectangle: Rounded Corners 82">
            <a:extLst>
              <a:ext uri="{FF2B5EF4-FFF2-40B4-BE49-F238E27FC236}">
                <a16:creationId xmlns:a16="http://schemas.microsoft.com/office/drawing/2014/main" id="{41EAC904-D8CE-4D2C-9686-C4A790E66167}"/>
              </a:ext>
            </a:extLst>
          </p:cNvPr>
          <p:cNvSpPr/>
          <p:nvPr/>
        </p:nvSpPr>
        <p:spPr>
          <a:xfrm>
            <a:off x="953143" y="1591209"/>
            <a:ext cx="1005788" cy="329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Local Data Flows</a:t>
            </a:r>
          </a:p>
        </p:txBody>
      </p:sp>
      <p:sp>
        <p:nvSpPr>
          <p:cNvPr id="84" name="Rectangle: Rounded Corners 83">
            <a:extLst>
              <a:ext uri="{FF2B5EF4-FFF2-40B4-BE49-F238E27FC236}">
                <a16:creationId xmlns:a16="http://schemas.microsoft.com/office/drawing/2014/main" id="{15D3F9B2-6DC4-4A9D-9C60-3A38326B216E}"/>
              </a:ext>
            </a:extLst>
          </p:cNvPr>
          <p:cNvSpPr/>
          <p:nvPr/>
        </p:nvSpPr>
        <p:spPr>
          <a:xfrm>
            <a:off x="886906" y="2062936"/>
            <a:ext cx="1628192" cy="26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De-ID/Re-ID Implementation</a:t>
            </a:r>
          </a:p>
        </p:txBody>
      </p:sp>
      <p:sp>
        <p:nvSpPr>
          <p:cNvPr id="85" name="Rectangle: Rounded Corners 84">
            <a:extLst>
              <a:ext uri="{FF2B5EF4-FFF2-40B4-BE49-F238E27FC236}">
                <a16:creationId xmlns:a16="http://schemas.microsoft.com/office/drawing/2014/main" id="{4D308FDC-AB36-47A8-A03E-F769836A6143}"/>
              </a:ext>
            </a:extLst>
          </p:cNvPr>
          <p:cNvSpPr/>
          <p:nvPr/>
        </p:nvSpPr>
        <p:spPr>
          <a:xfrm>
            <a:off x="972490" y="2590035"/>
            <a:ext cx="1005788" cy="329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Population Health BI</a:t>
            </a:r>
          </a:p>
        </p:txBody>
      </p:sp>
      <p:sp>
        <p:nvSpPr>
          <p:cNvPr id="86" name="Rectangle: Rounded Corners 85">
            <a:extLst>
              <a:ext uri="{FF2B5EF4-FFF2-40B4-BE49-F238E27FC236}">
                <a16:creationId xmlns:a16="http://schemas.microsoft.com/office/drawing/2014/main" id="{BBAA57AD-9604-45D5-8409-352F98C14689}"/>
              </a:ext>
            </a:extLst>
          </p:cNvPr>
          <p:cNvSpPr/>
          <p:nvPr/>
        </p:nvSpPr>
        <p:spPr>
          <a:xfrm>
            <a:off x="2029989" y="2581902"/>
            <a:ext cx="1005788" cy="329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Commissioning Intelligence</a:t>
            </a:r>
          </a:p>
        </p:txBody>
      </p:sp>
      <p:sp>
        <p:nvSpPr>
          <p:cNvPr id="87" name="Flowchart: Process 86">
            <a:extLst>
              <a:ext uri="{FF2B5EF4-FFF2-40B4-BE49-F238E27FC236}">
                <a16:creationId xmlns:a16="http://schemas.microsoft.com/office/drawing/2014/main" id="{646283E2-D21F-46A0-A4EE-2C81ABB9C2EB}"/>
              </a:ext>
            </a:extLst>
          </p:cNvPr>
          <p:cNvSpPr/>
          <p:nvPr/>
        </p:nvSpPr>
        <p:spPr>
          <a:xfrm>
            <a:off x="972490" y="2989865"/>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Data Linkage</a:t>
            </a:r>
          </a:p>
        </p:txBody>
      </p:sp>
      <p:sp>
        <p:nvSpPr>
          <p:cNvPr id="88" name="Flowchart: Process 87">
            <a:extLst>
              <a:ext uri="{FF2B5EF4-FFF2-40B4-BE49-F238E27FC236}">
                <a16:creationId xmlns:a16="http://schemas.microsoft.com/office/drawing/2014/main" id="{4D0C1219-D728-413C-A5DF-7F7DD11F4A38}"/>
              </a:ext>
            </a:extLst>
          </p:cNvPr>
          <p:cNvSpPr/>
          <p:nvPr/>
        </p:nvSpPr>
        <p:spPr>
          <a:xfrm>
            <a:off x="2031127" y="2989865"/>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Normalisation – local and national</a:t>
            </a:r>
          </a:p>
        </p:txBody>
      </p:sp>
      <p:sp>
        <p:nvSpPr>
          <p:cNvPr id="89" name="Flowchart: Process 88">
            <a:extLst>
              <a:ext uri="{FF2B5EF4-FFF2-40B4-BE49-F238E27FC236}">
                <a16:creationId xmlns:a16="http://schemas.microsoft.com/office/drawing/2014/main" id="{222B194F-1C22-4AF7-AF81-038CB69827A7}"/>
              </a:ext>
            </a:extLst>
          </p:cNvPr>
          <p:cNvSpPr/>
          <p:nvPr/>
        </p:nvSpPr>
        <p:spPr>
          <a:xfrm>
            <a:off x="3107170" y="2985129"/>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Analytical Capability</a:t>
            </a:r>
          </a:p>
        </p:txBody>
      </p:sp>
      <p:sp>
        <p:nvSpPr>
          <p:cNvPr id="90" name="Flowchart: Process 89">
            <a:extLst>
              <a:ext uri="{FF2B5EF4-FFF2-40B4-BE49-F238E27FC236}">
                <a16:creationId xmlns:a16="http://schemas.microsoft.com/office/drawing/2014/main" id="{1E41E18D-D52D-4BCE-8DDF-8DBF3DB57881}"/>
              </a:ext>
            </a:extLst>
          </p:cNvPr>
          <p:cNvSpPr/>
          <p:nvPr/>
        </p:nvSpPr>
        <p:spPr>
          <a:xfrm>
            <a:off x="3103015" y="2587872"/>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Data Marts and Data Quality</a:t>
            </a:r>
          </a:p>
        </p:txBody>
      </p:sp>
      <p:sp>
        <p:nvSpPr>
          <p:cNvPr id="91" name="Flowchart: Process 90">
            <a:extLst>
              <a:ext uri="{FF2B5EF4-FFF2-40B4-BE49-F238E27FC236}">
                <a16:creationId xmlns:a16="http://schemas.microsoft.com/office/drawing/2014/main" id="{31E0BADB-C40B-483B-B340-D095745F5D1C}"/>
              </a:ext>
            </a:extLst>
          </p:cNvPr>
          <p:cNvSpPr/>
          <p:nvPr/>
        </p:nvSpPr>
        <p:spPr>
          <a:xfrm>
            <a:off x="4662530" y="3633405"/>
            <a:ext cx="322157" cy="71106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vert="vert270" lIns="68579" tIns="34289" rIns="68579" bIns="34289" rtlCol="0" anchor="ctr"/>
          <a:lstStyle/>
          <a:p>
            <a:pPr algn="ctr"/>
            <a:r>
              <a:rPr lang="en-GB" sz="900" dirty="0"/>
              <a:t>National Products</a:t>
            </a:r>
          </a:p>
        </p:txBody>
      </p:sp>
      <p:sp>
        <p:nvSpPr>
          <p:cNvPr id="92" name="Rectangle: Rounded Corners 91">
            <a:extLst>
              <a:ext uri="{FF2B5EF4-FFF2-40B4-BE49-F238E27FC236}">
                <a16:creationId xmlns:a16="http://schemas.microsoft.com/office/drawing/2014/main" id="{225AEC0F-157F-45CF-A23A-74895F3FDC8F}"/>
              </a:ext>
            </a:extLst>
          </p:cNvPr>
          <p:cNvSpPr/>
          <p:nvPr/>
        </p:nvSpPr>
        <p:spPr>
          <a:xfrm>
            <a:off x="2639695" y="2067962"/>
            <a:ext cx="1628192" cy="258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Audit</a:t>
            </a:r>
          </a:p>
        </p:txBody>
      </p:sp>
      <p:sp>
        <p:nvSpPr>
          <p:cNvPr id="93" name="Flowchart: Process 92">
            <a:extLst>
              <a:ext uri="{FF2B5EF4-FFF2-40B4-BE49-F238E27FC236}">
                <a16:creationId xmlns:a16="http://schemas.microsoft.com/office/drawing/2014/main" id="{E5410125-8550-481D-9DB9-6F2B6B2B9BCA}"/>
              </a:ext>
            </a:extLst>
          </p:cNvPr>
          <p:cNvSpPr/>
          <p:nvPr/>
        </p:nvSpPr>
        <p:spPr>
          <a:xfrm>
            <a:off x="379094" y="3527965"/>
            <a:ext cx="4104569" cy="89432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900"/>
          </a:p>
        </p:txBody>
      </p:sp>
      <p:sp>
        <p:nvSpPr>
          <p:cNvPr id="94" name="Flowchart: Process 93">
            <a:extLst>
              <a:ext uri="{FF2B5EF4-FFF2-40B4-BE49-F238E27FC236}">
                <a16:creationId xmlns:a16="http://schemas.microsoft.com/office/drawing/2014/main" id="{62B48FF9-D8C5-4DA6-BB3D-E27C001F29E0}"/>
              </a:ext>
            </a:extLst>
          </p:cNvPr>
          <p:cNvSpPr/>
          <p:nvPr/>
        </p:nvSpPr>
        <p:spPr>
          <a:xfrm>
            <a:off x="436076" y="3636102"/>
            <a:ext cx="322157" cy="71002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vert="vert270" lIns="68579" tIns="34289" rIns="68579" bIns="34289" rtlCol="0" anchor="ctr"/>
          <a:lstStyle/>
          <a:p>
            <a:pPr algn="ctr"/>
            <a:r>
              <a:rPr lang="en-GB" sz="900" dirty="0"/>
              <a:t>Business Uses</a:t>
            </a:r>
          </a:p>
        </p:txBody>
      </p:sp>
      <p:sp>
        <p:nvSpPr>
          <p:cNvPr id="95" name="Flowchart: Process 94">
            <a:extLst>
              <a:ext uri="{FF2B5EF4-FFF2-40B4-BE49-F238E27FC236}">
                <a16:creationId xmlns:a16="http://schemas.microsoft.com/office/drawing/2014/main" id="{1DD8DA50-ED32-43B1-8B38-988BB9C9B9B5}"/>
              </a:ext>
            </a:extLst>
          </p:cNvPr>
          <p:cNvSpPr/>
          <p:nvPr/>
        </p:nvSpPr>
        <p:spPr>
          <a:xfrm>
            <a:off x="918748" y="3635438"/>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Operational Dashboards</a:t>
            </a:r>
          </a:p>
        </p:txBody>
      </p:sp>
      <p:sp>
        <p:nvSpPr>
          <p:cNvPr id="96" name="Flowchart: Process 95">
            <a:extLst>
              <a:ext uri="{FF2B5EF4-FFF2-40B4-BE49-F238E27FC236}">
                <a16:creationId xmlns:a16="http://schemas.microsoft.com/office/drawing/2014/main" id="{441B84D4-332F-4F0C-827A-8F0F07E616AE}"/>
              </a:ext>
            </a:extLst>
          </p:cNvPr>
          <p:cNvSpPr/>
          <p:nvPr/>
        </p:nvSpPr>
        <p:spPr>
          <a:xfrm>
            <a:off x="2149402" y="3625939"/>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Pathway Management</a:t>
            </a:r>
          </a:p>
        </p:txBody>
      </p:sp>
      <p:sp>
        <p:nvSpPr>
          <p:cNvPr id="97" name="Flowchart: Process 96">
            <a:extLst>
              <a:ext uri="{FF2B5EF4-FFF2-40B4-BE49-F238E27FC236}">
                <a16:creationId xmlns:a16="http://schemas.microsoft.com/office/drawing/2014/main" id="{D9397651-ED4C-4581-B814-F3DA349EAB80}"/>
              </a:ext>
            </a:extLst>
          </p:cNvPr>
          <p:cNvSpPr/>
          <p:nvPr/>
        </p:nvSpPr>
        <p:spPr>
          <a:xfrm>
            <a:off x="3332106" y="3629980"/>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Patient Activation</a:t>
            </a:r>
          </a:p>
        </p:txBody>
      </p:sp>
      <p:sp>
        <p:nvSpPr>
          <p:cNvPr id="98" name="Flowchart: Process 97">
            <a:extLst>
              <a:ext uri="{FF2B5EF4-FFF2-40B4-BE49-F238E27FC236}">
                <a16:creationId xmlns:a16="http://schemas.microsoft.com/office/drawing/2014/main" id="{3CC2ADA2-1056-4923-9F41-661210FF063F}"/>
              </a:ext>
            </a:extLst>
          </p:cNvPr>
          <p:cNvSpPr/>
          <p:nvPr/>
        </p:nvSpPr>
        <p:spPr>
          <a:xfrm>
            <a:off x="918748" y="4017036"/>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Decision Support</a:t>
            </a:r>
          </a:p>
        </p:txBody>
      </p:sp>
      <p:sp>
        <p:nvSpPr>
          <p:cNvPr id="99" name="Flowchart: Process 98">
            <a:extLst>
              <a:ext uri="{FF2B5EF4-FFF2-40B4-BE49-F238E27FC236}">
                <a16:creationId xmlns:a16="http://schemas.microsoft.com/office/drawing/2014/main" id="{4993CFCF-3DFB-4A58-9844-BDE2AB7F3CD0}"/>
              </a:ext>
            </a:extLst>
          </p:cNvPr>
          <p:cNvSpPr/>
          <p:nvPr/>
        </p:nvSpPr>
        <p:spPr>
          <a:xfrm>
            <a:off x="2149402" y="4017036"/>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Analytics</a:t>
            </a:r>
          </a:p>
        </p:txBody>
      </p:sp>
      <p:sp>
        <p:nvSpPr>
          <p:cNvPr id="100" name="TextBox 99">
            <a:extLst>
              <a:ext uri="{FF2B5EF4-FFF2-40B4-BE49-F238E27FC236}">
                <a16:creationId xmlns:a16="http://schemas.microsoft.com/office/drawing/2014/main" id="{E418F843-19E3-416D-AC9D-6B29CA1BD2D8}"/>
              </a:ext>
            </a:extLst>
          </p:cNvPr>
          <p:cNvSpPr txBox="1"/>
          <p:nvPr/>
        </p:nvSpPr>
        <p:spPr>
          <a:xfrm>
            <a:off x="5110110" y="1015950"/>
            <a:ext cx="1018781" cy="207747"/>
          </a:xfrm>
          <a:prstGeom prst="rect">
            <a:avLst/>
          </a:prstGeom>
          <a:noFill/>
        </p:spPr>
        <p:txBody>
          <a:bodyPr wrap="square" lIns="68579" tIns="34289" rIns="68579" bIns="34289" rtlCol="0">
            <a:spAutoFit/>
          </a:bodyPr>
          <a:lstStyle/>
          <a:p>
            <a:pPr algn="ctr"/>
            <a:r>
              <a:rPr lang="en-GB" sz="900" dirty="0"/>
              <a:t>DSP</a:t>
            </a:r>
          </a:p>
        </p:txBody>
      </p:sp>
      <p:sp>
        <p:nvSpPr>
          <p:cNvPr id="101" name="Flowchart: Process 25">
            <a:extLst>
              <a:ext uri="{FF2B5EF4-FFF2-40B4-BE49-F238E27FC236}">
                <a16:creationId xmlns:a16="http://schemas.microsoft.com/office/drawing/2014/main" id="{4F053A3D-E900-45A2-B50F-2B416F839A5B}"/>
              </a:ext>
            </a:extLst>
          </p:cNvPr>
          <p:cNvSpPr/>
          <p:nvPr/>
        </p:nvSpPr>
        <p:spPr>
          <a:xfrm>
            <a:off x="6312763" y="1776288"/>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Data Marts</a:t>
            </a:r>
          </a:p>
        </p:txBody>
      </p:sp>
      <p:sp>
        <p:nvSpPr>
          <p:cNvPr id="102" name="Flowchart: Process 26">
            <a:extLst>
              <a:ext uri="{FF2B5EF4-FFF2-40B4-BE49-F238E27FC236}">
                <a16:creationId xmlns:a16="http://schemas.microsoft.com/office/drawing/2014/main" id="{885B4224-A987-4D06-BA83-1D1D8BF2663B}"/>
              </a:ext>
            </a:extLst>
          </p:cNvPr>
          <p:cNvSpPr/>
          <p:nvPr/>
        </p:nvSpPr>
        <p:spPr>
          <a:xfrm>
            <a:off x="6326641" y="1245131"/>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Analytical Services</a:t>
            </a:r>
          </a:p>
        </p:txBody>
      </p:sp>
      <p:sp>
        <p:nvSpPr>
          <p:cNvPr id="103" name="Flowchart: Process 31">
            <a:extLst>
              <a:ext uri="{FF2B5EF4-FFF2-40B4-BE49-F238E27FC236}">
                <a16:creationId xmlns:a16="http://schemas.microsoft.com/office/drawing/2014/main" id="{4ECE2711-13A4-4FC7-A502-BD9DB4D89692}"/>
              </a:ext>
            </a:extLst>
          </p:cNvPr>
          <p:cNvSpPr/>
          <p:nvPr/>
        </p:nvSpPr>
        <p:spPr>
          <a:xfrm>
            <a:off x="6358657" y="2939404"/>
            <a:ext cx="1005788" cy="389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Population Health Management Dashboard</a:t>
            </a:r>
          </a:p>
        </p:txBody>
      </p:sp>
      <p:sp>
        <p:nvSpPr>
          <p:cNvPr id="104" name="Flowchart: Process 32">
            <a:extLst>
              <a:ext uri="{FF2B5EF4-FFF2-40B4-BE49-F238E27FC236}">
                <a16:creationId xmlns:a16="http://schemas.microsoft.com/office/drawing/2014/main" id="{822266E3-8D37-4D03-84B0-C534FED4C527}"/>
              </a:ext>
            </a:extLst>
          </p:cNvPr>
          <p:cNvSpPr/>
          <p:nvPr/>
        </p:nvSpPr>
        <p:spPr>
          <a:xfrm>
            <a:off x="6331902" y="2355611"/>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Analytical Data Catalogue</a:t>
            </a:r>
          </a:p>
        </p:txBody>
      </p:sp>
      <p:sp>
        <p:nvSpPr>
          <p:cNvPr id="105" name="Rectangle 104">
            <a:extLst>
              <a:ext uri="{FF2B5EF4-FFF2-40B4-BE49-F238E27FC236}">
                <a16:creationId xmlns:a16="http://schemas.microsoft.com/office/drawing/2014/main" id="{77515451-CBCF-4E5D-8D1F-2FD3786FF402}"/>
              </a:ext>
            </a:extLst>
          </p:cNvPr>
          <p:cNvSpPr/>
          <p:nvPr/>
        </p:nvSpPr>
        <p:spPr>
          <a:xfrm>
            <a:off x="6263983" y="1021592"/>
            <a:ext cx="1152452" cy="236961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1350"/>
          </a:p>
        </p:txBody>
      </p:sp>
      <p:sp>
        <p:nvSpPr>
          <p:cNvPr id="106" name="TextBox 105">
            <a:extLst>
              <a:ext uri="{FF2B5EF4-FFF2-40B4-BE49-F238E27FC236}">
                <a16:creationId xmlns:a16="http://schemas.microsoft.com/office/drawing/2014/main" id="{B4410570-8D23-434E-BF49-334A4DEF36C0}"/>
              </a:ext>
            </a:extLst>
          </p:cNvPr>
          <p:cNvSpPr txBox="1"/>
          <p:nvPr/>
        </p:nvSpPr>
        <p:spPr>
          <a:xfrm>
            <a:off x="6308747" y="1014460"/>
            <a:ext cx="1018781" cy="207747"/>
          </a:xfrm>
          <a:prstGeom prst="rect">
            <a:avLst/>
          </a:prstGeom>
          <a:noFill/>
        </p:spPr>
        <p:txBody>
          <a:bodyPr wrap="square" lIns="68579" tIns="34289" rIns="68579" bIns="34289" rtlCol="0">
            <a:spAutoFit/>
          </a:bodyPr>
          <a:lstStyle/>
          <a:p>
            <a:pPr algn="ctr"/>
            <a:r>
              <a:rPr lang="en-GB" sz="900" dirty="0"/>
              <a:t>NCDR</a:t>
            </a:r>
          </a:p>
        </p:txBody>
      </p:sp>
      <p:sp>
        <p:nvSpPr>
          <p:cNvPr id="107" name="Flowchart: Process 25">
            <a:extLst>
              <a:ext uri="{FF2B5EF4-FFF2-40B4-BE49-F238E27FC236}">
                <a16:creationId xmlns:a16="http://schemas.microsoft.com/office/drawing/2014/main" id="{4ED99989-5448-4E23-842E-6AB88EC14BA5}"/>
              </a:ext>
            </a:extLst>
          </p:cNvPr>
          <p:cNvSpPr/>
          <p:nvPr/>
        </p:nvSpPr>
        <p:spPr>
          <a:xfrm>
            <a:off x="7519600" y="2355611"/>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Event Management</a:t>
            </a:r>
          </a:p>
        </p:txBody>
      </p:sp>
      <p:sp>
        <p:nvSpPr>
          <p:cNvPr id="108" name="Flowchart: Process 26">
            <a:extLst>
              <a:ext uri="{FF2B5EF4-FFF2-40B4-BE49-F238E27FC236}">
                <a16:creationId xmlns:a16="http://schemas.microsoft.com/office/drawing/2014/main" id="{26BCB97F-E768-48E8-9380-789A9E63B10A}"/>
              </a:ext>
            </a:extLst>
          </p:cNvPr>
          <p:cNvSpPr/>
          <p:nvPr/>
        </p:nvSpPr>
        <p:spPr>
          <a:xfrm>
            <a:off x="7524502" y="1245131"/>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National Record Locator</a:t>
            </a:r>
          </a:p>
        </p:txBody>
      </p:sp>
      <p:sp>
        <p:nvSpPr>
          <p:cNvPr id="109" name="Flowchart: Process 31">
            <a:extLst>
              <a:ext uri="{FF2B5EF4-FFF2-40B4-BE49-F238E27FC236}">
                <a16:creationId xmlns:a16="http://schemas.microsoft.com/office/drawing/2014/main" id="{12718082-B6ED-4C02-B634-39391F14DE2D}"/>
              </a:ext>
            </a:extLst>
          </p:cNvPr>
          <p:cNvSpPr/>
          <p:nvPr/>
        </p:nvSpPr>
        <p:spPr>
          <a:xfrm>
            <a:off x="7519600" y="1776288"/>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Federation Broker</a:t>
            </a:r>
          </a:p>
        </p:txBody>
      </p:sp>
      <p:sp>
        <p:nvSpPr>
          <p:cNvPr id="110" name="Flowchart: Process 32">
            <a:extLst>
              <a:ext uri="{FF2B5EF4-FFF2-40B4-BE49-F238E27FC236}">
                <a16:creationId xmlns:a16="http://schemas.microsoft.com/office/drawing/2014/main" id="{68342306-EF9A-4B6C-8C41-D37CE24E112C}"/>
              </a:ext>
            </a:extLst>
          </p:cNvPr>
          <p:cNvSpPr/>
          <p:nvPr/>
        </p:nvSpPr>
        <p:spPr>
          <a:xfrm>
            <a:off x="7541361" y="2951534"/>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Authorisation and Authentication</a:t>
            </a:r>
          </a:p>
        </p:txBody>
      </p:sp>
      <p:sp>
        <p:nvSpPr>
          <p:cNvPr id="111" name="Rectangle 110">
            <a:extLst>
              <a:ext uri="{FF2B5EF4-FFF2-40B4-BE49-F238E27FC236}">
                <a16:creationId xmlns:a16="http://schemas.microsoft.com/office/drawing/2014/main" id="{166DCA6B-CB2E-4D20-B47E-7D749E5037E9}"/>
              </a:ext>
            </a:extLst>
          </p:cNvPr>
          <p:cNvSpPr/>
          <p:nvPr/>
        </p:nvSpPr>
        <p:spPr>
          <a:xfrm>
            <a:off x="7461844" y="1021592"/>
            <a:ext cx="1152452" cy="236961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sz="1350"/>
          </a:p>
        </p:txBody>
      </p:sp>
      <p:sp>
        <p:nvSpPr>
          <p:cNvPr id="112" name="TextBox 111">
            <a:extLst>
              <a:ext uri="{FF2B5EF4-FFF2-40B4-BE49-F238E27FC236}">
                <a16:creationId xmlns:a16="http://schemas.microsoft.com/office/drawing/2014/main" id="{8FE99BEA-DD56-4DDD-9B9E-2397228C7B7E}"/>
              </a:ext>
            </a:extLst>
          </p:cNvPr>
          <p:cNvSpPr txBox="1"/>
          <p:nvPr/>
        </p:nvSpPr>
        <p:spPr>
          <a:xfrm>
            <a:off x="7506608" y="1014460"/>
            <a:ext cx="1018781" cy="207747"/>
          </a:xfrm>
          <a:prstGeom prst="rect">
            <a:avLst/>
          </a:prstGeom>
          <a:noFill/>
        </p:spPr>
        <p:txBody>
          <a:bodyPr wrap="square" lIns="68579" tIns="34289" rIns="68579" bIns="34289" rtlCol="0">
            <a:spAutoFit/>
          </a:bodyPr>
          <a:lstStyle/>
          <a:p>
            <a:pPr algn="ctr"/>
            <a:r>
              <a:rPr lang="en-GB" sz="900" dirty="0"/>
              <a:t>DIP</a:t>
            </a:r>
          </a:p>
        </p:txBody>
      </p:sp>
      <p:sp>
        <p:nvSpPr>
          <p:cNvPr id="113" name="Flowchart: Process 112">
            <a:extLst>
              <a:ext uri="{FF2B5EF4-FFF2-40B4-BE49-F238E27FC236}">
                <a16:creationId xmlns:a16="http://schemas.microsoft.com/office/drawing/2014/main" id="{D22ADCDD-B3CB-4B21-A52E-DD6C610E42D6}"/>
              </a:ext>
            </a:extLst>
          </p:cNvPr>
          <p:cNvSpPr/>
          <p:nvPr/>
        </p:nvSpPr>
        <p:spPr>
          <a:xfrm>
            <a:off x="3332106" y="4012615"/>
            <a:ext cx="1005788" cy="329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900" dirty="0"/>
              <a:t>Risk Stratification</a:t>
            </a:r>
          </a:p>
        </p:txBody>
      </p:sp>
      <p:sp>
        <p:nvSpPr>
          <p:cNvPr id="3" name="Slide Number Placeholder 2"/>
          <p:cNvSpPr>
            <a:spLocks noGrp="1"/>
          </p:cNvSpPr>
          <p:nvPr>
            <p:ph type="sldNum" sz="quarter" idx="12"/>
          </p:nvPr>
        </p:nvSpPr>
        <p:spPr>
          <a:xfrm>
            <a:off x="6300192" y="4521318"/>
            <a:ext cx="2133600" cy="273844"/>
          </a:xfrm>
        </p:spPr>
        <p:txBody>
          <a:bodyPr/>
          <a:lstStyle/>
          <a:p>
            <a:fld id="{29DC22D5-FF41-4C02-81EB-FCEF2853696F}" type="slidenum">
              <a:rPr lang="en-GB" smtClean="0"/>
              <a:t>13</a:t>
            </a:fld>
            <a:endParaRPr lang="en-GB" dirty="0"/>
          </a:p>
        </p:txBody>
      </p:sp>
      <p:sp>
        <p:nvSpPr>
          <p:cNvPr id="115" name="Title 6">
            <a:extLst>
              <a:ext uri="{FF2B5EF4-FFF2-40B4-BE49-F238E27FC236}">
                <a16:creationId xmlns:a16="http://schemas.microsoft.com/office/drawing/2014/main" id="{CAA31C06-FEF2-42F0-8C88-021E75FB6C6E}"/>
              </a:ext>
            </a:extLst>
          </p:cNvPr>
          <p:cNvSpPr>
            <a:spLocks noGrp="1"/>
          </p:cNvSpPr>
          <p:nvPr>
            <p:ph type="title"/>
          </p:nvPr>
        </p:nvSpPr>
        <p:spPr>
          <a:xfrm>
            <a:off x="313356" y="224543"/>
            <a:ext cx="7886700" cy="501338"/>
          </a:xfrm>
        </p:spPr>
        <p:txBody>
          <a:bodyPr>
            <a:normAutofit/>
          </a:bodyPr>
          <a:lstStyle/>
          <a:p>
            <a:r>
              <a:rPr lang="en-GB" b="1" dirty="0">
                <a:solidFill>
                  <a:srgbClr val="0070C0"/>
                </a:solidFill>
              </a:rPr>
              <a:t>LHCR Reference Architecture</a:t>
            </a:r>
          </a:p>
        </p:txBody>
      </p:sp>
      <p:sp>
        <p:nvSpPr>
          <p:cNvPr id="2" name="TextBox 1">
            <a:extLst>
              <a:ext uri="{FF2B5EF4-FFF2-40B4-BE49-F238E27FC236}">
                <a16:creationId xmlns:a16="http://schemas.microsoft.com/office/drawing/2014/main" id="{A7F4F608-F9A9-41EA-984D-AEB6089B02C0}"/>
              </a:ext>
            </a:extLst>
          </p:cNvPr>
          <p:cNvSpPr txBox="1"/>
          <p:nvPr/>
        </p:nvSpPr>
        <p:spPr>
          <a:xfrm>
            <a:off x="379094" y="4490762"/>
            <a:ext cx="831238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Clear areas of commonality between PCaaP &amp; LHCR strategy – we are working with NHS England to join up these activities</a:t>
            </a:r>
          </a:p>
        </p:txBody>
      </p:sp>
    </p:spTree>
    <p:extLst>
      <p:ext uri="{BB962C8B-B14F-4D97-AF65-F5344CB8AC3E}">
        <p14:creationId xmlns:p14="http://schemas.microsoft.com/office/powerpoint/2010/main" val="327148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000" y="4032000"/>
            <a:ext cx="6804328" cy="900068"/>
          </a:xfrm>
        </p:spPr>
        <p:txBody>
          <a:bodyPr>
            <a:normAutofit/>
          </a:bodyPr>
          <a:lstStyle/>
          <a:p>
            <a:r>
              <a:rPr lang="en-GB" dirty="0"/>
              <a:t>Technical Discovery</a:t>
            </a:r>
          </a:p>
        </p:txBody>
      </p:sp>
      <p:sp>
        <p:nvSpPr>
          <p:cNvPr id="4" name="Slide Number Placeholder 3"/>
          <p:cNvSpPr>
            <a:spLocks noGrp="1"/>
          </p:cNvSpPr>
          <p:nvPr>
            <p:ph type="sldNum" sz="quarter" idx="12"/>
          </p:nvPr>
        </p:nvSpPr>
        <p:spPr/>
        <p:txBody>
          <a:bodyPr/>
          <a:lstStyle/>
          <a:p>
            <a:fld id="{4F2E129E-16B7-480B-972E-C025DBFD1D53}" type="slidenum">
              <a:rPr lang="en-GB" smtClean="0"/>
              <a:pPr/>
              <a:t>14</a:t>
            </a:fld>
            <a:endParaRPr lang="en-GB" dirty="0"/>
          </a:p>
        </p:txBody>
      </p:sp>
    </p:spTree>
    <p:extLst>
      <p:ext uri="{BB962C8B-B14F-4D97-AF65-F5344CB8AC3E}">
        <p14:creationId xmlns:p14="http://schemas.microsoft.com/office/powerpoint/2010/main" val="78218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50C32F-81DF-4782-856C-57F9C4C68F72}" type="slidenum">
              <a:rPr lang="en-GB" smtClean="0"/>
              <a:t>15</a:t>
            </a:fld>
            <a:endParaRPr lang="en-GB" dirty="0"/>
          </a:p>
        </p:txBody>
      </p:sp>
      <p:sp>
        <p:nvSpPr>
          <p:cNvPr id="5" name="Title 2"/>
          <p:cNvSpPr>
            <a:spLocks noGrp="1"/>
          </p:cNvSpPr>
          <p:nvPr>
            <p:ph type="title"/>
          </p:nvPr>
        </p:nvSpPr>
        <p:spPr>
          <a:xfrm>
            <a:off x="720000" y="360000"/>
            <a:ext cx="7632000" cy="529568"/>
          </a:xfrm>
        </p:spPr>
        <p:txBody>
          <a:bodyPr>
            <a:normAutofit/>
          </a:bodyPr>
          <a:lstStyle/>
          <a:p>
            <a:r>
              <a:rPr lang="en-GB" dirty="0"/>
              <a:t>PCaaP Technical Discovery</a:t>
            </a:r>
          </a:p>
        </p:txBody>
      </p:sp>
      <p:sp>
        <p:nvSpPr>
          <p:cNvPr id="6" name="Text Placeholder 4"/>
          <p:cNvSpPr>
            <a:spLocks noGrp="1"/>
          </p:cNvSpPr>
          <p:nvPr>
            <p:ph idx="1"/>
          </p:nvPr>
        </p:nvSpPr>
        <p:spPr>
          <a:xfrm>
            <a:off x="720000" y="1080000"/>
            <a:ext cx="7713792" cy="3435966"/>
          </a:xfrm>
        </p:spPr>
        <p:txBody>
          <a:bodyPr>
            <a:normAutofit fontScale="92500" lnSpcReduction="20000"/>
          </a:bodyPr>
          <a:lstStyle/>
          <a:p>
            <a:r>
              <a:rPr lang="en-GB" sz="2000" dirty="0"/>
              <a:t>User and Stakeholder engagement and collaboration</a:t>
            </a:r>
          </a:p>
          <a:p>
            <a:endParaRPr lang="en-GB" sz="2000" dirty="0"/>
          </a:p>
          <a:p>
            <a:r>
              <a:rPr lang="en-GB" sz="2000" dirty="0"/>
              <a:t>Supplier Market Engagement </a:t>
            </a:r>
          </a:p>
          <a:p>
            <a:endParaRPr lang="en-GB" sz="2000" dirty="0"/>
          </a:p>
          <a:p>
            <a:r>
              <a:rPr lang="en-GB" sz="2000" dirty="0"/>
              <a:t>Vision validation</a:t>
            </a:r>
          </a:p>
          <a:p>
            <a:endParaRPr lang="en-GB" sz="2000" dirty="0"/>
          </a:p>
          <a:p>
            <a:r>
              <a:rPr lang="en-GB" sz="2000" dirty="0"/>
              <a:t>Prototyping</a:t>
            </a:r>
          </a:p>
          <a:p>
            <a:endParaRPr lang="en-GB" sz="2000" dirty="0"/>
          </a:p>
          <a:p>
            <a:r>
              <a:rPr lang="en-GB" sz="2000" dirty="0"/>
              <a:t>‘Healthcare Tech’ analysis</a:t>
            </a:r>
          </a:p>
          <a:p>
            <a:endParaRPr lang="en-GB" sz="2000" dirty="0"/>
          </a:p>
          <a:p>
            <a:r>
              <a:rPr lang="en-GB" sz="2000" dirty="0"/>
              <a:t>Outcomes validation and testing</a:t>
            </a:r>
          </a:p>
          <a:p>
            <a:endParaRPr lang="en-GB" sz="2000" dirty="0"/>
          </a:p>
          <a:p>
            <a:endParaRPr lang="en-GB" sz="2000" dirty="0"/>
          </a:p>
        </p:txBody>
      </p:sp>
      <p:pic>
        <p:nvPicPr>
          <p:cNvPr id="1026" name="Picture 2" descr="Image result for thoughtworks">
            <a:extLst>
              <a:ext uri="{FF2B5EF4-FFF2-40B4-BE49-F238E27FC236}">
                <a16:creationId xmlns:a16="http://schemas.microsoft.com/office/drawing/2014/main" id="{C96D4286-C6C3-4D39-B9F9-93453EA52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19622"/>
            <a:ext cx="1919486" cy="10557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9689A25-EACB-4A8D-954A-2F87CED80815}"/>
              </a:ext>
            </a:extLst>
          </p:cNvPr>
          <p:cNvPicPr>
            <a:picLocks noChangeAspect="1"/>
          </p:cNvPicPr>
          <p:nvPr/>
        </p:nvPicPr>
        <p:blipFill>
          <a:blip r:embed="rId4"/>
          <a:stretch>
            <a:fillRect/>
          </a:stretch>
        </p:blipFill>
        <p:spPr>
          <a:xfrm>
            <a:off x="5652120" y="2571750"/>
            <a:ext cx="1919486" cy="1176969"/>
          </a:xfrm>
          <a:prstGeom prst="rect">
            <a:avLst/>
          </a:prstGeom>
        </p:spPr>
      </p:pic>
      <p:sp>
        <p:nvSpPr>
          <p:cNvPr id="3" name="AutoShape 4" descr="Image result for bjss">
            <a:hlinkClick r:id="rId5"/>
            <a:extLst>
              <a:ext uri="{FF2B5EF4-FFF2-40B4-BE49-F238E27FC236}">
                <a16:creationId xmlns:a16="http://schemas.microsoft.com/office/drawing/2014/main" id="{FC8CFCA8-ED02-4D8E-AA2B-D0AA1A257EEC}"/>
              </a:ext>
            </a:extLst>
          </p:cNvPr>
          <p:cNvSpPr>
            <a:spLocks noChangeAspect="1" noChangeArrowheads="1"/>
          </p:cNvSpPr>
          <p:nvPr/>
        </p:nvSpPr>
        <p:spPr bwMode="auto">
          <a:xfrm>
            <a:off x="762000" y="528638"/>
            <a:ext cx="5322168" cy="4086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1" name="Picture 10">
            <a:extLst>
              <a:ext uri="{FF2B5EF4-FFF2-40B4-BE49-F238E27FC236}">
                <a16:creationId xmlns:a16="http://schemas.microsoft.com/office/drawing/2014/main" id="{3FF2CD98-06A3-42F6-9B2F-468BC0F1F312}"/>
              </a:ext>
            </a:extLst>
          </p:cNvPr>
          <p:cNvPicPr>
            <a:picLocks noChangeAspect="1"/>
          </p:cNvPicPr>
          <p:nvPr/>
        </p:nvPicPr>
        <p:blipFill>
          <a:blip r:embed="rId6"/>
          <a:stretch>
            <a:fillRect/>
          </a:stretch>
        </p:blipFill>
        <p:spPr>
          <a:xfrm>
            <a:off x="5652120" y="3846420"/>
            <a:ext cx="1919486" cy="1029586"/>
          </a:xfrm>
          <a:prstGeom prst="rect">
            <a:avLst/>
          </a:prstGeom>
        </p:spPr>
      </p:pic>
    </p:spTree>
    <p:extLst>
      <p:ext uri="{BB962C8B-B14F-4D97-AF65-F5344CB8AC3E}">
        <p14:creationId xmlns:p14="http://schemas.microsoft.com/office/powerpoint/2010/main" val="300139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BB1F-8DFA-4705-8CC8-7C348E92658D}"/>
              </a:ext>
            </a:extLst>
          </p:cNvPr>
          <p:cNvSpPr>
            <a:spLocks noGrp="1"/>
          </p:cNvSpPr>
          <p:nvPr>
            <p:ph type="title"/>
          </p:nvPr>
        </p:nvSpPr>
        <p:spPr/>
        <p:txBody>
          <a:bodyPr/>
          <a:lstStyle/>
          <a:p>
            <a:r>
              <a:rPr lang="en-GB" dirty="0"/>
              <a:t>Answer Digital – Solutions Continuum</a:t>
            </a:r>
          </a:p>
        </p:txBody>
      </p:sp>
      <p:sp>
        <p:nvSpPr>
          <p:cNvPr id="4" name="Slide Number Placeholder 3">
            <a:extLst>
              <a:ext uri="{FF2B5EF4-FFF2-40B4-BE49-F238E27FC236}">
                <a16:creationId xmlns:a16="http://schemas.microsoft.com/office/drawing/2014/main" id="{022FD692-1B90-4BD0-8566-255119D36BA1}"/>
              </a:ext>
            </a:extLst>
          </p:cNvPr>
          <p:cNvSpPr>
            <a:spLocks noGrp="1"/>
          </p:cNvSpPr>
          <p:nvPr>
            <p:ph type="sldNum" sz="quarter" idx="12"/>
          </p:nvPr>
        </p:nvSpPr>
        <p:spPr/>
        <p:txBody>
          <a:bodyPr/>
          <a:lstStyle/>
          <a:p>
            <a:fld id="{4F2E129E-16B7-480B-972E-C025DBFD1D53}" type="slidenum">
              <a:rPr lang="en-GB" smtClean="0"/>
              <a:pPr/>
              <a:t>16</a:t>
            </a:fld>
            <a:endParaRPr lang="en-GB" dirty="0"/>
          </a:p>
        </p:txBody>
      </p:sp>
      <p:pic>
        <p:nvPicPr>
          <p:cNvPr id="11" name="Picture 10">
            <a:extLst>
              <a:ext uri="{FF2B5EF4-FFF2-40B4-BE49-F238E27FC236}">
                <a16:creationId xmlns:a16="http://schemas.microsoft.com/office/drawing/2014/main" id="{7C46DE0C-A38B-46F8-B9F9-EB04D6381802}"/>
              </a:ext>
            </a:extLst>
          </p:cNvPr>
          <p:cNvPicPr>
            <a:picLocks noChangeAspect="1"/>
          </p:cNvPicPr>
          <p:nvPr/>
        </p:nvPicPr>
        <p:blipFill>
          <a:blip r:embed="rId2"/>
          <a:stretch>
            <a:fillRect/>
          </a:stretch>
        </p:blipFill>
        <p:spPr>
          <a:xfrm>
            <a:off x="827584" y="1059582"/>
            <a:ext cx="7265662" cy="3899738"/>
          </a:xfrm>
          <a:prstGeom prst="rect">
            <a:avLst/>
          </a:prstGeom>
        </p:spPr>
      </p:pic>
      <p:sp>
        <p:nvSpPr>
          <p:cNvPr id="3" name="Speech Bubble: Rectangle with Corners Rounded 2">
            <a:extLst>
              <a:ext uri="{FF2B5EF4-FFF2-40B4-BE49-F238E27FC236}">
                <a16:creationId xmlns:a16="http://schemas.microsoft.com/office/drawing/2014/main" id="{46F06D18-660F-4347-8B54-69A7FADC4E88}"/>
              </a:ext>
            </a:extLst>
          </p:cNvPr>
          <p:cNvSpPr/>
          <p:nvPr/>
        </p:nvSpPr>
        <p:spPr>
          <a:xfrm>
            <a:off x="2195736" y="1131590"/>
            <a:ext cx="3744416" cy="1440160"/>
          </a:xfrm>
          <a:prstGeom prst="wedgeRoundRectCallout">
            <a:avLst>
              <a:gd name="adj1" fmla="val 25821"/>
              <a:gd name="adj2" fmla="val 79783"/>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vision of a “plug &amp; play” modular architecture where new services can be dropped is technically challenging – we need to find the “sweet spot”…</a:t>
            </a:r>
          </a:p>
        </p:txBody>
      </p:sp>
    </p:spTree>
    <p:extLst>
      <p:ext uri="{BB962C8B-B14F-4D97-AF65-F5344CB8AC3E}">
        <p14:creationId xmlns:p14="http://schemas.microsoft.com/office/powerpoint/2010/main" val="326343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4168-1246-46D9-9C06-570A88E92298}"/>
              </a:ext>
            </a:extLst>
          </p:cNvPr>
          <p:cNvSpPr>
            <a:spLocks noGrp="1"/>
          </p:cNvSpPr>
          <p:nvPr>
            <p:ph type="title"/>
          </p:nvPr>
        </p:nvSpPr>
        <p:spPr>
          <a:xfrm>
            <a:off x="590316" y="278781"/>
            <a:ext cx="7632000" cy="529568"/>
          </a:xfrm>
        </p:spPr>
        <p:txBody>
          <a:bodyPr>
            <a:normAutofit/>
          </a:bodyPr>
          <a:lstStyle/>
          <a:p>
            <a:r>
              <a:rPr lang="en-GB" sz="2400" dirty="0"/>
              <a:t>ThoughtWorks Platform Scope...</a:t>
            </a:r>
          </a:p>
        </p:txBody>
      </p:sp>
      <p:sp>
        <p:nvSpPr>
          <p:cNvPr id="3" name="Content Placeholder 2">
            <a:extLst>
              <a:ext uri="{FF2B5EF4-FFF2-40B4-BE49-F238E27FC236}">
                <a16:creationId xmlns:a16="http://schemas.microsoft.com/office/drawing/2014/main" id="{6376382E-3FD2-45E9-851D-5507791AAA98}"/>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BA9E1301-B282-4FF5-8380-EBFA87602E9F}"/>
              </a:ext>
            </a:extLst>
          </p:cNvPr>
          <p:cNvSpPr>
            <a:spLocks noGrp="1"/>
          </p:cNvSpPr>
          <p:nvPr>
            <p:ph type="sldNum" sz="quarter" idx="12"/>
          </p:nvPr>
        </p:nvSpPr>
        <p:spPr/>
        <p:txBody>
          <a:bodyPr/>
          <a:lstStyle/>
          <a:p>
            <a:fld id="{4F2E129E-16B7-480B-972E-C025DBFD1D53}" type="slidenum">
              <a:rPr lang="en-GB" smtClean="0"/>
              <a:pPr/>
              <a:t>17</a:t>
            </a:fld>
            <a:endParaRPr lang="en-GB" dirty="0"/>
          </a:p>
        </p:txBody>
      </p:sp>
      <p:pic>
        <p:nvPicPr>
          <p:cNvPr id="5" name="Picture 4">
            <a:extLst>
              <a:ext uri="{FF2B5EF4-FFF2-40B4-BE49-F238E27FC236}">
                <a16:creationId xmlns:a16="http://schemas.microsoft.com/office/drawing/2014/main" id="{1FCACD46-FA27-46D2-8930-5245B905DB7B}"/>
              </a:ext>
            </a:extLst>
          </p:cNvPr>
          <p:cNvPicPr>
            <a:picLocks noChangeAspect="1"/>
          </p:cNvPicPr>
          <p:nvPr/>
        </p:nvPicPr>
        <p:blipFill>
          <a:blip r:embed="rId2"/>
          <a:stretch>
            <a:fillRect/>
          </a:stretch>
        </p:blipFill>
        <p:spPr>
          <a:xfrm>
            <a:off x="526371" y="915566"/>
            <a:ext cx="7884368" cy="4130783"/>
          </a:xfrm>
          <a:prstGeom prst="rect">
            <a:avLst/>
          </a:prstGeom>
        </p:spPr>
      </p:pic>
      <p:sp>
        <p:nvSpPr>
          <p:cNvPr id="6" name="Speech Bubble: Rectangle with Corners Rounded 5">
            <a:extLst>
              <a:ext uri="{FF2B5EF4-FFF2-40B4-BE49-F238E27FC236}">
                <a16:creationId xmlns:a16="http://schemas.microsoft.com/office/drawing/2014/main" id="{EB07FD53-2E5F-4FD0-B5C0-B5B81459D780}"/>
              </a:ext>
            </a:extLst>
          </p:cNvPr>
          <p:cNvSpPr/>
          <p:nvPr/>
        </p:nvSpPr>
        <p:spPr>
          <a:xfrm>
            <a:off x="5220072" y="97151"/>
            <a:ext cx="3744416" cy="1440160"/>
          </a:xfrm>
          <a:prstGeom prst="wedgeRoundRectCallout">
            <a:avLst>
              <a:gd name="adj1" fmla="val -4067"/>
              <a:gd name="adj2" fmla="val 76308"/>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Platform is an over used and overloaded term…we need to demonstrate what type or pattern of platform are we referring to….</a:t>
            </a:r>
          </a:p>
        </p:txBody>
      </p:sp>
    </p:spTree>
    <p:extLst>
      <p:ext uri="{BB962C8B-B14F-4D97-AF65-F5344CB8AC3E}">
        <p14:creationId xmlns:p14="http://schemas.microsoft.com/office/powerpoint/2010/main" val="48708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50C32F-81DF-4782-856C-57F9C4C68F72}" type="slidenum">
              <a:rPr lang="en-GB" smtClean="0"/>
              <a:t>18</a:t>
            </a:fld>
            <a:endParaRPr lang="en-GB" dirty="0"/>
          </a:p>
        </p:txBody>
      </p:sp>
      <p:sp>
        <p:nvSpPr>
          <p:cNvPr id="5" name="Title 2"/>
          <p:cNvSpPr>
            <a:spLocks noGrp="1"/>
          </p:cNvSpPr>
          <p:nvPr>
            <p:ph type="title"/>
          </p:nvPr>
        </p:nvSpPr>
        <p:spPr>
          <a:xfrm>
            <a:off x="720000" y="360000"/>
            <a:ext cx="7632000" cy="529568"/>
          </a:xfrm>
        </p:spPr>
        <p:txBody>
          <a:bodyPr>
            <a:normAutofit/>
          </a:bodyPr>
          <a:lstStyle/>
          <a:p>
            <a:r>
              <a:rPr lang="en-GB" dirty="0"/>
              <a:t>Initial Technical Discovery Findings</a:t>
            </a:r>
          </a:p>
        </p:txBody>
      </p:sp>
      <p:sp>
        <p:nvSpPr>
          <p:cNvPr id="6" name="Text Placeholder 4"/>
          <p:cNvSpPr>
            <a:spLocks noGrp="1"/>
          </p:cNvSpPr>
          <p:nvPr>
            <p:ph idx="1"/>
          </p:nvPr>
        </p:nvSpPr>
        <p:spPr>
          <a:xfrm>
            <a:off x="720000" y="1080000"/>
            <a:ext cx="7713792" cy="3435966"/>
          </a:xfrm>
        </p:spPr>
        <p:txBody>
          <a:bodyPr>
            <a:normAutofit/>
          </a:bodyPr>
          <a:lstStyle/>
          <a:p>
            <a:r>
              <a:rPr lang="en-GB" sz="2000" dirty="0"/>
              <a:t>Initial findings conclude PCaaP is likely to be viable but is extremely ambitious. Logical transition plan, regardless of outcome, should therefore start with data.</a:t>
            </a:r>
          </a:p>
          <a:p>
            <a:endParaRPr lang="en-GB" sz="2000" dirty="0"/>
          </a:p>
        </p:txBody>
      </p:sp>
      <p:pic>
        <p:nvPicPr>
          <p:cNvPr id="9" name="Picture 8">
            <a:extLst>
              <a:ext uri="{FF2B5EF4-FFF2-40B4-BE49-F238E27FC236}">
                <a16:creationId xmlns:a16="http://schemas.microsoft.com/office/drawing/2014/main" id="{97EFF233-37DA-4847-BA75-7C9384556125}"/>
              </a:ext>
            </a:extLst>
          </p:cNvPr>
          <p:cNvPicPr>
            <a:picLocks noChangeAspect="1"/>
          </p:cNvPicPr>
          <p:nvPr/>
        </p:nvPicPr>
        <p:blipFill>
          <a:blip r:embed="rId3"/>
          <a:stretch>
            <a:fillRect/>
          </a:stretch>
        </p:blipFill>
        <p:spPr>
          <a:xfrm>
            <a:off x="1259632" y="2163177"/>
            <a:ext cx="6804248" cy="2712829"/>
          </a:xfrm>
          <a:prstGeom prst="rect">
            <a:avLst/>
          </a:prstGeom>
        </p:spPr>
      </p:pic>
    </p:spTree>
    <p:extLst>
      <p:ext uri="{BB962C8B-B14F-4D97-AF65-F5344CB8AC3E}">
        <p14:creationId xmlns:p14="http://schemas.microsoft.com/office/powerpoint/2010/main" val="322407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questions for CIOs/CCIOs?</a:t>
            </a:r>
          </a:p>
        </p:txBody>
      </p:sp>
      <p:sp>
        <p:nvSpPr>
          <p:cNvPr id="3" name="Content Placeholder 2"/>
          <p:cNvSpPr>
            <a:spLocks noGrp="1"/>
          </p:cNvSpPr>
          <p:nvPr>
            <p:ph idx="1"/>
          </p:nvPr>
        </p:nvSpPr>
        <p:spPr/>
        <p:txBody>
          <a:bodyPr>
            <a:normAutofit/>
          </a:bodyPr>
          <a:lstStyle/>
          <a:p>
            <a:pPr marL="514350" indent="-514350">
              <a:buAutoNum type="arabicPeriod"/>
            </a:pPr>
            <a:r>
              <a:rPr lang="en-GB" sz="2400" dirty="0"/>
              <a:t>Do we understand the context?</a:t>
            </a:r>
          </a:p>
          <a:p>
            <a:pPr marL="514350" indent="-514350">
              <a:buAutoNum type="arabicPeriod"/>
            </a:pPr>
            <a:r>
              <a:rPr lang="en-GB" sz="2400" dirty="0"/>
              <a:t>Is this hypothesis appropriate at this stage?</a:t>
            </a:r>
          </a:p>
          <a:p>
            <a:pPr marL="514350" indent="-514350">
              <a:buAutoNum type="arabicPeriod"/>
            </a:pPr>
            <a:r>
              <a:rPr lang="en-GB" sz="2400" dirty="0"/>
              <a:t>Is our wider portfolio appropriate?</a:t>
            </a:r>
          </a:p>
          <a:p>
            <a:pPr marL="514350" indent="-514350">
              <a:buAutoNum type="arabicPeriod"/>
            </a:pPr>
            <a:r>
              <a:rPr lang="en-GB" sz="2400" dirty="0"/>
              <a:t>Is this something CIOs/CCIOs and the GP IT Futures team could collaborate on? If so, how?</a:t>
            </a:r>
          </a:p>
          <a:p>
            <a:pPr marL="514350" indent="-514350">
              <a:buAutoNum type="arabicPeriod"/>
            </a:pPr>
            <a:r>
              <a:rPr lang="en-GB" sz="2400" dirty="0"/>
              <a:t>If this isn’t the right approach, what do CIOs/CCIOs think GP IT Futures should be focussed on to resolve problems and meet new needs?</a:t>
            </a:r>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19</a:t>
            </a:fld>
            <a:endParaRPr lang="en-GB" dirty="0"/>
          </a:p>
        </p:txBody>
      </p:sp>
    </p:spTree>
    <p:extLst>
      <p:ext uri="{BB962C8B-B14F-4D97-AF65-F5344CB8AC3E}">
        <p14:creationId xmlns:p14="http://schemas.microsoft.com/office/powerpoint/2010/main" val="313202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50C32F-81DF-4782-856C-57F9C4C68F72}" type="slidenum">
              <a:rPr lang="en-GB" smtClean="0"/>
              <a:t>2</a:t>
            </a:fld>
            <a:endParaRPr lang="en-GB" dirty="0"/>
          </a:p>
        </p:txBody>
      </p:sp>
      <p:sp>
        <p:nvSpPr>
          <p:cNvPr id="5" name="Title 2"/>
          <p:cNvSpPr>
            <a:spLocks noGrp="1"/>
          </p:cNvSpPr>
          <p:nvPr>
            <p:ph type="title"/>
          </p:nvPr>
        </p:nvSpPr>
        <p:spPr>
          <a:xfrm>
            <a:off x="720000" y="360000"/>
            <a:ext cx="7632000" cy="529568"/>
          </a:xfrm>
        </p:spPr>
        <p:txBody>
          <a:bodyPr>
            <a:normAutofit/>
          </a:bodyPr>
          <a:lstStyle/>
          <a:p>
            <a:r>
              <a:rPr lang="en-GB" dirty="0"/>
              <a:t>Today’s Presenters</a:t>
            </a:r>
          </a:p>
        </p:txBody>
      </p:sp>
      <p:graphicFrame>
        <p:nvGraphicFramePr>
          <p:cNvPr id="7" name="Content Placeholder 6">
            <a:extLst>
              <a:ext uri="{FF2B5EF4-FFF2-40B4-BE49-F238E27FC236}">
                <a16:creationId xmlns:a16="http://schemas.microsoft.com/office/drawing/2014/main" id="{07593759-EA4C-4355-A8B8-65A1DAB7A871}"/>
              </a:ext>
            </a:extLst>
          </p:cNvPr>
          <p:cNvGraphicFramePr>
            <a:graphicFrameLocks noGrp="1"/>
          </p:cNvGraphicFramePr>
          <p:nvPr>
            <p:ph idx="1"/>
            <p:extLst>
              <p:ext uri="{D42A27DB-BD31-4B8C-83A1-F6EECF244321}">
                <p14:modId xmlns:p14="http://schemas.microsoft.com/office/powerpoint/2010/main" val="3656302653"/>
              </p:ext>
            </p:extLst>
          </p:nvPr>
        </p:nvGraphicFramePr>
        <p:xfrm>
          <a:off x="720725" y="1079500"/>
          <a:ext cx="7702551" cy="2971800"/>
        </p:xfrm>
        <a:graphic>
          <a:graphicData uri="http://schemas.openxmlformats.org/drawingml/2006/table">
            <a:tbl>
              <a:tblPr firstRow="1" bandRow="1">
                <a:tableStyleId>{5C22544A-7EE6-4342-B048-85BDC9FD1C3A}</a:tableStyleId>
              </a:tblPr>
              <a:tblGrid>
                <a:gridCol w="2567517">
                  <a:extLst>
                    <a:ext uri="{9D8B030D-6E8A-4147-A177-3AD203B41FA5}">
                      <a16:colId xmlns:a16="http://schemas.microsoft.com/office/drawing/2014/main" val="1728709905"/>
                    </a:ext>
                  </a:extLst>
                </a:gridCol>
                <a:gridCol w="2567517">
                  <a:extLst>
                    <a:ext uri="{9D8B030D-6E8A-4147-A177-3AD203B41FA5}">
                      <a16:colId xmlns:a16="http://schemas.microsoft.com/office/drawing/2014/main" val="2611528634"/>
                    </a:ext>
                  </a:extLst>
                </a:gridCol>
                <a:gridCol w="2567517">
                  <a:extLst>
                    <a:ext uri="{9D8B030D-6E8A-4147-A177-3AD203B41FA5}">
                      <a16:colId xmlns:a16="http://schemas.microsoft.com/office/drawing/2014/main" val="825268608"/>
                    </a:ext>
                  </a:extLst>
                </a:gridCol>
              </a:tblGrid>
              <a:tr h="370840">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r>
                        <a:rPr lang="en-GB" sz="1050" dirty="0">
                          <a:solidFill>
                            <a:schemeClr val="tx1"/>
                          </a:solidFill>
                        </a:rPr>
                        <a:t>Ben Gildersleve</a:t>
                      </a:r>
                    </a:p>
                    <a:p>
                      <a:r>
                        <a:rPr lang="en-GB" sz="1050" b="0" dirty="0">
                          <a:solidFill>
                            <a:schemeClr val="tx1"/>
                          </a:solidFill>
                        </a:rPr>
                        <a:t>NHS Digital</a:t>
                      </a:r>
                    </a:p>
                    <a:p>
                      <a:r>
                        <a:rPr lang="en-GB" sz="1050" b="0" dirty="0">
                          <a:solidFill>
                            <a:schemeClr val="tx1"/>
                          </a:solidFill>
                        </a:rPr>
                        <a:t>Programme Head – GP IT Futures Programme</a:t>
                      </a:r>
                      <a:endParaRPr lang="en-GB" sz="1050" dirty="0">
                        <a:solidFill>
                          <a:schemeClr val="tx1"/>
                        </a:solidFill>
                      </a:endParaRPr>
                    </a:p>
                    <a:p>
                      <a:endParaRPr lang="en-GB" sz="1050" b="0" dirty="0">
                        <a:solidFill>
                          <a:schemeClr val="tx1"/>
                        </a:solidFill>
                      </a:endParaRPr>
                    </a:p>
                  </a:txBody>
                  <a:tcPr>
                    <a:noFill/>
                  </a:tcPr>
                </a:tc>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r>
                        <a:rPr lang="en-GB" sz="1050" dirty="0">
                          <a:solidFill>
                            <a:schemeClr val="tx1"/>
                          </a:solidFill>
                        </a:rPr>
                        <a:t>Richard McEwan</a:t>
                      </a:r>
                    </a:p>
                    <a:p>
                      <a:r>
                        <a:rPr lang="en-GB" sz="1050" b="0" dirty="0">
                          <a:solidFill>
                            <a:schemeClr val="tx1"/>
                          </a:solidFill>
                        </a:rPr>
                        <a:t>NHS Digital</a:t>
                      </a:r>
                    </a:p>
                    <a:p>
                      <a:r>
                        <a:rPr lang="en-GB" sz="1050" b="0" dirty="0">
                          <a:solidFill>
                            <a:schemeClr val="tx1"/>
                          </a:solidFill>
                        </a:rPr>
                        <a:t>Senior Solution Architect </a:t>
                      </a:r>
                    </a:p>
                  </a:txBody>
                  <a:tcPr>
                    <a:noFill/>
                  </a:tcPr>
                </a:tc>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r>
                        <a:rPr lang="en-GB" sz="1050" dirty="0">
                          <a:solidFill>
                            <a:schemeClr val="tx1"/>
                          </a:solidFill>
                        </a:rPr>
                        <a:t>Paul Atkinson</a:t>
                      </a:r>
                    </a:p>
                    <a:p>
                      <a:r>
                        <a:rPr lang="en-GB" sz="1050" b="0" dirty="0">
                          <a:solidFill>
                            <a:schemeClr val="tx1"/>
                          </a:solidFill>
                        </a:rPr>
                        <a:t>Gloucestershire CCG</a:t>
                      </a:r>
                    </a:p>
                    <a:p>
                      <a:r>
                        <a:rPr lang="en-GB" sz="1050" b="0" dirty="0">
                          <a:solidFill>
                            <a:schemeClr val="tx1"/>
                          </a:solidFill>
                        </a:rPr>
                        <a:t>Chief Clinical Information Officer</a:t>
                      </a:r>
                    </a:p>
                  </a:txBody>
                  <a:tcPr>
                    <a:noFill/>
                  </a:tcPr>
                </a:tc>
                <a:extLst>
                  <a:ext uri="{0D108BD9-81ED-4DB2-BD59-A6C34878D82A}">
                    <a16:rowId xmlns:a16="http://schemas.microsoft.com/office/drawing/2014/main" val="2678892297"/>
                  </a:ext>
                </a:extLst>
              </a:tr>
            </a:tbl>
          </a:graphicData>
        </a:graphic>
      </p:graphicFrame>
      <p:pic>
        <p:nvPicPr>
          <p:cNvPr id="9" name="Picture 8">
            <a:extLst>
              <a:ext uri="{FF2B5EF4-FFF2-40B4-BE49-F238E27FC236}">
                <a16:creationId xmlns:a16="http://schemas.microsoft.com/office/drawing/2014/main" id="{DFF1A5F1-1624-48ED-9FDE-E65A30280EDA}"/>
              </a:ext>
            </a:extLst>
          </p:cNvPr>
          <p:cNvPicPr>
            <a:picLocks noChangeAspect="1"/>
          </p:cNvPicPr>
          <p:nvPr/>
        </p:nvPicPr>
        <p:blipFill>
          <a:blip r:embed="rId3"/>
          <a:stretch>
            <a:fillRect/>
          </a:stretch>
        </p:blipFill>
        <p:spPr>
          <a:xfrm>
            <a:off x="5940152" y="1275606"/>
            <a:ext cx="1841696" cy="1728192"/>
          </a:xfrm>
          <a:prstGeom prst="rect">
            <a:avLst/>
          </a:prstGeom>
        </p:spPr>
      </p:pic>
      <p:pic>
        <p:nvPicPr>
          <p:cNvPr id="10" name="Picture 9">
            <a:extLst>
              <a:ext uri="{FF2B5EF4-FFF2-40B4-BE49-F238E27FC236}">
                <a16:creationId xmlns:a16="http://schemas.microsoft.com/office/drawing/2014/main" id="{86DA7CB5-51AC-4B90-9541-073A4178D087}"/>
              </a:ext>
            </a:extLst>
          </p:cNvPr>
          <p:cNvPicPr>
            <a:picLocks noChangeAspect="1"/>
          </p:cNvPicPr>
          <p:nvPr/>
        </p:nvPicPr>
        <p:blipFill>
          <a:blip r:embed="rId4"/>
          <a:stretch>
            <a:fillRect/>
          </a:stretch>
        </p:blipFill>
        <p:spPr>
          <a:xfrm>
            <a:off x="3233738" y="1275607"/>
            <a:ext cx="1841696" cy="1690952"/>
          </a:xfrm>
          <a:prstGeom prst="rect">
            <a:avLst/>
          </a:prstGeom>
        </p:spPr>
      </p:pic>
      <p:pic>
        <p:nvPicPr>
          <p:cNvPr id="11" name="Picture 10">
            <a:extLst>
              <a:ext uri="{FF2B5EF4-FFF2-40B4-BE49-F238E27FC236}">
                <a16:creationId xmlns:a16="http://schemas.microsoft.com/office/drawing/2014/main" id="{BEAAD794-A9B1-49A1-87D2-A70A31B2355F}"/>
              </a:ext>
            </a:extLst>
          </p:cNvPr>
          <p:cNvPicPr>
            <a:picLocks noChangeAspect="1"/>
          </p:cNvPicPr>
          <p:nvPr/>
        </p:nvPicPr>
        <p:blipFill>
          <a:blip r:embed="rId5"/>
          <a:stretch>
            <a:fillRect/>
          </a:stretch>
        </p:blipFill>
        <p:spPr>
          <a:xfrm>
            <a:off x="611560" y="1275606"/>
            <a:ext cx="1841696" cy="1675528"/>
          </a:xfrm>
          <a:prstGeom prst="rect">
            <a:avLst/>
          </a:prstGeom>
        </p:spPr>
      </p:pic>
    </p:spTree>
    <p:extLst>
      <p:ext uri="{BB962C8B-B14F-4D97-AF65-F5344CB8AC3E}">
        <p14:creationId xmlns:p14="http://schemas.microsoft.com/office/powerpoint/2010/main" val="386271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Find out more</a:t>
            </a:r>
          </a:p>
        </p:txBody>
      </p:sp>
      <p:sp>
        <p:nvSpPr>
          <p:cNvPr id="4" name="Slide Number Placeholder 3"/>
          <p:cNvSpPr>
            <a:spLocks noGrp="1"/>
          </p:cNvSpPr>
          <p:nvPr>
            <p:ph type="sldNum" sz="quarter" idx="12"/>
          </p:nvPr>
        </p:nvSpPr>
        <p:spPr/>
        <p:txBody>
          <a:bodyPr/>
          <a:lstStyle/>
          <a:p>
            <a:fld id="{4F2E129E-16B7-480B-972E-C025DBFD1D53}" type="slidenum">
              <a:rPr lang="en-GB" smtClean="0"/>
              <a:pPr/>
              <a:t>20</a:t>
            </a:fld>
            <a:endParaRPr lang="en-GB" dirty="0"/>
          </a:p>
        </p:txBody>
      </p:sp>
    </p:spTree>
    <p:extLst>
      <p:ext uri="{BB962C8B-B14F-4D97-AF65-F5344CB8AC3E}">
        <p14:creationId xmlns:p14="http://schemas.microsoft.com/office/powerpoint/2010/main" val="339038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50C32F-81DF-4782-856C-57F9C4C68F72}" type="slidenum">
              <a:rPr lang="en-GB" smtClean="0"/>
              <a:t>21</a:t>
            </a:fld>
            <a:endParaRPr lang="en-GB" dirty="0"/>
          </a:p>
        </p:txBody>
      </p:sp>
      <p:sp>
        <p:nvSpPr>
          <p:cNvPr id="5" name="Title 2"/>
          <p:cNvSpPr>
            <a:spLocks noGrp="1"/>
          </p:cNvSpPr>
          <p:nvPr>
            <p:ph type="title"/>
          </p:nvPr>
        </p:nvSpPr>
        <p:spPr>
          <a:xfrm>
            <a:off x="720000" y="360000"/>
            <a:ext cx="7632000" cy="529568"/>
          </a:xfrm>
        </p:spPr>
        <p:txBody>
          <a:bodyPr>
            <a:normAutofit/>
          </a:bodyPr>
          <a:lstStyle/>
          <a:p>
            <a:r>
              <a:rPr lang="en-GB" dirty="0"/>
              <a:t>Engage With Us</a:t>
            </a:r>
          </a:p>
        </p:txBody>
      </p:sp>
      <p:sp>
        <p:nvSpPr>
          <p:cNvPr id="6" name="Text Placeholder 4"/>
          <p:cNvSpPr>
            <a:spLocks noGrp="1"/>
          </p:cNvSpPr>
          <p:nvPr>
            <p:ph idx="1"/>
          </p:nvPr>
        </p:nvSpPr>
        <p:spPr>
          <a:xfrm>
            <a:off x="720000" y="1080000"/>
            <a:ext cx="7713792" cy="3435966"/>
          </a:xfrm>
        </p:spPr>
        <p:txBody>
          <a:bodyPr>
            <a:normAutofit/>
          </a:bodyPr>
          <a:lstStyle/>
          <a:p>
            <a:r>
              <a:rPr lang="en-GB" sz="2000" dirty="0"/>
              <a:t>Outputs from technical discovery activities will be published on the GP IT Futures website</a:t>
            </a:r>
          </a:p>
          <a:p>
            <a:pPr lvl="1"/>
            <a:r>
              <a:rPr lang="en-GB" sz="2000" dirty="0">
                <a:hlinkClick r:id="rId3"/>
              </a:rPr>
              <a:t>https://digital.nhs.uk/Future-GP-IT-systems-and-services</a:t>
            </a:r>
            <a:endParaRPr lang="en-GB" sz="2000" dirty="0"/>
          </a:p>
          <a:p>
            <a:pPr marL="400050"/>
            <a:r>
              <a:rPr lang="en-GB" sz="2000" dirty="0"/>
              <a:t>Participate in GP IT Futures Programme Show &amp; Tells (See above link)</a:t>
            </a:r>
          </a:p>
          <a:p>
            <a:pPr marL="400050"/>
            <a:r>
              <a:rPr lang="en-GB" sz="2000" dirty="0"/>
              <a:t>To contact the GP IT Futures Programme team, e-mail </a:t>
            </a:r>
            <a:r>
              <a:rPr lang="en-GB" sz="2000" dirty="0">
                <a:hlinkClick r:id="rId4"/>
              </a:rPr>
              <a:t>gpitfutures@nhs.net</a:t>
            </a:r>
            <a:endParaRPr lang="en-GB" sz="2000" dirty="0"/>
          </a:p>
          <a:p>
            <a:pPr marL="400050"/>
            <a:r>
              <a:rPr lang="en-GB" sz="2000" dirty="0"/>
              <a:t>Contact us </a:t>
            </a:r>
            <a:r>
              <a:rPr lang="en-GB" sz="2000" dirty="0">
                <a:hlinkClick r:id="rId5"/>
              </a:rPr>
              <a:t>atkinson@nhs.net</a:t>
            </a:r>
            <a:r>
              <a:rPr lang="en-GB" sz="2000" dirty="0"/>
              <a:t> </a:t>
            </a:r>
            <a:r>
              <a:rPr lang="en-GB" sz="2000" dirty="0">
                <a:hlinkClick r:id="rId6"/>
              </a:rPr>
              <a:t>richardmcewan@nhs.net</a:t>
            </a:r>
            <a:r>
              <a:rPr lang="en-GB" sz="2000" dirty="0"/>
              <a:t> </a:t>
            </a:r>
            <a:r>
              <a:rPr lang="en-GB" sz="2000" dirty="0">
                <a:hlinkClick r:id="rId7"/>
              </a:rPr>
              <a:t>ben.gildersleve@nhs.net</a:t>
            </a:r>
            <a:r>
              <a:rPr lang="en-GB" sz="2000" dirty="0"/>
              <a:t> </a:t>
            </a:r>
          </a:p>
          <a:p>
            <a:pPr marL="400050"/>
            <a:endParaRPr lang="en-GB" sz="2000" dirty="0"/>
          </a:p>
          <a:p>
            <a:pPr marL="400050"/>
            <a:endParaRPr lang="en-GB" sz="2000" dirty="0"/>
          </a:p>
          <a:p>
            <a:endParaRPr lang="en-GB" sz="2000" dirty="0"/>
          </a:p>
        </p:txBody>
      </p:sp>
    </p:spTree>
    <p:extLst>
      <p:ext uri="{BB962C8B-B14F-4D97-AF65-F5344CB8AC3E}">
        <p14:creationId xmlns:p14="http://schemas.microsoft.com/office/powerpoint/2010/main" val="287565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02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50C32F-81DF-4782-856C-57F9C4C68F72}" type="slidenum">
              <a:rPr lang="en-GB" smtClean="0"/>
              <a:t>3</a:t>
            </a:fld>
            <a:endParaRPr lang="en-GB" dirty="0"/>
          </a:p>
        </p:txBody>
      </p:sp>
      <p:sp>
        <p:nvSpPr>
          <p:cNvPr id="5" name="Title 2"/>
          <p:cNvSpPr>
            <a:spLocks noGrp="1"/>
          </p:cNvSpPr>
          <p:nvPr>
            <p:ph type="title"/>
          </p:nvPr>
        </p:nvSpPr>
        <p:spPr>
          <a:xfrm>
            <a:off x="720000" y="360000"/>
            <a:ext cx="7632000" cy="529568"/>
          </a:xfrm>
        </p:spPr>
        <p:txBody>
          <a:bodyPr>
            <a:normAutofit/>
          </a:bodyPr>
          <a:lstStyle/>
          <a:p>
            <a:r>
              <a:rPr lang="en-GB" dirty="0"/>
              <a:t>Introduction</a:t>
            </a:r>
          </a:p>
        </p:txBody>
      </p:sp>
      <p:sp>
        <p:nvSpPr>
          <p:cNvPr id="6" name="Text Placeholder 4"/>
          <p:cNvSpPr>
            <a:spLocks noGrp="1"/>
          </p:cNvSpPr>
          <p:nvPr>
            <p:ph idx="1"/>
          </p:nvPr>
        </p:nvSpPr>
        <p:spPr>
          <a:xfrm>
            <a:off x="720000" y="1080000"/>
            <a:ext cx="7704000" cy="3651990"/>
          </a:xfrm>
        </p:spPr>
        <p:txBody>
          <a:bodyPr>
            <a:normAutofit/>
          </a:bodyPr>
          <a:lstStyle/>
          <a:p>
            <a:pPr marL="0" indent="0">
              <a:buNone/>
            </a:pPr>
            <a:r>
              <a:rPr lang="en-GB" sz="2000" dirty="0"/>
              <a:t>This webinar aims to share our understanding of the context to tech delivery in General Practice, which has led to feasibility, prototyping and user testing of a target platform model described as ‘Primary Care as a Platform’ (PCaaP). </a:t>
            </a:r>
          </a:p>
          <a:p>
            <a:pPr marL="0" indent="0">
              <a:buNone/>
            </a:pPr>
            <a:endParaRPr lang="en-GB" sz="2000" dirty="0"/>
          </a:p>
          <a:p>
            <a:pPr marL="0" indent="0">
              <a:buNone/>
            </a:pPr>
            <a:r>
              <a:rPr lang="en-GB" sz="2000" dirty="0"/>
              <a:t>The purpose of the webinar is to seek challenge and feedback from the CIO / CCIO community on the </a:t>
            </a:r>
            <a:r>
              <a:rPr lang="en-GB" sz="2000" dirty="0" err="1"/>
              <a:t>PCaaP</a:t>
            </a:r>
            <a:r>
              <a:rPr lang="en-GB" sz="2000" dirty="0"/>
              <a:t> hypothesis, approach, alignment to local transformation and seek opportunities to share and collaborate.</a:t>
            </a:r>
          </a:p>
        </p:txBody>
      </p:sp>
    </p:spTree>
    <p:extLst>
      <p:ext uri="{BB962C8B-B14F-4D97-AF65-F5344CB8AC3E}">
        <p14:creationId xmlns:p14="http://schemas.microsoft.com/office/powerpoint/2010/main" val="77244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Context</a:t>
            </a:r>
          </a:p>
        </p:txBody>
      </p:sp>
      <p:sp>
        <p:nvSpPr>
          <p:cNvPr id="4" name="Slide Number Placeholder 3"/>
          <p:cNvSpPr>
            <a:spLocks noGrp="1"/>
          </p:cNvSpPr>
          <p:nvPr>
            <p:ph type="sldNum" sz="quarter" idx="12"/>
          </p:nvPr>
        </p:nvSpPr>
        <p:spPr/>
        <p:txBody>
          <a:bodyPr/>
          <a:lstStyle/>
          <a:p>
            <a:fld id="{4F2E129E-16B7-480B-972E-C025DBFD1D53}" type="slidenum">
              <a:rPr lang="en-GB" smtClean="0"/>
              <a:pPr/>
              <a:t>4</a:t>
            </a:fld>
            <a:endParaRPr lang="en-GB" dirty="0"/>
          </a:p>
        </p:txBody>
      </p:sp>
    </p:spTree>
    <p:extLst>
      <p:ext uri="{BB962C8B-B14F-4D97-AF65-F5344CB8AC3E}">
        <p14:creationId xmlns:p14="http://schemas.microsoft.com/office/powerpoint/2010/main" val="249596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Strategic context and drivers for change</a:t>
            </a:r>
            <a:endParaRPr lang="en-GB" dirty="0">
              <a:solidFill>
                <a:srgbClr val="FF0000"/>
              </a:solidFill>
            </a:endParaRPr>
          </a:p>
        </p:txBody>
      </p:sp>
      <p:sp>
        <p:nvSpPr>
          <p:cNvPr id="4" name="Slide Number Placeholder 3"/>
          <p:cNvSpPr>
            <a:spLocks noGrp="1"/>
          </p:cNvSpPr>
          <p:nvPr>
            <p:ph type="sldNum" sz="quarter" idx="12"/>
          </p:nvPr>
        </p:nvSpPr>
        <p:spPr>
          <a:xfrm>
            <a:off x="6732240" y="4803998"/>
            <a:ext cx="2133600" cy="273844"/>
          </a:xfrm>
        </p:spPr>
        <p:txBody>
          <a:bodyPr/>
          <a:lstStyle/>
          <a:p>
            <a:fld id="{DC12C2CB-C475-442B-84C1-CBFDBCB34DB3}" type="slidenum">
              <a:rPr lang="en-GB" smtClean="0"/>
              <a:pPr/>
              <a:t>5</a:t>
            </a:fld>
            <a:endParaRPr lang="en-GB"/>
          </a:p>
        </p:txBody>
      </p:sp>
      <p:sp>
        <p:nvSpPr>
          <p:cNvPr id="5" name="Rectangle 4"/>
          <p:cNvSpPr/>
          <p:nvPr/>
        </p:nvSpPr>
        <p:spPr>
          <a:xfrm>
            <a:off x="189529" y="1055279"/>
            <a:ext cx="5760640" cy="3748719"/>
          </a:xfrm>
          <a:prstGeom prst="rect">
            <a:avLst/>
          </a:prstGeom>
        </p:spPr>
        <p:txBody>
          <a:bodyPr wrap="square" anchor="t">
            <a:spAutoFit/>
          </a:bodyPr>
          <a:lstStyle/>
          <a:p>
            <a:pPr marL="285750" indent="-285750">
              <a:spcBef>
                <a:spcPct val="20000"/>
              </a:spcBef>
              <a:buFont typeface="Arial" panose="020B0604020202020204" pitchFamily="34" charset="0"/>
              <a:buChar char="•"/>
            </a:pPr>
            <a:r>
              <a:rPr lang="en-GB" dirty="0">
                <a:solidFill>
                  <a:schemeClr val="accent6"/>
                </a:solidFill>
              </a:rPr>
              <a:t>Current arrangements </a:t>
            </a:r>
            <a:r>
              <a:rPr lang="en-GB" b="1" dirty="0">
                <a:solidFill>
                  <a:schemeClr val="accent6"/>
                </a:solidFill>
              </a:rPr>
              <a:t>end December </a:t>
            </a:r>
            <a:r>
              <a:rPr lang="en-GB" b="1" strike="sngStrike" dirty="0">
                <a:solidFill>
                  <a:schemeClr val="accent6"/>
                </a:solidFill>
              </a:rPr>
              <a:t>2018</a:t>
            </a:r>
            <a:r>
              <a:rPr lang="en-GB" strike="sngStrike" dirty="0">
                <a:solidFill>
                  <a:schemeClr val="accent6"/>
                </a:solidFill>
              </a:rPr>
              <a:t> </a:t>
            </a:r>
            <a:r>
              <a:rPr lang="en-GB" b="1" dirty="0">
                <a:solidFill>
                  <a:schemeClr val="accent6"/>
                </a:solidFill>
              </a:rPr>
              <a:t>2019</a:t>
            </a:r>
            <a:r>
              <a:rPr lang="en-GB" dirty="0">
                <a:solidFill>
                  <a:schemeClr val="accent6"/>
                </a:solidFill>
              </a:rPr>
              <a:t> </a:t>
            </a:r>
          </a:p>
          <a:p>
            <a:pPr marL="285750" indent="-285750">
              <a:spcBef>
                <a:spcPct val="20000"/>
              </a:spcBef>
              <a:buFont typeface="Arial" panose="020B0604020202020204" pitchFamily="34" charset="0"/>
              <a:buChar char="•"/>
            </a:pPr>
            <a:endParaRPr lang="en-GB" dirty="0">
              <a:solidFill>
                <a:schemeClr val="accent6"/>
              </a:solidFill>
            </a:endParaRPr>
          </a:p>
          <a:p>
            <a:pPr marL="285750" indent="-285750">
              <a:spcBef>
                <a:spcPct val="20000"/>
              </a:spcBef>
              <a:buFont typeface="Arial" panose="020B0604020202020204" pitchFamily="34" charset="0"/>
              <a:buChar char="•"/>
            </a:pPr>
            <a:r>
              <a:rPr lang="en-GB" dirty="0">
                <a:solidFill>
                  <a:schemeClr val="accent6"/>
                </a:solidFill>
              </a:rPr>
              <a:t>GPSoC served a </a:t>
            </a:r>
            <a:r>
              <a:rPr lang="en-GB" b="1" dirty="0">
                <a:solidFill>
                  <a:schemeClr val="accent6"/>
                </a:solidFill>
              </a:rPr>
              <a:t>traditional practice unit </a:t>
            </a:r>
            <a:r>
              <a:rPr lang="en-GB" dirty="0">
                <a:solidFill>
                  <a:schemeClr val="accent6"/>
                </a:solidFill>
              </a:rPr>
              <a:t>and needs to evolve to support </a:t>
            </a:r>
            <a:r>
              <a:rPr lang="en-GB" b="1" dirty="0">
                <a:solidFill>
                  <a:schemeClr val="accent6"/>
                </a:solidFill>
              </a:rPr>
              <a:t>extended GP and new models of care</a:t>
            </a:r>
            <a:endParaRPr lang="en-GB" b="1" dirty="0">
              <a:solidFill>
                <a:schemeClr val="accent6"/>
              </a:solidFill>
              <a:cs typeface="Arial"/>
            </a:endParaRPr>
          </a:p>
          <a:p>
            <a:pPr marL="285750" indent="-285750">
              <a:spcBef>
                <a:spcPct val="20000"/>
              </a:spcBef>
              <a:buFont typeface="Arial" panose="020B0604020202020204" pitchFamily="34" charset="0"/>
              <a:buChar char="•"/>
            </a:pPr>
            <a:endParaRPr lang="en-GB" b="1" dirty="0">
              <a:solidFill>
                <a:schemeClr val="accent6"/>
              </a:solidFill>
            </a:endParaRPr>
          </a:p>
          <a:p>
            <a:pPr marL="285750" indent="-285750">
              <a:spcBef>
                <a:spcPct val="20000"/>
              </a:spcBef>
              <a:buFont typeface="Arial" panose="020B0604020202020204" pitchFamily="34" charset="0"/>
              <a:buChar char="•"/>
            </a:pPr>
            <a:r>
              <a:rPr lang="en-GB" b="1" dirty="0">
                <a:solidFill>
                  <a:schemeClr val="accent6"/>
                </a:solidFill>
              </a:rPr>
              <a:t>GP systems market doesn't work effectively</a:t>
            </a:r>
            <a:endParaRPr lang="en-GB" dirty="0">
              <a:solidFill>
                <a:schemeClr val="accent6"/>
              </a:solidFill>
            </a:endParaRPr>
          </a:p>
          <a:p>
            <a:pPr>
              <a:spcBef>
                <a:spcPct val="20000"/>
              </a:spcBef>
            </a:pPr>
            <a:endParaRPr lang="en-GB" dirty="0">
              <a:solidFill>
                <a:schemeClr val="accent6"/>
              </a:solidFill>
            </a:endParaRPr>
          </a:p>
          <a:p>
            <a:pPr marL="285750" indent="-285750">
              <a:spcBef>
                <a:spcPct val="20000"/>
              </a:spcBef>
              <a:buFont typeface="Arial" panose="020B0604020202020204" pitchFamily="34" charset="0"/>
              <a:buChar char="•"/>
            </a:pPr>
            <a:r>
              <a:rPr lang="en-GB" b="1" dirty="0">
                <a:solidFill>
                  <a:schemeClr val="accent6"/>
                </a:solidFill>
              </a:rPr>
              <a:t>Technology and data architecture </a:t>
            </a:r>
            <a:r>
              <a:rPr lang="en-GB" dirty="0">
                <a:solidFill>
                  <a:schemeClr val="accent6"/>
                </a:solidFill>
              </a:rPr>
              <a:t>in General Practice systems needs to </a:t>
            </a:r>
            <a:r>
              <a:rPr lang="en-GB" b="1" dirty="0">
                <a:solidFill>
                  <a:schemeClr val="accent6"/>
                </a:solidFill>
              </a:rPr>
              <a:t>better support user needs/local transformation </a:t>
            </a:r>
            <a:r>
              <a:rPr lang="en-GB" dirty="0">
                <a:solidFill>
                  <a:schemeClr val="accent6"/>
                </a:solidFill>
              </a:rPr>
              <a:t>now and in the future</a:t>
            </a:r>
            <a:br>
              <a:rPr lang="en-GB" dirty="0">
                <a:solidFill>
                  <a:schemeClr val="accent6"/>
                </a:solidFill>
              </a:rPr>
            </a:br>
            <a:endParaRPr lang="en-GB" dirty="0">
              <a:solidFill>
                <a:schemeClr val="accent6"/>
              </a:solidFill>
              <a:cs typeface="Aria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169" y="1763836"/>
            <a:ext cx="3140230" cy="192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6084" y="857101"/>
            <a:ext cx="2028400" cy="90673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605414" y="4362324"/>
            <a:ext cx="1071042" cy="6576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Patient Self Care</a:t>
            </a:r>
          </a:p>
        </p:txBody>
      </p:sp>
      <p:sp>
        <p:nvSpPr>
          <p:cNvPr id="9" name="Oval 8"/>
          <p:cNvSpPr/>
          <p:nvPr/>
        </p:nvSpPr>
        <p:spPr>
          <a:xfrm>
            <a:off x="6466252" y="4356475"/>
            <a:ext cx="1119952" cy="6576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Increased access</a:t>
            </a:r>
          </a:p>
        </p:txBody>
      </p:sp>
      <p:sp>
        <p:nvSpPr>
          <p:cNvPr id="10" name="Oval 9"/>
          <p:cNvSpPr/>
          <p:nvPr/>
        </p:nvSpPr>
        <p:spPr>
          <a:xfrm>
            <a:off x="7614342" y="3680643"/>
            <a:ext cx="1075168" cy="6576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Reduced Demand</a:t>
            </a:r>
          </a:p>
        </p:txBody>
      </p:sp>
      <p:sp>
        <p:nvSpPr>
          <p:cNvPr id="11" name="Oval 10"/>
          <p:cNvSpPr/>
          <p:nvPr/>
        </p:nvSpPr>
        <p:spPr>
          <a:xfrm>
            <a:off x="6506084" y="3691152"/>
            <a:ext cx="1080120" cy="6578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Reduced Burden</a:t>
            </a:r>
          </a:p>
        </p:txBody>
      </p:sp>
    </p:spTree>
    <p:extLst>
      <p:ext uri="{BB962C8B-B14F-4D97-AF65-F5344CB8AC3E}">
        <p14:creationId xmlns:p14="http://schemas.microsoft.com/office/powerpoint/2010/main" val="326133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07" y="339502"/>
            <a:ext cx="8128725" cy="529568"/>
          </a:xfrm>
        </p:spPr>
        <p:txBody>
          <a:bodyPr>
            <a:noAutofit/>
          </a:bodyPr>
          <a:lstStyle/>
          <a:p>
            <a:r>
              <a:rPr lang="en-GB" sz="2400" dirty="0"/>
              <a:t>GP IT can fundamentally improve health and care system</a:t>
            </a:r>
          </a:p>
        </p:txBody>
      </p:sp>
      <p:sp>
        <p:nvSpPr>
          <p:cNvPr id="4" name="Slide Number Placeholder 3"/>
          <p:cNvSpPr>
            <a:spLocks noGrp="1"/>
          </p:cNvSpPr>
          <p:nvPr>
            <p:ph type="sldNum" sz="quarter" idx="12"/>
          </p:nvPr>
        </p:nvSpPr>
        <p:spPr>
          <a:xfrm>
            <a:off x="6470848" y="4818186"/>
            <a:ext cx="2133600" cy="273844"/>
          </a:xfrm>
        </p:spPr>
        <p:txBody>
          <a:bodyPr/>
          <a:lstStyle/>
          <a:p>
            <a:fld id="{4F2E129E-16B7-480B-972E-C025DBFD1D53}" type="slidenum">
              <a:rPr lang="en-GB" smtClean="0"/>
              <a:pPr/>
              <a:t>6</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 y="987574"/>
            <a:ext cx="923759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45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What’s in our portfolio currently?</a:t>
            </a:r>
          </a:p>
        </p:txBody>
      </p:sp>
      <p:sp>
        <p:nvSpPr>
          <p:cNvPr id="3" name="Content Placeholder 2"/>
          <p:cNvSpPr>
            <a:spLocks noGrp="1"/>
          </p:cNvSpPr>
          <p:nvPr>
            <p:ph idx="1"/>
          </p:nvPr>
        </p:nvSpPr>
        <p:spPr>
          <a:xfrm>
            <a:off x="251520" y="1203598"/>
            <a:ext cx="4680520" cy="3435966"/>
          </a:xfrm>
        </p:spPr>
        <p:txBody>
          <a:bodyPr>
            <a:noAutofit/>
          </a:bodyPr>
          <a:lstStyle/>
          <a:p>
            <a:pPr marL="0" indent="0" algn="ctr">
              <a:spcBef>
                <a:spcPts val="300"/>
              </a:spcBef>
              <a:buNone/>
            </a:pPr>
            <a:r>
              <a:rPr lang="en-GB" sz="1600" dirty="0"/>
              <a:t>GP IT Futures covers:</a:t>
            </a:r>
          </a:p>
          <a:p>
            <a:pPr marL="457200" indent="-457200">
              <a:spcBef>
                <a:spcPts val="300"/>
              </a:spcBef>
              <a:buAutoNum type="arabicPeriod"/>
            </a:pPr>
            <a:r>
              <a:rPr lang="en-GB" sz="1600" b="1" dirty="0"/>
              <a:t>New commercial Model </a:t>
            </a:r>
            <a:r>
              <a:rPr lang="en-GB" sz="1600" dirty="0"/>
              <a:t>– buying catalogue, new framework, revised and new capabilities and technical standards, SaaS charging, assurance services.</a:t>
            </a:r>
          </a:p>
          <a:p>
            <a:pPr marL="457200" indent="-457200">
              <a:spcBef>
                <a:spcPts val="300"/>
              </a:spcBef>
              <a:buAutoNum type="arabicPeriod"/>
            </a:pPr>
            <a:endParaRPr lang="en-GB" sz="1600" dirty="0"/>
          </a:p>
          <a:p>
            <a:pPr marL="457200" indent="-457200">
              <a:spcBef>
                <a:spcPts val="300"/>
              </a:spcBef>
              <a:buAutoNum type="arabicPeriod"/>
            </a:pPr>
            <a:r>
              <a:rPr lang="en-GB" sz="1600" b="1" dirty="0"/>
              <a:t>Improved Technology delivery </a:t>
            </a:r>
            <a:r>
              <a:rPr lang="en-GB" sz="1600" dirty="0"/>
              <a:t>– focussing on access to data, removing barriers to entry, more modular deliver of digital capabilities, commoditising components where appropriate</a:t>
            </a:r>
          </a:p>
          <a:p>
            <a:pPr marL="457200" indent="-457200">
              <a:spcBef>
                <a:spcPts val="300"/>
              </a:spcBef>
              <a:buAutoNum type="arabicPeriod"/>
            </a:pPr>
            <a:endParaRPr lang="en-GB" sz="1600" dirty="0"/>
          </a:p>
          <a:p>
            <a:pPr marL="457200" indent="-457200">
              <a:spcBef>
                <a:spcPts val="300"/>
              </a:spcBef>
              <a:buAutoNum type="arabicPeriod"/>
            </a:pPr>
            <a:r>
              <a:rPr lang="en-GB" sz="1600" b="1" dirty="0"/>
              <a:t>National Funding </a:t>
            </a:r>
            <a:r>
              <a:rPr lang="en-GB" sz="1600" dirty="0"/>
              <a:t>– GP systems funding to remain nationally funded for 1</a:t>
            </a:r>
            <a:r>
              <a:rPr lang="en-GB" sz="1600" baseline="30000" dirty="0"/>
              <a:t>st</a:t>
            </a:r>
            <a:r>
              <a:rPr lang="en-GB" sz="1600" dirty="0"/>
              <a:t> framework</a:t>
            </a:r>
          </a:p>
        </p:txBody>
      </p:sp>
      <p:sp>
        <p:nvSpPr>
          <p:cNvPr id="4" name="Content Placeholder 2"/>
          <p:cNvSpPr txBox="1">
            <a:spLocks/>
          </p:cNvSpPr>
          <p:nvPr/>
        </p:nvSpPr>
        <p:spPr>
          <a:xfrm>
            <a:off x="5292080" y="1203598"/>
            <a:ext cx="3672408" cy="358836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0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300"/>
              </a:spcBef>
              <a:buFont typeface="Arial" pitchFamily="34" charset="0"/>
              <a:buNone/>
            </a:pPr>
            <a:r>
              <a:rPr lang="en-GB" sz="1600" dirty="0"/>
              <a:t>The wider GP portfolio includes:</a:t>
            </a:r>
          </a:p>
          <a:p>
            <a:pPr marL="0" indent="0" algn="ctr">
              <a:spcBef>
                <a:spcPts val="300"/>
              </a:spcBef>
              <a:buFont typeface="Arial" pitchFamily="34" charset="0"/>
              <a:buNone/>
            </a:pPr>
            <a:endParaRPr lang="en-GB" sz="1600" dirty="0"/>
          </a:p>
          <a:p>
            <a:pPr marL="457200" indent="-457200">
              <a:spcBef>
                <a:spcPts val="300"/>
              </a:spcBef>
              <a:buFont typeface="Arial" pitchFamily="34" charset="0"/>
              <a:buAutoNum type="arabicPeriod"/>
            </a:pPr>
            <a:r>
              <a:rPr lang="en-GB" sz="1600" b="1" dirty="0"/>
              <a:t>GP Connect </a:t>
            </a:r>
            <a:endParaRPr lang="en-GB" sz="1600" dirty="0"/>
          </a:p>
          <a:p>
            <a:pPr marL="457200" indent="-457200">
              <a:spcBef>
                <a:spcPts val="300"/>
              </a:spcBef>
              <a:buFont typeface="Arial" pitchFamily="34" charset="0"/>
              <a:buAutoNum type="arabicPeriod"/>
            </a:pPr>
            <a:endParaRPr lang="en-GB" sz="1600" dirty="0"/>
          </a:p>
          <a:p>
            <a:pPr marL="457200" indent="-457200">
              <a:spcBef>
                <a:spcPts val="300"/>
              </a:spcBef>
              <a:buFont typeface="Arial" pitchFamily="34" charset="0"/>
              <a:buAutoNum type="arabicPeriod"/>
            </a:pPr>
            <a:r>
              <a:rPr lang="en-GB" sz="1600" b="1" dirty="0"/>
              <a:t>GP Data services</a:t>
            </a:r>
            <a:endParaRPr lang="en-GB" sz="1600" dirty="0"/>
          </a:p>
          <a:p>
            <a:pPr marL="457200" indent="-457200">
              <a:spcBef>
                <a:spcPts val="300"/>
              </a:spcBef>
              <a:buFont typeface="Arial" pitchFamily="34" charset="0"/>
              <a:buAutoNum type="arabicPeriod"/>
            </a:pPr>
            <a:endParaRPr lang="en-GB" sz="1600" dirty="0"/>
          </a:p>
          <a:p>
            <a:pPr marL="457200" indent="-457200">
              <a:spcBef>
                <a:spcPts val="300"/>
              </a:spcBef>
              <a:buFont typeface="Arial" pitchFamily="34" charset="0"/>
              <a:buAutoNum type="arabicPeriod"/>
            </a:pPr>
            <a:r>
              <a:rPr lang="en-GB" sz="1600" b="1" dirty="0"/>
              <a:t>SNOMED</a:t>
            </a:r>
            <a:endParaRPr lang="en-GB" sz="1600" dirty="0"/>
          </a:p>
          <a:p>
            <a:pPr marL="457200" indent="-457200">
              <a:spcBef>
                <a:spcPts val="300"/>
              </a:spcBef>
              <a:buFont typeface="Arial" pitchFamily="34" charset="0"/>
              <a:buAutoNum type="arabicPeriod"/>
            </a:pPr>
            <a:endParaRPr lang="en-GB" sz="1600" b="1" dirty="0"/>
          </a:p>
          <a:p>
            <a:pPr marL="457200" indent="-457200">
              <a:spcBef>
                <a:spcPts val="300"/>
              </a:spcBef>
              <a:buFont typeface="Arial" pitchFamily="34" charset="0"/>
              <a:buAutoNum type="arabicPeriod"/>
            </a:pPr>
            <a:r>
              <a:rPr lang="en-GB" sz="1600" b="1" dirty="0"/>
              <a:t>Existing services</a:t>
            </a:r>
            <a:r>
              <a:rPr lang="en-GB" sz="1600" dirty="0"/>
              <a:t>, such as GP2GP, IM1 plus others</a:t>
            </a:r>
          </a:p>
          <a:p>
            <a:pPr marL="457200" indent="-457200">
              <a:spcBef>
                <a:spcPts val="300"/>
              </a:spcBef>
              <a:buFont typeface="Arial" pitchFamily="34" charset="0"/>
              <a:buAutoNum type="arabicPeriod"/>
            </a:pPr>
            <a:endParaRPr lang="en-GB" sz="1600" dirty="0"/>
          </a:p>
          <a:p>
            <a:pPr marL="457200" indent="-457200">
              <a:spcBef>
                <a:spcPts val="300"/>
              </a:spcBef>
              <a:buFont typeface="Arial" pitchFamily="34" charset="0"/>
              <a:buAutoNum type="arabicPeriod"/>
            </a:pPr>
            <a:r>
              <a:rPr lang="en-GB" sz="1600" dirty="0"/>
              <a:t>Additional smaller scale deliveries such </a:t>
            </a:r>
          </a:p>
        </p:txBody>
      </p:sp>
    </p:spTree>
    <p:extLst>
      <p:ext uri="{BB962C8B-B14F-4D97-AF65-F5344CB8AC3E}">
        <p14:creationId xmlns:p14="http://schemas.microsoft.com/office/powerpoint/2010/main" val="281450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000" y="4032000"/>
            <a:ext cx="7092360" cy="900068"/>
          </a:xfrm>
        </p:spPr>
        <p:txBody>
          <a:bodyPr>
            <a:normAutofit/>
          </a:bodyPr>
          <a:lstStyle/>
          <a:p>
            <a:r>
              <a:rPr lang="en-GB" dirty="0"/>
              <a:t>Primary Care as a Platform Update</a:t>
            </a:r>
          </a:p>
        </p:txBody>
      </p:sp>
      <p:sp>
        <p:nvSpPr>
          <p:cNvPr id="4" name="Slide Number Placeholder 3"/>
          <p:cNvSpPr>
            <a:spLocks noGrp="1"/>
          </p:cNvSpPr>
          <p:nvPr>
            <p:ph type="sldNum" sz="quarter" idx="12"/>
          </p:nvPr>
        </p:nvSpPr>
        <p:spPr/>
        <p:txBody>
          <a:bodyPr/>
          <a:lstStyle/>
          <a:p>
            <a:fld id="{4F2E129E-16B7-480B-972E-C025DBFD1D53}" type="slidenum">
              <a:rPr lang="en-GB" smtClean="0"/>
              <a:pPr/>
              <a:t>8</a:t>
            </a:fld>
            <a:endParaRPr lang="en-GB" dirty="0"/>
          </a:p>
        </p:txBody>
      </p:sp>
    </p:spTree>
    <p:extLst>
      <p:ext uri="{BB962C8B-B14F-4D97-AF65-F5344CB8AC3E}">
        <p14:creationId xmlns:p14="http://schemas.microsoft.com/office/powerpoint/2010/main" val="126201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50C32F-81DF-4782-856C-57F9C4C68F72}" type="slidenum">
              <a:rPr lang="en-GB" smtClean="0"/>
              <a:t>9</a:t>
            </a:fld>
            <a:endParaRPr lang="en-GB" dirty="0"/>
          </a:p>
        </p:txBody>
      </p:sp>
      <p:sp>
        <p:nvSpPr>
          <p:cNvPr id="5" name="Title 2"/>
          <p:cNvSpPr>
            <a:spLocks noGrp="1"/>
          </p:cNvSpPr>
          <p:nvPr>
            <p:ph type="title"/>
          </p:nvPr>
        </p:nvSpPr>
        <p:spPr>
          <a:xfrm>
            <a:off x="387842" y="267494"/>
            <a:ext cx="8576646" cy="529568"/>
          </a:xfrm>
        </p:spPr>
        <p:txBody>
          <a:bodyPr>
            <a:normAutofit/>
          </a:bodyPr>
          <a:lstStyle/>
          <a:p>
            <a:r>
              <a:rPr lang="en-GB" sz="2400" dirty="0"/>
              <a:t>Our principles for a more flexible future architecture are: </a:t>
            </a:r>
          </a:p>
        </p:txBody>
      </p:sp>
      <p:sp>
        <p:nvSpPr>
          <p:cNvPr id="6" name="Text Placeholder 4"/>
          <p:cNvSpPr>
            <a:spLocks noGrp="1"/>
          </p:cNvSpPr>
          <p:nvPr>
            <p:ph idx="1"/>
          </p:nvPr>
        </p:nvSpPr>
        <p:spPr>
          <a:xfrm>
            <a:off x="251520" y="915566"/>
            <a:ext cx="8496944" cy="4063500"/>
          </a:xfrm>
        </p:spPr>
        <p:txBody>
          <a:bodyPr>
            <a:normAutofit/>
          </a:bodyPr>
          <a:lstStyle/>
          <a:p>
            <a:pPr marL="971550" lvl="1" indent="-514350">
              <a:buFont typeface="+mj-lt"/>
              <a:buAutoNum type="arabicPeriod"/>
            </a:pPr>
            <a:endParaRPr lang="en-GB" sz="2200" dirty="0"/>
          </a:p>
          <a:p>
            <a:pPr marL="971550" lvl="1" indent="-514350">
              <a:buFont typeface="+mj-lt"/>
              <a:buAutoNum type="arabicPeriod"/>
            </a:pPr>
            <a:r>
              <a:rPr lang="en-GB" sz="2200" dirty="0"/>
              <a:t>Support open access to data via APIs, Eventing Exchange</a:t>
            </a:r>
          </a:p>
          <a:p>
            <a:pPr marL="971550" lvl="1" indent="-514350">
              <a:buFont typeface="+mj-lt"/>
              <a:buAutoNum type="arabicPeriod"/>
            </a:pPr>
            <a:r>
              <a:rPr lang="en-GB" sz="2200" dirty="0"/>
              <a:t>Support transition to cloud native architectures</a:t>
            </a:r>
          </a:p>
          <a:p>
            <a:pPr marL="971550" lvl="1" indent="-514350">
              <a:buFont typeface="+mj-lt"/>
              <a:buAutoNum type="arabicPeriod"/>
            </a:pPr>
            <a:r>
              <a:rPr lang="en-GB" sz="2200" dirty="0"/>
              <a:t>Deliver services through use of commodities</a:t>
            </a:r>
          </a:p>
          <a:p>
            <a:pPr marL="971550" lvl="1" indent="-514350">
              <a:buFont typeface="+mj-lt"/>
              <a:buAutoNum type="arabicPeriod"/>
            </a:pPr>
            <a:r>
              <a:rPr lang="en-GB" sz="2200" dirty="0"/>
              <a:t>Modular component capabilities, integrated via APIs and Eventing</a:t>
            </a:r>
          </a:p>
          <a:p>
            <a:pPr marL="971550" lvl="1" indent="-514350">
              <a:buFont typeface="+mj-lt"/>
              <a:buAutoNum type="arabicPeriod"/>
            </a:pPr>
            <a:r>
              <a:rPr lang="en-GB" sz="2200" dirty="0"/>
              <a:t>Platform based capabilities that can be federated, and which are portable and open</a:t>
            </a:r>
          </a:p>
          <a:p>
            <a:pPr marL="971550" lvl="1" indent="-514350">
              <a:buFont typeface="+mj-lt"/>
              <a:buAutoNum type="arabicPeriod"/>
            </a:pPr>
            <a:r>
              <a:rPr lang="en-GB" sz="2200" dirty="0"/>
              <a:t>Vendor and technology agnostic.</a:t>
            </a:r>
          </a:p>
        </p:txBody>
      </p:sp>
    </p:spTree>
    <p:extLst>
      <p:ext uri="{BB962C8B-B14F-4D97-AF65-F5344CB8AC3E}">
        <p14:creationId xmlns:p14="http://schemas.microsoft.com/office/powerpoint/2010/main" val="3975055249"/>
      </p:ext>
    </p:extLst>
  </p:cSld>
  <p:clrMapOvr>
    <a:masterClrMapping/>
  </p:clrMapOvr>
</p:sld>
</file>

<file path=ppt/theme/theme1.xml><?xml version="1.0" encoding="utf-8"?>
<a:theme xmlns:a="http://schemas.openxmlformats.org/drawingml/2006/main" name="HSCIC_Powepoint_v2.5_0115">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04_Orange_Template_v1</Template>
  <TotalTime>2642</TotalTime>
  <Words>990</Words>
  <Application>Microsoft Office PowerPoint</Application>
  <PresentationFormat>On-screen Show (16:9)</PresentationFormat>
  <Paragraphs>329</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HSCIC_Powepoint_v2.5_0115</vt:lpstr>
      <vt:lpstr>PowerPoint Presentation</vt:lpstr>
      <vt:lpstr>Today’s Presenters</vt:lpstr>
      <vt:lpstr>Introduction</vt:lpstr>
      <vt:lpstr>Context</vt:lpstr>
      <vt:lpstr>Strategic context and drivers for change</vt:lpstr>
      <vt:lpstr>GP IT can fundamentally improve health and care system</vt:lpstr>
      <vt:lpstr>What’s in our portfolio currently?</vt:lpstr>
      <vt:lpstr>Primary Care as a Platform Update</vt:lpstr>
      <vt:lpstr>Our principles for a more flexible future architecture are: </vt:lpstr>
      <vt:lpstr>Health Platforms</vt:lpstr>
      <vt:lpstr>PCaaP Ecosystem in Context</vt:lpstr>
      <vt:lpstr>PowerPoint Presentation</vt:lpstr>
      <vt:lpstr>LHCR Reference Architecture</vt:lpstr>
      <vt:lpstr>Technical Discovery</vt:lpstr>
      <vt:lpstr>PCaaP Technical Discovery</vt:lpstr>
      <vt:lpstr>Answer Digital – Solutions Continuum</vt:lpstr>
      <vt:lpstr>ThoughtWorks Platform Scope...</vt:lpstr>
      <vt:lpstr>Initial Technical Discovery Findings</vt:lpstr>
      <vt:lpstr>Initial questions for CIOs/CCIOs?</vt:lpstr>
      <vt:lpstr>Find out more</vt:lpstr>
      <vt:lpstr>Engage With Us</vt:lpstr>
      <vt:lpstr>PowerPoint Presentation</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Elsdon</dc:creator>
  <cp:lastModifiedBy>Georgia Mills</cp:lastModifiedBy>
  <cp:revision>24</cp:revision>
  <cp:lastPrinted>2014-12-18T12:02:32Z</cp:lastPrinted>
  <dcterms:created xsi:type="dcterms:W3CDTF">2018-04-05T09:54:48Z</dcterms:created>
  <dcterms:modified xsi:type="dcterms:W3CDTF">2018-04-13T10:03:09Z</dcterms:modified>
</cp:coreProperties>
</file>