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notesMasterIdLst>
    <p:notesMasterId r:id="rId30"/>
  </p:notesMasterIdLst>
  <p:sldIdLst>
    <p:sldId id="314" r:id="rId2"/>
    <p:sldId id="277" r:id="rId3"/>
    <p:sldId id="278" r:id="rId4"/>
    <p:sldId id="284" r:id="rId5"/>
    <p:sldId id="292" r:id="rId6"/>
    <p:sldId id="293" r:id="rId7"/>
    <p:sldId id="294" r:id="rId8"/>
    <p:sldId id="30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3" r:id="rId17"/>
    <p:sldId id="305" r:id="rId18"/>
    <p:sldId id="306" r:id="rId19"/>
    <p:sldId id="307" r:id="rId20"/>
    <p:sldId id="308" r:id="rId21"/>
    <p:sldId id="309" r:id="rId22"/>
    <p:sldId id="316" r:id="rId23"/>
    <p:sldId id="310" r:id="rId24"/>
    <p:sldId id="311" r:id="rId25"/>
    <p:sldId id="313" r:id="rId26"/>
    <p:sldId id="312" r:id="rId27"/>
    <p:sldId id="315" r:id="rId28"/>
    <p:sldId id="317" r:id="rId2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A651A30-56CB-4A51-A79F-09AADE021877}">
          <p14:sldIdLst>
            <p14:sldId id="314"/>
            <p14:sldId id="277"/>
            <p14:sldId id="278"/>
            <p14:sldId id="284"/>
            <p14:sldId id="292"/>
            <p14:sldId id="293"/>
            <p14:sldId id="294"/>
            <p14:sldId id="304"/>
            <p14:sldId id="295"/>
            <p14:sldId id="296"/>
            <p14:sldId id="297"/>
            <p14:sldId id="298"/>
            <p14:sldId id="299"/>
            <p14:sldId id="300"/>
            <p14:sldId id="301"/>
            <p14:sldId id="303"/>
            <p14:sldId id="305"/>
            <p14:sldId id="306"/>
            <p14:sldId id="307"/>
            <p14:sldId id="308"/>
            <p14:sldId id="309"/>
            <p14:sldId id="316"/>
            <p14:sldId id="310"/>
            <p14:sldId id="311"/>
            <p14:sldId id="313"/>
            <p14:sldId id="312"/>
            <p14:sldId id="315"/>
            <p14:sldId id="317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24726"/>
    <a:srgbClr val="D24626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17" autoAdjust="0"/>
    <p:restoredTop sz="80995" autoAdjust="0"/>
  </p:normalViewPr>
  <p:slideViewPr>
    <p:cSldViewPr snapToGrid="0">
      <p:cViewPr varScale="1">
        <p:scale>
          <a:sx n="61" d="100"/>
          <a:sy n="61" d="100"/>
        </p:scale>
        <p:origin x="-72" y="-8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2A43A-3B22-45D1-8C8E-7C1E5154CE28}" type="datetimeFigureOut">
              <a:rPr lang="en-GB" smtClean="0"/>
              <a:t>21/11/2017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FF8D5-15E4-4839-A310-2C78D3FE741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3353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391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649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838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573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81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11/21/2017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9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11/21/2017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201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11/21/2017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44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11/21/2017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693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11/21/2017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64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11/21/2017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865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64158-0CE9-4349-B3F5-2F2E57F0D0CB}" type="datetimeFigureOut">
              <a:rPr lang="en-US" smtClean="0"/>
              <a:t>11/21/2017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59CC6-7B72-4137-928D-D85C24DCBB6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H="1" flipV="1">
            <a:off x="0" y="0"/>
            <a:ext cx="12192000" cy="6858000"/>
          </a:xfrm>
          <a:prstGeom prst="rect">
            <a:avLst/>
          </a:prstGeom>
          <a:gradFill>
            <a:gsLst>
              <a:gs pos="57054">
                <a:srgbClr val="EEEEEE"/>
              </a:gs>
              <a:gs pos="0">
                <a:schemeClr val="bg1"/>
              </a:gs>
              <a:gs pos="74000">
                <a:schemeClr val="bg1">
                  <a:lumMod val="9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445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78920" y="322276"/>
            <a:ext cx="721497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Clock Ticking</a:t>
            </a:r>
          </a:p>
          <a:p>
            <a:endParaRPr lang="en-GB" sz="5400" dirty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40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A Cyber Event: </a:t>
            </a:r>
          </a:p>
          <a:p>
            <a:r>
              <a:rPr lang="en-GB" sz="40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The impact on an NHS Trust, how it reacted and how risk can be minimised in future.</a:t>
            </a:r>
            <a:endParaRPr lang="en-GB" sz="4000" dirty="0">
              <a:solidFill>
                <a:schemeClr val="accent2"/>
              </a:solidFill>
              <a:latin typeface="OCR A Extended" panose="02010509020102010303" pitchFamily="50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819945" y="3156922"/>
                <a:ext cx="4547934" cy="5504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i="1" smtClean="0">
                          <a:latin typeface="Cambria Math"/>
                        </a:rPr>
                        <m:t>=1+</m:t>
                      </m:r>
                      <m:f>
                        <m:fPr>
                          <m:ctrlPr>
                            <a:rPr lang="en-GB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i="1" smtClean="0">
                              <a:latin typeface="Cambria Math"/>
                            </a:rPr>
                            <m:t>1!</m:t>
                          </m:r>
                        </m:den>
                      </m:f>
                      <m:r>
                        <a:rPr lang="en-GB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GB" i="1" smtClean="0">
                          <a:latin typeface="Cambria Math"/>
                        </a:rPr>
                        <m:t>+…,  −∞&lt;</m:t>
                      </m:r>
                      <m:r>
                        <a:rPr lang="en-GB" i="1" smtClean="0">
                          <a:latin typeface="Cambria Math"/>
                        </a:rPr>
                        <m:t>𝑥</m:t>
                      </m:r>
                      <m:r>
                        <a:rPr lang="en-GB" i="1" smtClean="0">
                          <a:latin typeface="Cambria Math"/>
                        </a:rPr>
                        <m:t>&lt;∞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9945" y="3156922"/>
                <a:ext cx="4547934" cy="550418"/>
              </a:xfrm>
              <a:prstGeom prst="rect">
                <a:avLst/>
              </a:prstGeom>
              <a:blipFill rotWithShape="1">
                <a:blip r:embed="rId2"/>
                <a:stretch>
                  <a:fillRect r="-670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874238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6484" y="556342"/>
            <a:ext cx="610208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12-05-17 12:20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Day 0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01:10</a:t>
            </a: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NHSD </a:t>
            </a:r>
            <a:r>
              <a:rPr lang="en-GB" sz="5400" dirty="0" err="1" smtClean="0">
                <a:solidFill>
                  <a:schemeClr val="accent2"/>
                </a:solidFill>
                <a:latin typeface="OCR A Extended" panose="02010509020102010303" pitchFamily="50" charset="0"/>
              </a:rPr>
              <a:t>CareCert</a:t>
            </a:r>
            <a:endParaRPr lang="en-GB" sz="5400" dirty="0">
              <a:solidFill>
                <a:schemeClr val="accent2"/>
              </a:solidFill>
              <a:latin typeface="OCR A Extended" panose="020105090201020103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9472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6484" y="556342"/>
            <a:ext cx="610208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12-05-17 12:36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Day 0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01:26</a:t>
            </a: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MI</a:t>
            </a:r>
            <a:endParaRPr lang="en-GB" sz="5400" dirty="0">
              <a:solidFill>
                <a:schemeClr val="accent2"/>
              </a:solidFill>
              <a:latin typeface="OCR A Extended" panose="020105090201020103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7563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6484" y="556342"/>
            <a:ext cx="610208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12-05-17 12:48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Day 0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01:38</a:t>
            </a: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Gold Command</a:t>
            </a:r>
            <a:endParaRPr lang="en-GB" sz="5400" dirty="0">
              <a:solidFill>
                <a:schemeClr val="accent2"/>
              </a:solidFill>
              <a:latin typeface="OCR A Extended" panose="020105090201020103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14374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6484" y="556342"/>
            <a:ext cx="610208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12-05-17 13:20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Day 0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02:10</a:t>
            </a: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Last NHSD Call</a:t>
            </a:r>
            <a:endParaRPr lang="en-GB" sz="5400" dirty="0">
              <a:solidFill>
                <a:schemeClr val="accent2"/>
              </a:solidFill>
              <a:latin typeface="OCR A Extended" panose="020105090201020103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64618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6484" y="556342"/>
            <a:ext cx="610208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12-05-17 13:20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Day 0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02:10</a:t>
            </a: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Last NHSD Call</a:t>
            </a:r>
            <a:endParaRPr lang="en-GB" sz="5400" dirty="0">
              <a:solidFill>
                <a:schemeClr val="accent2"/>
              </a:solidFill>
              <a:latin typeface="OCR A Extended" panose="020105090201020103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12606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6484" y="556342"/>
            <a:ext cx="610208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12-05-17 15:00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Day 0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02:50</a:t>
            </a: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Herts Chief Constable</a:t>
            </a:r>
            <a:endParaRPr lang="en-GB" sz="5400" dirty="0">
              <a:solidFill>
                <a:schemeClr val="accent2"/>
              </a:solidFill>
              <a:latin typeface="OCR A Extended" panose="020105090201020103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12606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6484" y="556342"/>
            <a:ext cx="6102089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12-05-17 16:30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Day 0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05:20</a:t>
            </a:r>
          </a:p>
          <a:p>
            <a:r>
              <a:rPr lang="en-GB" sz="4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Herts and Eastern Special Ops</a:t>
            </a:r>
            <a:endParaRPr lang="en-GB" sz="4400" dirty="0">
              <a:solidFill>
                <a:schemeClr val="accent2"/>
              </a:solidFill>
              <a:latin typeface="OCR A Extended" panose="020105090201020103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56259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6484" y="556342"/>
            <a:ext cx="6102089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12-05-17 23:30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Day 0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12:20</a:t>
            </a:r>
          </a:p>
          <a:p>
            <a:r>
              <a:rPr lang="en-GB" sz="4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A Fix shared with GCHQ and NHSD</a:t>
            </a:r>
            <a:endParaRPr lang="en-GB" sz="4400" dirty="0">
              <a:solidFill>
                <a:schemeClr val="accent2"/>
              </a:solidFill>
              <a:latin typeface="OCR A Extended" panose="020105090201020103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103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22888" y="556342"/>
            <a:ext cx="10538848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12-05-17 09:30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Day 1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22:20</a:t>
            </a:r>
          </a:p>
          <a:p>
            <a:r>
              <a:rPr lang="en-GB" sz="4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Some Key </a:t>
            </a:r>
            <a:r>
              <a:rPr lang="en-GB" sz="4400" dirty="0" err="1" smtClean="0">
                <a:solidFill>
                  <a:schemeClr val="accent2"/>
                </a:solidFill>
                <a:latin typeface="OCR A Extended" panose="02010509020102010303" pitchFamily="50" charset="0"/>
              </a:rPr>
              <a:t>Clinicals</a:t>
            </a:r>
            <a:r>
              <a:rPr lang="en-GB" sz="4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 Restored</a:t>
            </a:r>
            <a:endParaRPr lang="en-GB" sz="4400" dirty="0">
              <a:solidFill>
                <a:schemeClr val="accent2"/>
              </a:solidFill>
              <a:latin typeface="OCR A Extended" panose="020105090201020103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103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6484" y="556342"/>
            <a:ext cx="6102089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13-05-17 04:00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Day 1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38:50</a:t>
            </a:r>
          </a:p>
          <a:p>
            <a:r>
              <a:rPr lang="en-GB" sz="4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Interfaces</a:t>
            </a:r>
            <a:endParaRPr lang="en-GB" sz="4400" dirty="0">
              <a:solidFill>
                <a:schemeClr val="accent2"/>
              </a:solidFill>
              <a:latin typeface="OCR A Extended" panose="020105090201020103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103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6484" y="556342"/>
            <a:ext cx="610208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12-05-17 11:09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Day 0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-00:01</a:t>
            </a:r>
            <a:endParaRPr lang="en-GB" sz="5400" dirty="0">
              <a:solidFill>
                <a:schemeClr val="accent2"/>
              </a:solidFill>
              <a:latin typeface="OCR A Extended" panose="020105090201020103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47309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6484" y="556342"/>
            <a:ext cx="6102089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14-05-17 12:00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Day 2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48:50</a:t>
            </a:r>
          </a:p>
          <a:p>
            <a:r>
              <a:rPr lang="en-GB" sz="4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A Gold Build</a:t>
            </a:r>
            <a:endParaRPr lang="en-GB" sz="4400" dirty="0">
              <a:solidFill>
                <a:schemeClr val="accent2"/>
              </a:solidFill>
              <a:latin typeface="OCR A Extended" panose="020105090201020103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03767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6484" y="556342"/>
            <a:ext cx="6102089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14-05-17 15:00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Day 2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52:50</a:t>
            </a:r>
          </a:p>
          <a:p>
            <a:r>
              <a:rPr lang="en-GB" sz="4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A Call to Arms</a:t>
            </a:r>
          </a:p>
          <a:p>
            <a:r>
              <a:rPr lang="en-GB" sz="4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Local NHS Help</a:t>
            </a:r>
            <a:endParaRPr lang="en-GB" sz="4400" dirty="0">
              <a:solidFill>
                <a:schemeClr val="accent2"/>
              </a:solidFill>
              <a:latin typeface="OCR A Extended" panose="020105090201020103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06249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6484" y="556342"/>
            <a:ext cx="6102089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15-05-17 20:00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Day 2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58:50</a:t>
            </a:r>
          </a:p>
          <a:p>
            <a:r>
              <a:rPr lang="en-GB" sz="4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NHSD Reengage</a:t>
            </a:r>
            <a:endParaRPr lang="en-GB" sz="4400" dirty="0">
              <a:solidFill>
                <a:schemeClr val="accent2"/>
              </a:solidFill>
              <a:latin typeface="OCR A Extended" panose="020105090201020103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62838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6484" y="556342"/>
            <a:ext cx="740738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15-05-17 08:00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Day 3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72:50</a:t>
            </a:r>
          </a:p>
          <a:p>
            <a:r>
              <a:rPr lang="en-GB" sz="4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Deployment of the 500</a:t>
            </a:r>
            <a:endParaRPr lang="en-GB" sz="4400" dirty="0">
              <a:solidFill>
                <a:schemeClr val="accent2"/>
              </a:solidFill>
              <a:latin typeface="OCR A Extended" panose="020105090201020103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59617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6484" y="556342"/>
            <a:ext cx="6102089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15-05-17 08:00 – 18-05-17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Day 4 - 6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4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Methodical Restoration</a:t>
            </a:r>
            <a:endParaRPr lang="en-GB" sz="4400" dirty="0">
              <a:solidFill>
                <a:schemeClr val="accent2"/>
              </a:solidFill>
              <a:latin typeface="OCR A Extended" panose="020105090201020103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7659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1268" y="290967"/>
            <a:ext cx="10930972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Post </a:t>
            </a:r>
            <a:r>
              <a:rPr lang="en-GB" sz="5400" dirty="0" err="1" smtClean="0">
                <a:solidFill>
                  <a:schemeClr val="accent2"/>
                </a:solidFill>
                <a:latin typeface="OCR A Extended" panose="02010509020102010303" pitchFamily="50" charset="0"/>
              </a:rPr>
              <a:t>SitRep</a:t>
            </a:r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28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1200/3800 end devices infected, cleansed patched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28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1 /266 servers infected (AV server…)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28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Huge effort by Trust IT, Clinical, Ops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28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Impact on Activity, income, programmes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28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Impact on care and patients but not on safety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28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Clinical, Operational and Support – 1 team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GB" sz="28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endParaRPr lang="en-GB" sz="5400" dirty="0">
              <a:solidFill>
                <a:schemeClr val="accent2"/>
              </a:solidFill>
              <a:latin typeface="OCR A Extended" panose="020105090201020103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76558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1200" y="184383"/>
            <a:ext cx="10647680" cy="8494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Local Lessons</a:t>
            </a:r>
          </a:p>
          <a:p>
            <a:endParaRPr lang="en-GB" sz="3200" dirty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32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Better process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32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Centralise support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32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Pressure on suppliers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32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Increased investment</a:t>
            </a:r>
          </a:p>
          <a:p>
            <a:r>
              <a:rPr lang="en-GB" sz="3200" dirty="0">
                <a:solidFill>
                  <a:schemeClr val="accent2"/>
                </a:solidFill>
                <a:latin typeface="OCR A Extended" panose="02010509020102010303" pitchFamily="50" charset="0"/>
              </a:rPr>
              <a:t>	</a:t>
            </a:r>
            <a:r>
              <a:rPr lang="en-GB" sz="32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Enterprise tools</a:t>
            </a:r>
          </a:p>
          <a:p>
            <a:r>
              <a:rPr lang="en-GB" sz="3200" dirty="0">
                <a:solidFill>
                  <a:schemeClr val="accent2"/>
                </a:solidFill>
                <a:latin typeface="OCR A Extended" panose="02010509020102010303" pitchFamily="50" charset="0"/>
              </a:rPr>
              <a:t>	</a:t>
            </a:r>
            <a:r>
              <a:rPr lang="en-GB" sz="32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Firewalls and core appliances</a:t>
            </a:r>
          </a:p>
          <a:p>
            <a:r>
              <a:rPr lang="en-GB" sz="3200" dirty="0">
                <a:solidFill>
                  <a:schemeClr val="accent2"/>
                </a:solidFill>
                <a:latin typeface="OCR A Extended" panose="02010509020102010303" pitchFamily="50" charset="0"/>
              </a:rPr>
              <a:t>	</a:t>
            </a:r>
            <a:r>
              <a:rPr lang="en-GB" sz="32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People and skills</a:t>
            </a:r>
          </a:p>
          <a:p>
            <a:r>
              <a:rPr lang="en-GB" sz="3200" dirty="0">
                <a:solidFill>
                  <a:schemeClr val="accent2"/>
                </a:solidFill>
                <a:latin typeface="OCR A Extended" panose="02010509020102010303" pitchFamily="50" charset="0"/>
              </a:rPr>
              <a:t>	</a:t>
            </a:r>
            <a:r>
              <a:rPr lang="en-GB" sz="32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Supported software</a:t>
            </a:r>
          </a:p>
          <a:p>
            <a:r>
              <a:rPr lang="en-GB" sz="3200" dirty="0">
                <a:solidFill>
                  <a:schemeClr val="accent2"/>
                </a:solidFill>
                <a:latin typeface="OCR A Extended" panose="02010509020102010303" pitchFamily="50" charset="0"/>
              </a:rPr>
              <a:t>	</a:t>
            </a:r>
            <a:r>
              <a:rPr lang="en-GB" sz="32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Segregation, AV, service management</a:t>
            </a:r>
          </a:p>
          <a:p>
            <a:r>
              <a:rPr lang="en-GB" sz="3200" dirty="0">
                <a:solidFill>
                  <a:schemeClr val="accent2"/>
                </a:solidFill>
                <a:latin typeface="OCR A Extended" panose="02010509020102010303" pitchFamily="50" charset="0"/>
              </a:rPr>
              <a:t>	</a:t>
            </a:r>
            <a:r>
              <a:rPr lang="en-GB" sz="32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BCP tested and improved</a:t>
            </a:r>
          </a:p>
          <a:p>
            <a:r>
              <a:rPr lang="en-GB" sz="3200" dirty="0">
                <a:solidFill>
                  <a:schemeClr val="accent2"/>
                </a:solidFill>
                <a:latin typeface="OCR A Extended" panose="02010509020102010303" pitchFamily="50" charset="0"/>
              </a:rPr>
              <a:t>	</a:t>
            </a:r>
            <a:endParaRPr lang="en-GB" sz="32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3200" dirty="0">
                <a:solidFill>
                  <a:schemeClr val="accent2"/>
                </a:solidFill>
                <a:latin typeface="OCR A Extended" panose="02010509020102010303" pitchFamily="50" charset="0"/>
              </a:rPr>
              <a:t>	</a:t>
            </a:r>
            <a:endParaRPr lang="en-GB" sz="32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endParaRPr lang="en-GB" sz="32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endParaRPr lang="en-GB" sz="4400" dirty="0">
              <a:solidFill>
                <a:schemeClr val="accent2"/>
              </a:solidFill>
              <a:latin typeface="OCR A Extended" panose="020105090201020103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43313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1200" y="556342"/>
            <a:ext cx="1064768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Wider Lessons</a:t>
            </a:r>
          </a:p>
          <a:p>
            <a:endParaRPr lang="en-GB" sz="3200" dirty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32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‘Offline Communication’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32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Coordination nationally, regionally, locally – understanding of context and realities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32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De-politicise (at least between us)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32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Multi-agency leverage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32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Informatics Leaders role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32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Method and willingness to share learning</a:t>
            </a:r>
          </a:p>
          <a:p>
            <a:endParaRPr lang="en-GB" sz="32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endParaRPr lang="en-GB" sz="4400" dirty="0">
              <a:solidFill>
                <a:schemeClr val="accent2"/>
              </a:solidFill>
              <a:latin typeface="OCR A Extended" panose="020105090201020103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58859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1200" y="-145115"/>
            <a:ext cx="10647680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Comments…</a:t>
            </a:r>
          </a:p>
          <a:p>
            <a:r>
              <a:rPr lang="en-GB" sz="28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“You are dirty, we don’t want to connect to you” – Director of IT at local NHS Hospital</a:t>
            </a:r>
          </a:p>
          <a:p>
            <a:endParaRPr lang="en-GB" sz="28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28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“NHS cyber attack could have been prevented with simple IT checks” NAO</a:t>
            </a:r>
          </a:p>
          <a:p>
            <a:endParaRPr lang="en-GB" sz="28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28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“risks of ransomware were well known and avoidable…” Digital Health</a:t>
            </a:r>
          </a:p>
          <a:p>
            <a:endParaRPr lang="en-GB" sz="28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28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“I think there is a problem with my computer…” user on day 5 of attack</a:t>
            </a:r>
          </a:p>
          <a:p>
            <a:endParaRPr lang="en-GB" sz="28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28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“You have had an incidence of the </a:t>
            </a:r>
            <a:r>
              <a:rPr lang="en-GB" sz="2800" dirty="0" err="1" smtClean="0">
                <a:solidFill>
                  <a:schemeClr val="accent2"/>
                </a:solidFill>
                <a:latin typeface="OCR A Extended" panose="02010509020102010303" pitchFamily="50" charset="0"/>
              </a:rPr>
              <a:t>wannacry</a:t>
            </a:r>
            <a:r>
              <a:rPr lang="en-GB" sz="28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 virus” Notification from NHSD on day 4 of attack</a:t>
            </a:r>
          </a:p>
          <a:p>
            <a:endParaRPr lang="en-GB" sz="32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endParaRPr lang="en-GB" sz="4400" dirty="0">
              <a:solidFill>
                <a:schemeClr val="accent2"/>
              </a:solidFill>
              <a:latin typeface="OCR A Extended" panose="020105090201020103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56377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1268" y="290967"/>
            <a:ext cx="10930972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err="1" smtClean="0">
                <a:solidFill>
                  <a:schemeClr val="accent2"/>
                </a:solidFill>
                <a:latin typeface="OCR A Extended" panose="02010509020102010303" pitchFamily="50" charset="0"/>
              </a:rPr>
              <a:t>SitRep</a:t>
            </a:r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28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108 clinical applications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28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8 Operating Systems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28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8+ week release cycle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28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£400k in capital (tbc)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28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No enterprise tool or monitoring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28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14 year old core network and firewalls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28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40 % Win 2003 </a:t>
            </a:r>
            <a:r>
              <a:rPr lang="en-GB" sz="2800" dirty="0" err="1" smtClean="0">
                <a:solidFill>
                  <a:schemeClr val="accent2"/>
                </a:solidFill>
                <a:latin typeface="OCR A Extended" panose="02010509020102010303" pitchFamily="50" charset="0"/>
              </a:rPr>
              <a:t>svr</a:t>
            </a:r>
            <a:r>
              <a:rPr lang="en-GB" sz="28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 estate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28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Some Modalities and clinical systems managed locally and on Win XP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28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Desktop on Win 7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28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AV McAfee and Symantec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GB" sz="28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endParaRPr lang="en-GB" sz="5400" dirty="0">
              <a:solidFill>
                <a:schemeClr val="accent2"/>
              </a:solidFill>
              <a:latin typeface="OCR A Extended" panose="020105090201020103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41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6484" y="556342"/>
            <a:ext cx="610208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12-05-17 11:10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Day 0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00:00</a:t>
            </a: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First encounter</a:t>
            </a:r>
            <a:endParaRPr lang="en-GB" sz="5400" dirty="0">
              <a:solidFill>
                <a:schemeClr val="accent2"/>
              </a:solidFill>
              <a:latin typeface="OCR A Extended" panose="020105090201020103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70069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6484" y="556342"/>
            <a:ext cx="610208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12-05-17 11:20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Day 0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00:10</a:t>
            </a: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User Impact</a:t>
            </a:r>
            <a:endParaRPr lang="en-GB" sz="5400" dirty="0">
              <a:solidFill>
                <a:schemeClr val="accent2"/>
              </a:solidFill>
              <a:latin typeface="OCR A Extended" panose="020105090201020103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74064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6484" y="556342"/>
            <a:ext cx="610208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12-05-17 11:26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Day 0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00:16</a:t>
            </a: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IT Bridge</a:t>
            </a:r>
            <a:endParaRPr lang="en-GB" sz="5400" dirty="0">
              <a:solidFill>
                <a:schemeClr val="accent2"/>
              </a:solidFill>
              <a:latin typeface="OCR A Extended" panose="020105090201020103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84714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6484" y="556342"/>
            <a:ext cx="610208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12-05-17 11:30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Day 0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00:20</a:t>
            </a: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The Call</a:t>
            </a:r>
            <a:endParaRPr lang="en-GB" sz="5400" dirty="0">
              <a:solidFill>
                <a:schemeClr val="accent2"/>
              </a:solidFill>
              <a:latin typeface="OCR A Extended" panose="020105090201020103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75501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6484" y="556342"/>
            <a:ext cx="610208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12-05-17 11:35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Day 0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00:25</a:t>
            </a: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A Call Out to Others</a:t>
            </a:r>
            <a:endParaRPr lang="en-GB" sz="5400" dirty="0">
              <a:solidFill>
                <a:schemeClr val="accent2"/>
              </a:solidFill>
              <a:latin typeface="OCR A Extended" panose="020105090201020103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8524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6484" y="556342"/>
            <a:ext cx="610208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12-05-17 11:45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Day 0</a:t>
            </a:r>
          </a:p>
          <a:p>
            <a:endParaRPr lang="en-GB" sz="5400" dirty="0" smtClean="0">
              <a:solidFill>
                <a:schemeClr val="accent2"/>
              </a:solidFill>
              <a:latin typeface="OCR A Extended" panose="02010509020102010303" pitchFamily="50" charset="0"/>
            </a:endParaRP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00:35</a:t>
            </a:r>
          </a:p>
          <a:p>
            <a:r>
              <a:rPr lang="en-GB" sz="5400" dirty="0" smtClean="0">
                <a:solidFill>
                  <a:schemeClr val="accent2"/>
                </a:solidFill>
                <a:latin typeface="OCR A Extended" panose="02010509020102010303" pitchFamily="50" charset="0"/>
              </a:rPr>
              <a:t>Ops Informed, Action taken</a:t>
            </a:r>
            <a:endParaRPr lang="en-GB" sz="5400" dirty="0">
              <a:solidFill>
                <a:schemeClr val="accent2"/>
              </a:solidFill>
              <a:latin typeface="OCR A Extended" panose="020105090201020103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40643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473</Words>
  <Application>Microsoft Office PowerPoint</Application>
  <PresentationFormat>Custom</PresentationFormat>
  <Paragraphs>187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2014-05-08T21:40:55Z</dcterms:created>
  <dcterms:modified xsi:type="dcterms:W3CDTF">2017-12-06T08:33:51Z</dcterms:modified>
</cp:coreProperties>
</file>