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63" r:id="rId3"/>
    <p:sldId id="264" r:id="rId4"/>
    <p:sldId id="265" r:id="rId5"/>
    <p:sldId id="266" r:id="rId6"/>
    <p:sldId id="267" r:id="rId7"/>
    <p:sldId id="286" r:id="rId8"/>
    <p:sldId id="268" r:id="rId9"/>
    <p:sldId id="270" r:id="rId10"/>
    <p:sldId id="271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  <p:sldId id="285" r:id="rId20"/>
    <p:sldId id="280" r:id="rId21"/>
    <p:sldId id="28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651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r">
              <a:defRPr sz="1200"/>
            </a:lvl1pPr>
          </a:lstStyle>
          <a:p>
            <a:fld id="{F61B6DF1-1322-42C2-BBA9-746EA45BF4C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690" y="155482"/>
            <a:ext cx="825980" cy="7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827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79" rIns="95559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9" tIns="47779" rIns="95559" bIns="47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r">
              <a:defRPr sz="1200"/>
            </a:lvl1pPr>
          </a:lstStyle>
          <a:p>
            <a:fld id="{E7829ADE-2BD5-492E-B394-053FE1D619C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770" y="11961"/>
            <a:ext cx="825980" cy="7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42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9ADE-2BD5-492E-B394-053FE1D619C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8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348" y="4391031"/>
            <a:ext cx="7707339" cy="785818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5214950"/>
            <a:ext cx="7707339" cy="406396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14348" y="1524000"/>
            <a:ext cx="7715250" cy="2619361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3900" y="5715000"/>
            <a:ext cx="7715250" cy="428625"/>
          </a:xfrm>
        </p:spPr>
        <p:txBody>
          <a:bodyPr>
            <a:normAutofit/>
          </a:bodyPr>
          <a:lstStyle>
            <a:lvl1pPr>
              <a:buNone/>
              <a:defRPr sz="800" b="1" baseline="0"/>
            </a:lvl1pPr>
          </a:lstStyle>
          <a:p>
            <a:pPr lvl="0"/>
            <a:r>
              <a:rPr lang="en-GB" sz="800" b="1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428625"/>
            <a:ext cx="4572000" cy="57148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bg1"/>
                </a:solidFill>
              </a:rPr>
              <a:t>PRIFYSGOL BANGOR / BANGOR UNIVERSITY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or 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225" y="638175"/>
            <a:ext cx="548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348" y="4391031"/>
            <a:ext cx="7707339" cy="785818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5214950"/>
            <a:ext cx="7707339" cy="406396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14348" y="1524000"/>
            <a:ext cx="7715250" cy="2619361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3900" y="5715000"/>
            <a:ext cx="7715250" cy="428625"/>
          </a:xfrm>
        </p:spPr>
        <p:txBody>
          <a:bodyPr>
            <a:normAutofit/>
          </a:bodyPr>
          <a:lstStyle>
            <a:lvl1pPr>
              <a:buNone/>
              <a:defRPr sz="800" b="1" baseline="0"/>
            </a:lvl1pPr>
          </a:lstStyle>
          <a:p>
            <a:pPr lvl="0"/>
            <a:r>
              <a:rPr lang="en-GB" sz="800" b="1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428625"/>
            <a:ext cx="4572000" cy="57148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bg1"/>
                </a:solidFill>
              </a:rPr>
              <a:t>PRIFYSGOL BANGOR / BANGOR UNIVERSITY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3814762" cy="2028839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44" y="4286256"/>
            <a:ext cx="3786214" cy="7858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1935" y="5143500"/>
            <a:ext cx="3786214" cy="785813"/>
          </a:xfrm>
        </p:spPr>
        <p:txBody>
          <a:bodyPr>
            <a:normAutofit/>
          </a:bodyPr>
          <a:lstStyle>
            <a:lvl1pPr>
              <a:buFontTx/>
              <a:buNone/>
              <a:defRPr sz="800" b="1"/>
            </a:lvl1pPr>
          </a:lstStyle>
          <a:p>
            <a:pPr lvl="0"/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4" y="539750"/>
            <a:ext cx="148074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 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3814762" cy="2028839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55" y="4229106"/>
            <a:ext cx="3814819" cy="60006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357686" y="2000240"/>
            <a:ext cx="4429156" cy="3429011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61949" y="5029200"/>
            <a:ext cx="3829051" cy="400050"/>
          </a:xfrm>
        </p:spPr>
        <p:txBody>
          <a:bodyPr>
            <a:normAutofit/>
          </a:bodyPr>
          <a:lstStyle>
            <a:lvl1pPr>
              <a:buFontTx/>
              <a:buNone/>
              <a:defRPr sz="800" b="1"/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225" y="638175"/>
            <a:ext cx="548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r 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225" y="638175"/>
            <a:ext cx="548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3814762" cy="2028839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44" y="4286256"/>
            <a:ext cx="3786214" cy="7858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15" y="857232"/>
            <a:ext cx="1399859" cy="98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1935" y="5143500"/>
            <a:ext cx="3786214" cy="785813"/>
          </a:xfrm>
        </p:spPr>
        <p:txBody>
          <a:bodyPr>
            <a:normAutofit/>
          </a:bodyPr>
          <a:lstStyle>
            <a:lvl1pPr>
              <a:buFontTx/>
              <a:buNone/>
              <a:defRPr sz="800" b="1"/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 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3814762" cy="2028839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55" y="4229106"/>
            <a:ext cx="3814819" cy="60006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357686" y="2000240"/>
            <a:ext cx="4429156" cy="3429011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61949" y="5029200"/>
            <a:ext cx="3829051" cy="400050"/>
          </a:xfrm>
        </p:spPr>
        <p:txBody>
          <a:bodyPr>
            <a:normAutofit/>
          </a:bodyPr>
          <a:lstStyle>
            <a:lvl1pPr>
              <a:buFontTx/>
              <a:buNone/>
              <a:defRPr sz="800" b="1"/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225" y="638175"/>
            <a:ext cx="548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82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6983" y="357166"/>
            <a:ext cx="1399859" cy="98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7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7A92040-3B36-4193-A197-C04B9C42B328}" type="datetimeFigureOut">
              <a:rPr lang="en-US" smtClean="0"/>
              <a:pPr/>
              <a:t>11/20/2017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37A6138-84E9-4A3C-BE7A-ADDED43CDFA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2024" y="234950"/>
            <a:ext cx="148074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bc.co.uk/news/technology-344117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news.bbc.co.uk/1/hi/technology/3639679.s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theguardian.com/money/2015/sep/26/sim-swap-fraud-mobile-phone-vodafone-customer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v3.co.uk/v3-uk/news/2451012/8-000-phishing-scams-reported-to-police-every-mon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technology-37573795" TargetMode="External"/><Relationship Id="rId2" Type="http://schemas.openxmlformats.org/officeDocument/2006/relationships/hyperlink" Target="https://www.symantec.com/security-center/threat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tp://pksolar.nl/libraries/simplepie/com_inc/poin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The public cyber security event of </a:t>
            </a:r>
            <a:r>
              <a:rPr lang="en-GB" b="0" dirty="0" smtClean="0"/>
              <a:t>2017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cap="all" dirty="0"/>
              <a:t>The public cyber security event of </a:t>
            </a:r>
            <a:r>
              <a:rPr lang="en-GB" cap="all" dirty="0" smtClean="0"/>
              <a:t>2017</a:t>
            </a:r>
            <a:endParaRPr lang="en-GB" cap="all" dirty="0"/>
          </a:p>
          <a:p>
            <a:r>
              <a:rPr lang="en-GB" dirty="0" smtClean="0"/>
              <a:t>07 DECEMBER 2017</a:t>
            </a:r>
          </a:p>
          <a:p>
            <a:r>
              <a:rPr lang="en-GB" dirty="0" smtClean="0"/>
              <a:t>THE </a:t>
            </a:r>
            <a:r>
              <a:rPr lang="en-GB" dirty="0"/>
              <a:t>ICC BIRMINGHAM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IT and Estates - working together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3375"/>
            <a:ext cx="6905625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taken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Thursday, 12</a:t>
            </a:r>
            <a:r>
              <a:rPr lang="en-GB" baseline="30000" dirty="0" smtClean="0"/>
              <a:t>th</a:t>
            </a:r>
            <a:r>
              <a:rPr lang="en-GB" dirty="0" smtClean="0"/>
              <a:t> May:</a:t>
            </a:r>
          </a:p>
          <a:p>
            <a:pPr lvl="1"/>
            <a:r>
              <a:rPr lang="en-GB" dirty="0" smtClean="0"/>
              <a:t>ITS Team Meeting</a:t>
            </a:r>
          </a:p>
          <a:p>
            <a:pPr lvl="1"/>
            <a:r>
              <a:rPr lang="en-GB" dirty="0" smtClean="0"/>
              <a:t>ITS director met with BU senior staff</a:t>
            </a:r>
          </a:p>
          <a:p>
            <a:pPr lvl="1"/>
            <a:r>
              <a:rPr lang="en-GB" dirty="0" smtClean="0"/>
              <a:t>Communication from Marketing. Twitter.</a:t>
            </a:r>
          </a:p>
          <a:p>
            <a:pPr lvl="1"/>
            <a:r>
              <a:rPr lang="en-GB" dirty="0" smtClean="0"/>
              <a:t>Establish the facts</a:t>
            </a:r>
          </a:p>
          <a:p>
            <a:pPr lvl="2"/>
            <a:r>
              <a:rPr lang="en-GB" dirty="0" smtClean="0"/>
              <a:t>Only one User had been duped successfully</a:t>
            </a:r>
          </a:p>
          <a:p>
            <a:pPr lvl="2"/>
            <a:r>
              <a:rPr lang="en-GB" dirty="0" smtClean="0"/>
              <a:t>Others had given details but contacted Banks</a:t>
            </a:r>
          </a:p>
          <a:p>
            <a:pPr lvl="2"/>
            <a:r>
              <a:rPr lang="en-GB" dirty="0" smtClean="0"/>
              <a:t>My Aunty … user at fault?</a:t>
            </a:r>
          </a:p>
          <a:p>
            <a:pPr lvl="2"/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www.bbc.co.uk/news/technology-34411723</a:t>
            </a:r>
            <a:endParaRPr lang="en-GB" sz="1200" dirty="0" smtClean="0"/>
          </a:p>
          <a:p>
            <a:pPr lvl="1"/>
            <a:r>
              <a:rPr lang="en-GB" dirty="0" smtClean="0"/>
              <a:t>Attempted mass email re-call</a:t>
            </a:r>
          </a:p>
          <a:p>
            <a:pPr lvl="1"/>
            <a:r>
              <a:rPr lang="en-GB" dirty="0" smtClean="0"/>
              <a:t>DNS updates: local (LAN) and </a:t>
            </a:r>
            <a:r>
              <a:rPr lang="en-GB" dirty="0" err="1" smtClean="0"/>
              <a:t>OpenDNS</a:t>
            </a:r>
            <a:r>
              <a:rPr lang="en-GB" dirty="0" smtClean="0"/>
              <a:t> (Wireless)</a:t>
            </a:r>
          </a:p>
          <a:p>
            <a:pPr lvl="1"/>
            <a:r>
              <a:rPr lang="en-GB" dirty="0" smtClean="0"/>
              <a:t>JANET CSIRT. Police, </a:t>
            </a:r>
            <a:r>
              <a:rPr lang="en-GB" dirty="0" err="1" smtClean="0"/>
              <a:t>PhishTank</a:t>
            </a:r>
            <a:r>
              <a:rPr lang="en-GB" dirty="0" smtClean="0"/>
              <a:t>, Bristol, Hosting Company</a:t>
            </a:r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batch in the </a:t>
            </a:r>
            <a:r>
              <a:rPr lang="en-GB" dirty="0" smtClean="0"/>
              <a:t>evening</a:t>
            </a:r>
            <a:endParaRPr lang="en-GB" dirty="0"/>
          </a:p>
        </p:txBody>
      </p:sp>
      <p:pic>
        <p:nvPicPr>
          <p:cNvPr id="4098" name="Picture 2" descr="Image result for loud h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45" y="1573824"/>
            <a:ext cx="2028825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98" y="4188345"/>
            <a:ext cx="2986847" cy="253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4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Friday, 13</a:t>
            </a:r>
            <a:r>
              <a:rPr lang="en-GB" baseline="30000" dirty="0"/>
              <a:t>th</a:t>
            </a:r>
            <a:r>
              <a:rPr lang="en-GB" dirty="0"/>
              <a:t> May:</a:t>
            </a:r>
          </a:p>
          <a:p>
            <a:pPr lvl="1"/>
            <a:r>
              <a:rPr lang="en-GB" dirty="0"/>
              <a:t>Sender address and URL Target changed</a:t>
            </a:r>
          </a:p>
          <a:p>
            <a:pPr lvl="1"/>
            <a:r>
              <a:rPr lang="en-GB" dirty="0"/>
              <a:t>Discussion with JANET</a:t>
            </a:r>
          </a:p>
          <a:p>
            <a:pPr lvl="1"/>
            <a:r>
              <a:rPr lang="en-GB" dirty="0"/>
              <a:t>Email exchanges with Bristol (BU students contacting Bristol)</a:t>
            </a:r>
          </a:p>
          <a:p>
            <a:pPr lvl="1"/>
            <a:r>
              <a:rPr lang="en-GB" dirty="0"/>
              <a:t>BU sys admins running O365 reports</a:t>
            </a:r>
          </a:p>
          <a:p>
            <a:pPr lvl="1"/>
            <a:r>
              <a:rPr lang="en-GB" dirty="0"/>
              <a:t>Open case with MS O365 </a:t>
            </a:r>
            <a:r>
              <a:rPr lang="en-GB" dirty="0" smtClean="0"/>
              <a:t>support</a:t>
            </a:r>
          </a:p>
          <a:p>
            <a:pPr lvl="1"/>
            <a:r>
              <a:rPr lang="en-GB" dirty="0"/>
              <a:t>Pattern </a:t>
            </a:r>
            <a:r>
              <a:rPr lang="en-GB" dirty="0" smtClean="0"/>
              <a:t>established</a:t>
            </a:r>
          </a:p>
          <a:p>
            <a:pPr lvl="1"/>
            <a:r>
              <a:rPr lang="en-GB" dirty="0" smtClean="0"/>
              <a:t>Account suspended</a:t>
            </a:r>
          </a:p>
          <a:p>
            <a:pPr lvl="1"/>
            <a:r>
              <a:rPr lang="en-GB" dirty="0" smtClean="0"/>
              <a:t>More communications to students</a:t>
            </a:r>
          </a:p>
          <a:p>
            <a:pPr lvl="1"/>
            <a:r>
              <a:rPr lang="en-GB" dirty="0" smtClean="0"/>
              <a:t>Ready and Waiting for the next batch</a:t>
            </a:r>
          </a:p>
          <a:p>
            <a:pPr lvl="1"/>
            <a:r>
              <a:rPr lang="en-GB" dirty="0" smtClean="0"/>
              <a:t>Messages stopped</a:t>
            </a:r>
          </a:p>
        </p:txBody>
      </p:sp>
    </p:spTree>
    <p:extLst>
      <p:ext uri="{BB962C8B-B14F-4D97-AF65-F5344CB8AC3E}">
        <p14:creationId xmlns:p14="http://schemas.microsoft.com/office/powerpoint/2010/main" val="30152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Please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Saturday, 14</a:t>
            </a:r>
            <a:r>
              <a:rPr lang="en-GB" baseline="30000" dirty="0" smtClean="0"/>
              <a:t>th</a:t>
            </a:r>
            <a:r>
              <a:rPr lang="en-GB" dirty="0" smtClean="0"/>
              <a:t> May: monitor. Quiet</a:t>
            </a:r>
          </a:p>
          <a:p>
            <a:r>
              <a:rPr lang="en-GB" dirty="0" smtClean="0"/>
              <a:t>Sunday, 15</a:t>
            </a:r>
            <a:r>
              <a:rPr lang="en-GB" baseline="30000" dirty="0" smtClean="0"/>
              <a:t>th</a:t>
            </a:r>
            <a:r>
              <a:rPr lang="en-GB" dirty="0" smtClean="0"/>
              <a:t> May: monitor. Quiet</a:t>
            </a:r>
          </a:p>
          <a:p>
            <a:r>
              <a:rPr lang="en-GB" dirty="0" smtClean="0"/>
              <a:t>Monday, 16th May: </a:t>
            </a:r>
          </a:p>
          <a:p>
            <a:pPr lvl="1"/>
            <a:r>
              <a:rPr lang="en-GB" dirty="0" smtClean="0"/>
              <a:t>Constructive conversation with Bristol</a:t>
            </a:r>
          </a:p>
          <a:p>
            <a:pPr lvl="1"/>
            <a:r>
              <a:rPr lang="en-GB" dirty="0" smtClean="0"/>
              <a:t>Manchester were next on the phishing trip</a:t>
            </a:r>
          </a:p>
          <a:p>
            <a:pPr lvl="1"/>
            <a:r>
              <a:rPr lang="en-GB" dirty="0" smtClean="0"/>
              <a:t>Compromised BU account owner spoken to</a:t>
            </a:r>
          </a:p>
          <a:p>
            <a:pPr lvl="1"/>
            <a:r>
              <a:rPr lang="en-GB" dirty="0" smtClean="0"/>
              <a:t>Close off the activities</a:t>
            </a:r>
          </a:p>
          <a:p>
            <a:pPr lvl="1"/>
            <a:r>
              <a:rPr lang="en-GB" dirty="0" smtClean="0"/>
              <a:t>Write up the procedure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4" name="Picture 6" descr="Image result for desk  b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14" y="4141176"/>
            <a:ext cx="2233246" cy="2233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Compromised Bristol account</a:t>
            </a:r>
          </a:p>
          <a:p>
            <a:r>
              <a:rPr lang="en-GB" dirty="0" smtClean="0"/>
              <a:t>Compromised BU account</a:t>
            </a:r>
          </a:p>
          <a:p>
            <a:r>
              <a:rPr lang="en-GB" dirty="0" smtClean="0"/>
              <a:t>Get all student addresses</a:t>
            </a:r>
          </a:p>
          <a:p>
            <a:r>
              <a:rPr lang="en-GB" dirty="0" smtClean="0"/>
              <a:t>Send email to all students</a:t>
            </a:r>
          </a:p>
          <a:p>
            <a:r>
              <a:rPr lang="en-GB" dirty="0" smtClean="0"/>
              <a:t>After 7PM</a:t>
            </a:r>
          </a:p>
          <a:p>
            <a:r>
              <a:rPr lang="en-GB" dirty="0"/>
              <a:t>3</a:t>
            </a:r>
            <a:r>
              <a:rPr lang="en-GB" dirty="0" smtClean="0"/>
              <a:t> evenings, 16 batches (2,6,3)</a:t>
            </a:r>
          </a:p>
          <a:p>
            <a:r>
              <a:rPr lang="en-GB" dirty="0" smtClean="0"/>
              <a:t>Each batch included the BU compromised account</a:t>
            </a:r>
          </a:p>
          <a:p>
            <a:r>
              <a:rPr lang="en-GB" dirty="0" smtClean="0"/>
              <a:t>Consequently, monitor our communication</a:t>
            </a:r>
          </a:p>
          <a:p>
            <a:r>
              <a:rPr lang="en-GB" dirty="0" smtClean="0"/>
              <a:t>Changed sender and URL addresses</a:t>
            </a:r>
          </a:p>
          <a:p>
            <a:r>
              <a:rPr lang="en-GB" dirty="0" smtClean="0"/>
              <a:t>Many students caught out</a:t>
            </a:r>
          </a:p>
          <a:p>
            <a:endParaRPr lang="en-GB" dirty="0"/>
          </a:p>
        </p:txBody>
      </p:sp>
      <p:pic>
        <p:nvPicPr>
          <p:cNvPr id="4104" name="Picture 8" descr="Image result for monitor communication p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14" y="1600200"/>
            <a:ext cx="1916723" cy="1916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 Written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Technical and Support meeting</a:t>
            </a:r>
          </a:p>
          <a:p>
            <a:r>
              <a:rPr lang="en-GB" dirty="0"/>
              <a:t>Inform senior ITS/BU staff</a:t>
            </a:r>
          </a:p>
          <a:p>
            <a:r>
              <a:rPr lang="en-GB" dirty="0"/>
              <a:t>Marketing for Twitter updates</a:t>
            </a:r>
          </a:p>
          <a:p>
            <a:r>
              <a:rPr lang="en-GB" dirty="0"/>
              <a:t>Email to all users and web docs update</a:t>
            </a:r>
          </a:p>
          <a:p>
            <a:r>
              <a:rPr lang="en-GB" dirty="0"/>
              <a:t>Investigate patterns</a:t>
            </a:r>
          </a:p>
          <a:p>
            <a:r>
              <a:rPr lang="en-GB" dirty="0" smtClean="0"/>
              <a:t>Contact JANET</a:t>
            </a:r>
          </a:p>
          <a:p>
            <a:r>
              <a:rPr lang="en-GB" dirty="0" smtClean="0"/>
              <a:t>Contact Microsoft</a:t>
            </a:r>
          </a:p>
          <a:p>
            <a:r>
              <a:rPr lang="en-GB" dirty="0" smtClean="0"/>
              <a:t>Update firewall</a:t>
            </a:r>
          </a:p>
          <a:p>
            <a:r>
              <a:rPr lang="en-GB" dirty="0" smtClean="0"/>
              <a:t>Update O365</a:t>
            </a:r>
          </a:p>
          <a:p>
            <a:r>
              <a:rPr lang="en-GB" dirty="0" smtClean="0"/>
              <a:t>Update DNS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831" y="3598130"/>
            <a:ext cx="4549969" cy="3564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3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Sector Wide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May: </a:t>
            </a:r>
          </a:p>
          <a:p>
            <a:pPr lvl="1"/>
            <a:r>
              <a:rPr lang="en-GB" dirty="0" smtClean="0"/>
              <a:t>BU, Bristol, Manchester, South Wales</a:t>
            </a:r>
            <a:r>
              <a:rPr lang="en-GB" dirty="0"/>
              <a:t> </a:t>
            </a:r>
            <a:r>
              <a:rPr lang="en-GB" dirty="0" smtClean="0"/>
              <a:t>and others</a:t>
            </a:r>
          </a:p>
          <a:p>
            <a:r>
              <a:rPr lang="en-GB" dirty="0" smtClean="0"/>
              <a:t>June: </a:t>
            </a:r>
          </a:p>
          <a:p>
            <a:pPr lvl="1"/>
            <a:r>
              <a:rPr lang="en-GB" dirty="0" smtClean="0"/>
              <a:t>Email </a:t>
            </a:r>
            <a:r>
              <a:rPr lang="en-GB" dirty="0"/>
              <a:t>from De Montfort </a:t>
            </a:r>
            <a:r>
              <a:rPr lang="en-GB" dirty="0" smtClean="0"/>
              <a:t>University from the Police</a:t>
            </a:r>
          </a:p>
          <a:p>
            <a:r>
              <a:rPr lang="en-GB" dirty="0" smtClean="0"/>
              <a:t>August/September: </a:t>
            </a:r>
          </a:p>
          <a:p>
            <a:pPr lvl="1"/>
            <a:r>
              <a:rPr lang="en-GB" dirty="0" smtClean="0"/>
              <a:t>University </a:t>
            </a:r>
            <a:r>
              <a:rPr lang="en-GB" dirty="0"/>
              <a:t>of East </a:t>
            </a:r>
            <a:r>
              <a:rPr lang="en-GB" dirty="0" smtClean="0"/>
              <a:t>Anglia, Hull, Cardiff, Queen Mary</a:t>
            </a:r>
          </a:p>
          <a:p>
            <a:r>
              <a:rPr lang="en-GB" dirty="0"/>
              <a:t>BBC report </a:t>
            </a:r>
            <a:r>
              <a:rPr lang="en-GB" sz="1000" dirty="0"/>
              <a:t>http://</a:t>
            </a:r>
            <a:r>
              <a:rPr lang="en-GB" sz="1000" dirty="0" smtClean="0"/>
              <a:t>www.bbc.co.uk/news/education-37408373</a:t>
            </a:r>
          </a:p>
          <a:p>
            <a:r>
              <a:rPr lang="en-GB" dirty="0" smtClean="0"/>
              <a:t>Our sector speculating if the same gang</a:t>
            </a:r>
          </a:p>
          <a:p>
            <a:pPr lvl="1"/>
            <a:r>
              <a:rPr lang="en-GB" dirty="0" smtClean="0"/>
              <a:t>Know our UK University process</a:t>
            </a:r>
          </a:p>
          <a:p>
            <a:pPr lvl="1"/>
            <a:r>
              <a:rPr lang="en-GB" dirty="0" smtClean="0"/>
              <a:t>Structured day by day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22" y="4054840"/>
            <a:ext cx="4775822" cy="2621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36" y="3252358"/>
            <a:ext cx="4383783" cy="297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around the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Trick with treat:</a:t>
            </a:r>
          </a:p>
          <a:p>
            <a:pPr lvl="1"/>
            <a:r>
              <a:rPr lang="en-GB" dirty="0" smtClean="0"/>
              <a:t>BBC 2004 </a:t>
            </a:r>
            <a:r>
              <a:rPr lang="en-GB" sz="1000" dirty="0" smtClean="0">
                <a:hlinkClick r:id="rId2"/>
              </a:rPr>
              <a:t>http</a:t>
            </a:r>
            <a:r>
              <a:rPr lang="en-GB" sz="1000" dirty="0">
                <a:hlinkClick r:id="rId2"/>
              </a:rPr>
              <a:t>://</a:t>
            </a:r>
            <a:r>
              <a:rPr lang="en-GB" sz="1000" dirty="0" smtClean="0">
                <a:hlinkClick r:id="rId2"/>
              </a:rPr>
              <a:t>news.bbc.co.uk/1/hi/technology/3639679.stm</a:t>
            </a:r>
            <a:endParaRPr lang="en-GB" sz="1000" dirty="0" smtClean="0"/>
          </a:p>
          <a:p>
            <a:pPr lvl="1"/>
            <a:r>
              <a:rPr lang="en-GB" dirty="0" smtClean="0"/>
              <a:t>Luxemburg University 2016 </a:t>
            </a:r>
            <a:r>
              <a:rPr lang="en-GB" sz="1000" dirty="0" smtClean="0"/>
              <a:t>https</a:t>
            </a:r>
            <a:r>
              <a:rPr lang="en-GB" sz="1000" dirty="0"/>
              <a:t>://www.sciencedaily.com/releases/2016/05/160512085123.htm</a:t>
            </a:r>
            <a:endParaRPr lang="en-GB" sz="1000" dirty="0" smtClean="0"/>
          </a:p>
          <a:p>
            <a:r>
              <a:rPr lang="en-GB" dirty="0" smtClean="0"/>
              <a:t>Round </a:t>
            </a:r>
            <a:r>
              <a:rPr lang="en-GB" dirty="0"/>
              <a:t>the corner:</a:t>
            </a:r>
          </a:p>
          <a:p>
            <a:pPr lvl="1"/>
            <a:r>
              <a:rPr lang="en-GB" dirty="0"/>
              <a:t>More phishing</a:t>
            </a:r>
          </a:p>
          <a:p>
            <a:pPr lvl="1"/>
            <a:r>
              <a:rPr lang="en-GB" dirty="0" smtClean="0"/>
              <a:t>Ransomware</a:t>
            </a:r>
          </a:p>
          <a:p>
            <a:pPr lvl="2"/>
            <a:r>
              <a:rPr lang="en-GB" sz="1000" dirty="0"/>
              <a:t>https://www.nomoreransom.org/about-the-project.html</a:t>
            </a:r>
          </a:p>
          <a:p>
            <a:pPr lvl="1"/>
            <a:r>
              <a:rPr lang="en-GB" dirty="0"/>
              <a:t>Student “mule” </a:t>
            </a:r>
            <a:r>
              <a:rPr lang="en-GB" dirty="0" smtClean="0"/>
              <a:t>accounts BBC Radio 4 and </a:t>
            </a:r>
            <a:endParaRPr lang="en-GB" dirty="0"/>
          </a:p>
          <a:p>
            <a:pPr lvl="1"/>
            <a:r>
              <a:rPr lang="en-GB" sz="1000" dirty="0"/>
              <a:t>http://www.standard.co.uk/news/crime/criminals-paying-london-foreign-students-for-bank-details-in-money-mule-fraud-a3342901.html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3246919"/>
            <a:ext cx="4648200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19" y="1244065"/>
            <a:ext cx="4029075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922" y="2863266"/>
            <a:ext cx="4436493" cy="271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926" y="3615929"/>
            <a:ext cx="4015893" cy="2683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390" y="3995809"/>
            <a:ext cx="5571820" cy="2266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4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anybody have a chance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Students, staff, My Aunty:</a:t>
            </a:r>
          </a:p>
          <a:p>
            <a:pPr lvl="1"/>
            <a:r>
              <a:rPr lang="en-GB" sz="1300" dirty="0"/>
              <a:t>https://blog.lookout.com/blog/2016/08/25/trident-pegasus/</a:t>
            </a:r>
            <a:endParaRPr lang="en-GB" sz="1300" dirty="0" smtClean="0"/>
          </a:p>
          <a:p>
            <a:r>
              <a:rPr lang="en-GB" dirty="0" smtClean="0"/>
              <a:t>8,000 per month</a:t>
            </a:r>
          </a:p>
          <a:p>
            <a:pPr lvl="1"/>
            <a:r>
              <a:rPr lang="en-GB" sz="1200" u="sng" dirty="0">
                <a:hlinkClick r:id="rId2"/>
              </a:rPr>
              <a:t>http://</a:t>
            </a:r>
            <a:r>
              <a:rPr lang="en-GB" sz="1200" u="sng" dirty="0" smtClean="0">
                <a:hlinkClick r:id="rId2"/>
              </a:rPr>
              <a:t>www.v3.co.uk/v3-uk/news/2451012/8-000-phishing-scams-reported-to-police-every-month</a:t>
            </a:r>
            <a:endParaRPr lang="en-GB" sz="1200" u="sng" dirty="0" smtClean="0"/>
          </a:p>
          <a:p>
            <a:r>
              <a:rPr lang="en-GB" dirty="0" smtClean="0"/>
              <a:t>Sim Card Swap:</a:t>
            </a:r>
          </a:p>
          <a:p>
            <a:pPr lvl="1"/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www.theguardian.com/money/2015/sep/26/sim-swap-fraud-mobile-phone-vodafone-customer</a:t>
            </a:r>
            <a:endParaRPr lang="en-GB" sz="1200" dirty="0" smtClean="0"/>
          </a:p>
          <a:p>
            <a:r>
              <a:rPr lang="en-GB" dirty="0" smtClean="0"/>
              <a:t>Profitable:</a:t>
            </a:r>
          </a:p>
          <a:p>
            <a:pPr lvl="1"/>
            <a:r>
              <a:rPr lang="en-GB" sz="800" dirty="0" smtClean="0"/>
              <a:t>http</a:t>
            </a:r>
            <a:r>
              <a:rPr lang="en-GB" sz="800" dirty="0"/>
              <a:t>://</a:t>
            </a:r>
            <a:r>
              <a:rPr lang="en-GB" sz="800" dirty="0" smtClean="0"/>
              <a:t>www.bbc.co.uk/news/world-asia-india-37564408</a:t>
            </a:r>
            <a:endParaRPr lang="en-GB" dirty="0"/>
          </a:p>
          <a:p>
            <a:r>
              <a:rPr lang="en-GB" dirty="0" smtClean="0"/>
              <a:t>Crude estimate “Grant Award” calculation</a:t>
            </a:r>
          </a:p>
          <a:p>
            <a:pPr lvl="1"/>
            <a:r>
              <a:rPr lang="en-GB" dirty="0" smtClean="0"/>
              <a:t>0.01% success</a:t>
            </a:r>
          </a:p>
          <a:p>
            <a:pPr lvl="1"/>
            <a:r>
              <a:rPr lang="en-GB" dirty="0" smtClean="0"/>
              <a:t>£1000 per victim</a:t>
            </a:r>
          </a:p>
          <a:p>
            <a:pPr lvl="1"/>
            <a:r>
              <a:rPr lang="en-GB" dirty="0" smtClean="0"/>
              <a:t>150 Universities</a:t>
            </a:r>
          </a:p>
          <a:p>
            <a:pPr lvl="1"/>
            <a:r>
              <a:rPr lang="en-GB" dirty="0" smtClean="0"/>
              <a:t>Average 15,000 students</a:t>
            </a:r>
          </a:p>
          <a:p>
            <a:pPr lvl="1"/>
            <a:r>
              <a:rPr lang="en-GB" dirty="0" smtClean="0"/>
              <a:t>Gross £225,000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87" y="1969680"/>
            <a:ext cx="5064228" cy="2829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187" y="2157835"/>
            <a:ext cx="4110387" cy="133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769" y="3328011"/>
            <a:ext cx="3508386" cy="279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964" y="3843173"/>
            <a:ext cx="4138979" cy="223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575" y="4079005"/>
            <a:ext cx="5610225" cy="56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111" y="2240000"/>
            <a:ext cx="5185630" cy="231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2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Written procedure</a:t>
            </a:r>
          </a:p>
          <a:p>
            <a:r>
              <a:rPr lang="en-GB" dirty="0" smtClean="0"/>
              <a:t>It will happen again</a:t>
            </a:r>
          </a:p>
          <a:p>
            <a:pPr lvl="1"/>
            <a:r>
              <a:rPr lang="en-GB" dirty="0" smtClean="0"/>
              <a:t>Sophistication</a:t>
            </a:r>
          </a:p>
          <a:p>
            <a:pPr lvl="1"/>
            <a:r>
              <a:rPr lang="en-GB" sz="800" dirty="0" smtClean="0">
                <a:hlinkClick r:id="rId2"/>
              </a:rPr>
              <a:t>https</a:t>
            </a:r>
            <a:r>
              <a:rPr lang="en-GB" sz="800" dirty="0">
                <a:hlinkClick r:id="rId2"/>
              </a:rPr>
              <a:t>://www.symantec.com/security-center/threat-report</a:t>
            </a:r>
            <a:endParaRPr lang="en-GB" sz="800" dirty="0"/>
          </a:p>
          <a:p>
            <a:pPr lvl="1"/>
            <a:r>
              <a:rPr lang="en-GB" dirty="0" smtClean="0"/>
              <a:t>Weary</a:t>
            </a:r>
          </a:p>
          <a:p>
            <a:pPr lvl="1"/>
            <a:r>
              <a:rPr lang="en-GB" sz="800" dirty="0" smtClean="0">
                <a:hlinkClick r:id="rId3"/>
              </a:rPr>
              <a:t>http</a:t>
            </a:r>
            <a:r>
              <a:rPr lang="en-GB" sz="800" dirty="0">
                <a:hlinkClick r:id="rId3"/>
              </a:rPr>
              <a:t>://</a:t>
            </a:r>
            <a:r>
              <a:rPr lang="en-GB" sz="800" dirty="0" smtClean="0">
                <a:hlinkClick r:id="rId3"/>
              </a:rPr>
              <a:t>www.bbc.co.uk/news/technology-37573795</a:t>
            </a:r>
            <a:endParaRPr lang="en-GB" sz="2400" dirty="0" smtClean="0"/>
          </a:p>
          <a:p>
            <a:r>
              <a:rPr lang="en-GB" dirty="0" smtClean="0"/>
              <a:t>Don’t let your guard down</a:t>
            </a:r>
            <a:endParaRPr lang="en-GB" dirty="0"/>
          </a:p>
          <a:p>
            <a:endParaRPr lang="en-GB" sz="1200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13" y="3005785"/>
            <a:ext cx="4865802" cy="355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221" y="2449477"/>
            <a:ext cx="3265603" cy="428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469" y="3005785"/>
            <a:ext cx="3689699" cy="289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9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question-mark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000125"/>
            <a:ext cx="5500688" cy="469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8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Simone Barbaresi</a:t>
            </a:r>
          </a:p>
          <a:p>
            <a:r>
              <a:rPr lang="en-GB" dirty="0" smtClean="0"/>
              <a:t>Deputy Director IT Services (infrastructure)</a:t>
            </a:r>
          </a:p>
          <a:p>
            <a:r>
              <a:rPr lang="en-GB" dirty="0" smtClean="0"/>
              <a:t>Bangor University</a:t>
            </a:r>
          </a:p>
          <a:p>
            <a:r>
              <a:rPr lang="en-GB" dirty="0" smtClean="0"/>
              <a:t>Twenty years in system administration</a:t>
            </a:r>
          </a:p>
          <a:p>
            <a:r>
              <a:rPr lang="en-GB" dirty="0" smtClean="0"/>
              <a:t>Ian Brown and Matthew Williams O365 technical leads</a:t>
            </a:r>
          </a:p>
          <a:p>
            <a:r>
              <a:rPr lang="en-GB" dirty="0" smtClean="0"/>
              <a:t>Diane Moreland sys admin</a:t>
            </a:r>
          </a:p>
        </p:txBody>
      </p:sp>
    </p:spTree>
    <p:extLst>
      <p:ext uri="{BB962C8B-B14F-4D97-AF65-F5344CB8AC3E}">
        <p14:creationId xmlns:p14="http://schemas.microsoft.com/office/powerpoint/2010/main" val="32666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iss033\AppData\Local\Microsoft\Windows\INetCache\Content.Word\IMG_783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0" y="1679941"/>
            <a:ext cx="2470638" cy="4360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6787" y="1908236"/>
            <a:ext cx="4288705" cy="390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 minutes</a:t>
            </a:r>
          </a:p>
          <a:p>
            <a:r>
              <a:rPr lang="en-GB" dirty="0" smtClean="0"/>
              <a:t>We </a:t>
            </a:r>
            <a:r>
              <a:rPr lang="en-GB" dirty="0"/>
              <a:t>are all familiar with “you have been </a:t>
            </a:r>
            <a:r>
              <a:rPr lang="en-GB" dirty="0" smtClean="0"/>
              <a:t>awarded </a:t>
            </a:r>
            <a:r>
              <a:rPr lang="en-GB" dirty="0"/>
              <a:t>a </a:t>
            </a:r>
            <a:r>
              <a:rPr lang="en-GB" dirty="0" smtClean="0"/>
              <a:t>grant”</a:t>
            </a:r>
          </a:p>
          <a:p>
            <a:r>
              <a:rPr lang="en-GB" dirty="0" smtClean="0"/>
              <a:t>Phish at Bangor: free, greed, relevant, appropriate, expected</a:t>
            </a:r>
          </a:p>
          <a:p>
            <a:r>
              <a:rPr lang="en-GB" dirty="0" smtClean="0"/>
              <a:t>What we did</a:t>
            </a:r>
          </a:p>
          <a:p>
            <a:r>
              <a:rPr lang="en-GB" dirty="0" smtClean="0"/>
              <a:t>What would we do now</a:t>
            </a:r>
          </a:p>
          <a:p>
            <a:r>
              <a:rPr lang="en-GB" dirty="0" smtClean="0"/>
              <a:t>What should we do</a:t>
            </a:r>
          </a:p>
          <a:p>
            <a:r>
              <a:rPr lang="en-GB" dirty="0" smtClean="0"/>
              <a:t>My Aunty</a:t>
            </a:r>
          </a:p>
          <a:p>
            <a:r>
              <a:rPr lang="en-GB" dirty="0" smtClean="0"/>
              <a:t>Questions</a:t>
            </a:r>
          </a:p>
          <a:p>
            <a:r>
              <a:rPr lang="en-GB" dirty="0"/>
              <a:t>BU Email pre and post O365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 descr="Image result for ph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4" y="3590620"/>
            <a:ext cx="2986872" cy="180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Pre-Office 365 at Bangor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setup</a:t>
            </a:r>
          </a:p>
          <a:p>
            <a:pPr lvl="1"/>
            <a:r>
              <a:rPr lang="en-GB" dirty="0" smtClean="0"/>
              <a:t>UNIX email infrastructure</a:t>
            </a:r>
          </a:p>
          <a:p>
            <a:pPr lvl="1"/>
            <a:r>
              <a:rPr lang="en-GB" dirty="0" smtClean="0"/>
              <a:t>Any IMAP client you liked</a:t>
            </a:r>
          </a:p>
          <a:p>
            <a:r>
              <a:rPr lang="en-GB" dirty="0" smtClean="0"/>
              <a:t>Full time job to manage:</a:t>
            </a:r>
          </a:p>
          <a:p>
            <a:pPr lvl="1"/>
            <a:r>
              <a:rPr lang="en-GB" dirty="0" smtClean="0"/>
              <a:t>Software and hardware </a:t>
            </a:r>
          </a:p>
          <a:p>
            <a:pPr lvl="1"/>
            <a:r>
              <a:rPr lang="en-GB" dirty="0" smtClean="0"/>
              <a:t>Operating system</a:t>
            </a:r>
          </a:p>
          <a:p>
            <a:pPr lvl="1"/>
            <a:r>
              <a:rPr lang="en-GB" dirty="0" err="1" smtClean="0"/>
              <a:t>Sendmail</a:t>
            </a:r>
            <a:r>
              <a:rPr lang="en-GB" dirty="0" smtClean="0"/>
              <a:t> configuration</a:t>
            </a:r>
          </a:p>
          <a:p>
            <a:pPr lvl="1"/>
            <a:r>
              <a:rPr lang="en-GB" dirty="0" smtClean="0"/>
              <a:t>AV, anti-spam, </a:t>
            </a:r>
            <a:r>
              <a:rPr lang="en-GB" dirty="0" err="1" smtClean="0"/>
              <a:t>MailScanner</a:t>
            </a:r>
            <a:r>
              <a:rPr lang="en-GB" dirty="0" smtClean="0"/>
              <a:t>, </a:t>
            </a:r>
            <a:r>
              <a:rPr lang="en-GB" dirty="0" err="1" smtClean="0"/>
              <a:t>SpamHaus</a:t>
            </a:r>
            <a:r>
              <a:rPr lang="en-GB" dirty="0" smtClean="0"/>
              <a:t>, Grey Listing, RBL, etc</a:t>
            </a:r>
          </a:p>
          <a:p>
            <a:r>
              <a:rPr lang="en-GB" dirty="0" smtClean="0"/>
              <a:t>Monthly Password giveaways</a:t>
            </a:r>
          </a:p>
          <a:p>
            <a:r>
              <a:rPr lang="en-GB" dirty="0" smtClean="0"/>
              <a:t>Still too much SPAM</a:t>
            </a:r>
          </a:p>
          <a:p>
            <a:r>
              <a:rPr lang="en-GB" dirty="0" smtClean="0"/>
              <a:t>Those not in the know demanding we should fix it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6" y="1600200"/>
            <a:ext cx="3847507" cy="253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3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365 at Bangor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Standardised email service, O365 and Outlook</a:t>
            </a:r>
          </a:p>
          <a:p>
            <a:r>
              <a:rPr lang="en-GB" dirty="0" smtClean="0"/>
              <a:t>Excellent feedback from staff and students</a:t>
            </a:r>
          </a:p>
          <a:p>
            <a:pPr lvl="1"/>
            <a:r>
              <a:rPr lang="en-GB" dirty="0" smtClean="0"/>
              <a:t>Functionality a huge improvement</a:t>
            </a:r>
          </a:p>
          <a:p>
            <a:pPr lvl="1"/>
            <a:r>
              <a:rPr lang="en-GB" dirty="0" smtClean="0"/>
              <a:t>Less SPAM. Over-night. </a:t>
            </a:r>
          </a:p>
          <a:p>
            <a:r>
              <a:rPr lang="en-GB" dirty="0" smtClean="0"/>
              <a:t>UK-MAIL-MANAGERS mail list</a:t>
            </a:r>
          </a:p>
          <a:p>
            <a:pPr lvl="1"/>
            <a:r>
              <a:rPr lang="en-GB" dirty="0" smtClean="0"/>
              <a:t>Thankful all my woes had vanished</a:t>
            </a:r>
          </a:p>
          <a:p>
            <a:pPr lvl="1"/>
            <a:r>
              <a:rPr lang="en-GB" dirty="0" smtClean="0"/>
              <a:t>Pleased anti-spam handled at a global level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1030" name="Picture 6" descr="https://blogs.office.com/wp-content/uploads/2015/08/Office-365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14" y="3696127"/>
            <a:ext cx="3736731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Continued to be Proactive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Periodic reminder to all users</a:t>
            </a:r>
          </a:p>
          <a:p>
            <a:r>
              <a:rPr lang="en-GB" dirty="0" smtClean="0"/>
              <a:t>Included in staff and student induction</a:t>
            </a:r>
          </a:p>
          <a:p>
            <a:r>
              <a:rPr lang="en-GB" dirty="0" smtClean="0"/>
              <a:t>Already SPF records</a:t>
            </a:r>
          </a:p>
          <a:p>
            <a:r>
              <a:rPr lang="en-GB" dirty="0"/>
              <a:t>BU URL for DNS</a:t>
            </a:r>
          </a:p>
          <a:p>
            <a:r>
              <a:rPr lang="en-GB" dirty="0" smtClean="0"/>
              <a:t>JANET’s DNS response policy zone (RPZ) service</a:t>
            </a:r>
          </a:p>
          <a:p>
            <a:pPr lvl="1"/>
            <a:r>
              <a:rPr lang="en-GB" sz="1000" dirty="0"/>
              <a:t>https://community.jisc.ac.uk/library/janet-services-documentation/how-block-or-sinkhole-domains-bind</a:t>
            </a:r>
            <a:endParaRPr lang="en-GB" sz="1000" dirty="0" smtClean="0"/>
          </a:p>
          <a:p>
            <a:r>
              <a:rPr lang="en-GB" dirty="0" smtClean="0"/>
              <a:t>Report incidents</a:t>
            </a:r>
          </a:p>
          <a:p>
            <a:r>
              <a:rPr lang="en-GB" dirty="0" smtClean="0"/>
              <a:t>O365, DNS, Firewall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290" y="2958856"/>
            <a:ext cx="4144076" cy="3349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5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Good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Spam</a:t>
            </a:r>
          </a:p>
          <a:p>
            <a:r>
              <a:rPr lang="en-GB" dirty="0" smtClean="0"/>
              <a:t>Less password divulging</a:t>
            </a:r>
          </a:p>
          <a:p>
            <a:r>
              <a:rPr lang="en-GB" dirty="0" smtClean="0"/>
              <a:t>The good times are here</a:t>
            </a:r>
          </a:p>
          <a:p>
            <a:r>
              <a:rPr lang="en-GB" dirty="0" smtClean="0"/>
              <a:t>All was well with life</a:t>
            </a:r>
            <a:endParaRPr lang="en-GB" dirty="0"/>
          </a:p>
        </p:txBody>
      </p:sp>
      <p:pic>
        <p:nvPicPr>
          <p:cNvPr id="2050" name="Picture 2" descr="Image result for smug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22" y="3958613"/>
            <a:ext cx="1954579" cy="19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r>
              <a:rPr lang="en-GB" dirty="0"/>
              <a:t>, 10</a:t>
            </a:r>
            <a:r>
              <a:rPr lang="en-GB" baseline="30000" dirty="0"/>
              <a:t>th</a:t>
            </a:r>
            <a:r>
              <a:rPr lang="en-GB" dirty="0"/>
              <a:t> May:</a:t>
            </a:r>
          </a:p>
          <a:p>
            <a:pPr lvl="1"/>
            <a:r>
              <a:rPr lang="en-GB" dirty="0"/>
              <a:t>Small, tester batch in the </a:t>
            </a:r>
            <a:r>
              <a:rPr lang="en-GB" dirty="0" smtClean="0"/>
              <a:t>evening</a:t>
            </a:r>
          </a:p>
          <a:p>
            <a:pPr lvl="1"/>
            <a:r>
              <a:rPr lang="en-GB" dirty="0"/>
              <a:t>essentially free </a:t>
            </a:r>
            <a:r>
              <a:rPr lang="en-GB" dirty="0" smtClean="0"/>
              <a:t>money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05" y="2846387"/>
            <a:ext cx="7784652" cy="3462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4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Misinformation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Wednesday, 11th </a:t>
            </a:r>
            <a:r>
              <a:rPr lang="en-GB" dirty="0"/>
              <a:t>May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Students contact </a:t>
            </a:r>
            <a:r>
              <a:rPr lang="en-GB" dirty="0"/>
              <a:t>IT </a:t>
            </a:r>
            <a:r>
              <a:rPr lang="en-GB" dirty="0" smtClean="0"/>
              <a:t>Support, Student Services or Finance</a:t>
            </a:r>
          </a:p>
          <a:p>
            <a:pPr lvl="1"/>
            <a:r>
              <a:rPr lang="en-GB" dirty="0" smtClean="0"/>
              <a:t>Other Contacted Bristol University</a:t>
            </a:r>
          </a:p>
          <a:p>
            <a:pPr lvl="1"/>
            <a:r>
              <a:rPr lang="en-GB" dirty="0"/>
              <a:t>URL = </a:t>
            </a:r>
            <a:r>
              <a:rPr lang="en-GB" dirty="0" smtClean="0">
                <a:hlinkClick r:id="rId2"/>
              </a:rPr>
              <a:t>htttp://pksolar.nl/libraries/simplepie/com_inc/pointer</a:t>
            </a:r>
            <a:endParaRPr lang="en-GB" dirty="0" smtClean="0"/>
          </a:p>
          <a:p>
            <a:pPr lvl="1"/>
            <a:r>
              <a:rPr lang="en-GB" dirty="0" smtClean="0"/>
              <a:t>Blocked at the firewall</a:t>
            </a:r>
          </a:p>
          <a:p>
            <a:pPr lvl="1"/>
            <a:r>
              <a:rPr lang="en-GB" dirty="0" smtClean="0"/>
              <a:t>Second batch in the evening</a:t>
            </a:r>
          </a:p>
          <a:p>
            <a:r>
              <a:rPr lang="en-GB" dirty="0" smtClean="0"/>
              <a:t>Thursday, 12</a:t>
            </a:r>
            <a:r>
              <a:rPr lang="en-GB" baseline="30000" dirty="0" smtClean="0"/>
              <a:t>th</a:t>
            </a:r>
            <a:r>
              <a:rPr lang="en-GB" dirty="0" smtClean="0"/>
              <a:t> May: misinformation</a:t>
            </a:r>
          </a:p>
          <a:p>
            <a:pPr lvl="1"/>
            <a:r>
              <a:rPr lang="en-GB" dirty="0" smtClean="0"/>
              <a:t>Number of students had given their credentials away</a:t>
            </a:r>
          </a:p>
          <a:p>
            <a:pPr lvl="1"/>
            <a:r>
              <a:rPr lang="en-GB" dirty="0" smtClean="0"/>
              <a:t>In parallel student services reported a successful facebook scammer</a:t>
            </a:r>
          </a:p>
          <a:p>
            <a:pPr lvl="1"/>
            <a:r>
              <a:rPr lang="en-GB" dirty="0" smtClean="0"/>
              <a:t>How many had been really duped</a:t>
            </a:r>
          </a:p>
          <a:p>
            <a:pPr lvl="1"/>
            <a:r>
              <a:rPr lang="en-GB" dirty="0" err="1" smtClean="0"/>
              <a:t>SysAdmin</a:t>
            </a:r>
            <a:r>
              <a:rPr lang="en-GB" dirty="0" smtClean="0"/>
              <a:t> include. Odd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chinese whis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4" y="2465204"/>
            <a:ext cx="2016126" cy="1787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U Branding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FDB415"/>
      </a:accent1>
      <a:accent2>
        <a:srgbClr val="C00000"/>
      </a:accent2>
      <a:accent3>
        <a:srgbClr val="FDB415"/>
      </a:accent3>
      <a:accent4>
        <a:srgbClr val="C00000"/>
      </a:accent4>
      <a:accent5>
        <a:srgbClr val="FDB415"/>
      </a:accent5>
      <a:accent6>
        <a:srgbClr val="C00000"/>
      </a:accent6>
      <a:hlink>
        <a:srgbClr val="FDB415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U Branding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FDB415"/>
      </a:accent1>
      <a:accent2>
        <a:srgbClr val="C00000"/>
      </a:accent2>
      <a:accent3>
        <a:srgbClr val="FDB415"/>
      </a:accent3>
      <a:accent4>
        <a:srgbClr val="C00000"/>
      </a:accent4>
      <a:accent5>
        <a:srgbClr val="FDB415"/>
      </a:accent5>
      <a:accent6>
        <a:srgbClr val="C00000"/>
      </a:accent6>
      <a:hlink>
        <a:srgbClr val="FDB415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27255</TotalTime>
  <Words>796</Words>
  <Application>Microsoft Office PowerPoint</Application>
  <PresentationFormat>On-screen Show (4:3)</PresentationFormat>
  <Paragraphs>179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1_Office Theme</vt:lpstr>
      <vt:lpstr>The public cyber security event of 2017  </vt:lpstr>
      <vt:lpstr>Who are we?</vt:lpstr>
      <vt:lpstr>Real world attacks</vt:lpstr>
      <vt:lpstr>Pre-Office 365 at Bangor</vt:lpstr>
      <vt:lpstr>Office 365 at Bangor</vt:lpstr>
      <vt:lpstr>Continued to be Proactive</vt:lpstr>
      <vt:lpstr>The Good Times</vt:lpstr>
      <vt:lpstr>May 2016</vt:lpstr>
      <vt:lpstr>Misinformation rules</vt:lpstr>
      <vt:lpstr>Action taken</vt:lpstr>
      <vt:lpstr>PowerPoint Presentation</vt:lpstr>
      <vt:lpstr>Next Please</vt:lpstr>
      <vt:lpstr>Sequence</vt:lpstr>
      <vt:lpstr>Procedure Written</vt:lpstr>
      <vt:lpstr>University Sector Wide</vt:lpstr>
      <vt:lpstr>What’s around the corner</vt:lpstr>
      <vt:lpstr>Does anybody have a chance</vt:lpstr>
      <vt:lpstr>Conclusion</vt:lpstr>
      <vt:lpstr>PowerPoint Presentation</vt:lpstr>
      <vt:lpstr>PowerPoint Presentation</vt:lpstr>
    </vt:vector>
  </TitlesOfParts>
  <Company>Bangor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abs016</dc:creator>
  <cp:lastModifiedBy>isabelle</cp:lastModifiedBy>
  <cp:revision>470</cp:revision>
  <cp:lastPrinted>2016-10-31T11:21:23Z</cp:lastPrinted>
  <dcterms:created xsi:type="dcterms:W3CDTF">2009-09-02T09:06:26Z</dcterms:created>
  <dcterms:modified xsi:type="dcterms:W3CDTF">2017-11-20T20:17:01Z</dcterms:modified>
</cp:coreProperties>
</file>