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1"/>
  </p:sldMasterIdLst>
  <p:notesMasterIdLst>
    <p:notesMasterId r:id="rId14"/>
  </p:notesMasterIdLst>
  <p:sldIdLst>
    <p:sldId id="258" r:id="rId2"/>
    <p:sldId id="262" r:id="rId3"/>
    <p:sldId id="259" r:id="rId4"/>
    <p:sldId id="264" r:id="rId5"/>
    <p:sldId id="265" r:id="rId6"/>
    <p:sldId id="260" r:id="rId7"/>
    <p:sldId id="263" r:id="rId8"/>
    <p:sldId id="266" r:id="rId9"/>
    <p:sldId id="267" r:id="rId10"/>
    <p:sldId id="271" r:id="rId11"/>
    <p:sldId id="268" r:id="rId12"/>
    <p:sldId id="269" r:id="rId13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95" d="100"/>
          <a:sy n="95" d="100"/>
        </p:scale>
        <p:origin x="35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46DF-80DA-419D-86D0-244A5C76A2EA}" type="datetimeFigureOut">
              <a:rPr lang="en-GB" smtClean="0"/>
              <a:t>05/12/2017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B3010-55EA-4FB7-81AF-A8C5EA2F8CF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2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11031-1DFB-4C77-9B7A-B20F6FAE46BC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8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B3010-55EA-4FB7-81AF-A8C5EA2F8CF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01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B3010-55EA-4FB7-81AF-A8C5EA2F8CF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496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Walk through what these things look like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Emphasise that we don’t have finite resources so we have to prioritise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Note that we will sometimes do things because they are the first-use of a new technology even if the risks to the system/service aren’t that high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Our focus is both on citizen-facing online services and Enterprise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B3010-55EA-4FB7-81AF-A8C5EA2F8CF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64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792789"/>
            <a:ext cx="9144000" cy="4914517"/>
          </a:xfrm>
          <a:prstGeom prst="rect">
            <a:avLst/>
          </a:prstGeom>
          <a:solidFill>
            <a:srgbClr val="051D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013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585" y="1806541"/>
            <a:ext cx="8250656" cy="1857685"/>
          </a:xfrm>
        </p:spPr>
        <p:txBody>
          <a:bodyPr anchor="b">
            <a:normAutofit/>
          </a:bodyPr>
          <a:lstStyle>
            <a:lvl1pPr algn="l">
              <a:defRPr sz="28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585" y="3750068"/>
            <a:ext cx="8250656" cy="148366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50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minimal use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013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1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57175" indent="0">
              <a:spcBef>
                <a:spcPts val="0"/>
              </a:spcBef>
              <a:buNone/>
              <a:defRPr/>
            </a:lvl2pPr>
            <a:lvl3pPr marL="514350" indent="0">
              <a:spcBef>
                <a:spcPts val="0"/>
              </a:spcBef>
              <a:buNone/>
              <a:defRPr/>
            </a:lvl3pPr>
            <a:lvl4pPr marL="771525" indent="0">
              <a:spcBef>
                <a:spcPts val="0"/>
              </a:spcBef>
              <a:buNone/>
              <a:defRPr/>
            </a:lvl4pPr>
            <a:lvl5pPr marL="1028700"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83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338"/>
              </a:spcAft>
              <a:defRPr/>
            </a:lvl1pPr>
            <a:lvl2pPr>
              <a:spcBef>
                <a:spcPts val="0"/>
              </a:spcBef>
              <a:spcAft>
                <a:spcPts val="338"/>
              </a:spcAft>
              <a:defRPr/>
            </a:lvl2pPr>
            <a:lvl3pPr>
              <a:spcBef>
                <a:spcPts val="0"/>
              </a:spcBef>
              <a:spcAft>
                <a:spcPts val="338"/>
              </a:spcAft>
              <a:defRPr/>
            </a:lvl3pPr>
            <a:lvl4pPr>
              <a:spcBef>
                <a:spcPts val="0"/>
              </a:spcBef>
              <a:spcAft>
                <a:spcPts val="338"/>
              </a:spcAft>
              <a:defRPr/>
            </a:lvl4pPr>
            <a:lvl5pPr>
              <a:spcBef>
                <a:spcPts val="0"/>
              </a:spcBef>
              <a:spcAft>
                <a:spcPts val="338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7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8" y="862062"/>
            <a:ext cx="8707856" cy="436165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1pPr>
            <a:lvl2pPr marL="257175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2pPr>
            <a:lvl3pPr marL="514350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3pPr>
            <a:lvl4pPr marL="771525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4pPr>
            <a:lvl5pPr marL="1028700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84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8" y="873304"/>
            <a:ext cx="8707856" cy="4350408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defRPr/>
            </a:lvl1pPr>
            <a:lvl2pPr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defRPr/>
            </a:lvl2pPr>
            <a:lvl3pPr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defRPr/>
            </a:lvl3pPr>
            <a:lvl4pPr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defRPr/>
            </a:lvl4pPr>
            <a:lvl5pPr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5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70" y="880519"/>
            <a:ext cx="4223084" cy="5013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70" y="1446944"/>
            <a:ext cx="4223084" cy="377676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57175" indent="0">
              <a:spcBef>
                <a:spcPts val="0"/>
              </a:spcBef>
              <a:buNone/>
              <a:defRPr/>
            </a:lvl2pPr>
            <a:lvl3pPr marL="514350" indent="0">
              <a:spcBef>
                <a:spcPts val="0"/>
              </a:spcBef>
              <a:buNone/>
              <a:defRPr/>
            </a:lvl3pPr>
            <a:lvl4pPr marL="771525" indent="0">
              <a:spcBef>
                <a:spcPts val="0"/>
              </a:spcBef>
              <a:buNone/>
              <a:defRPr/>
            </a:lvl4pPr>
            <a:lvl5pPr marL="1028700"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656536" y="880521"/>
            <a:ext cx="4276725" cy="434367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70" y="881866"/>
            <a:ext cx="4223084" cy="434184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57175" indent="0">
              <a:spcBef>
                <a:spcPts val="0"/>
              </a:spcBef>
              <a:buNone/>
              <a:defRPr/>
            </a:lvl2pPr>
            <a:lvl3pPr marL="514350" indent="0">
              <a:spcBef>
                <a:spcPts val="0"/>
              </a:spcBef>
              <a:buNone/>
              <a:defRPr/>
            </a:lvl3pPr>
            <a:lvl4pPr marL="771525" indent="0">
              <a:spcBef>
                <a:spcPts val="0"/>
              </a:spcBef>
              <a:buNone/>
              <a:defRPr/>
            </a:lvl4pPr>
            <a:lvl5pPr marL="1028700"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16568" y="5371069"/>
            <a:ext cx="8298782" cy="304271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prstClr val="white"/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656536" y="881866"/>
            <a:ext cx="4276725" cy="434233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19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216570" y="923637"/>
            <a:ext cx="8716691" cy="430056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9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791145"/>
            <a:ext cx="9144000" cy="4923855"/>
          </a:xfrm>
          <a:prstGeom prst="rect">
            <a:avLst/>
          </a:prstGeom>
          <a:solidFill>
            <a:srgbClr val="051D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013" dirty="0">
              <a:solidFill>
                <a:prstClr val="white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6568" y="1049731"/>
            <a:ext cx="8707856" cy="44228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 sz="2025">
                <a:solidFill>
                  <a:schemeClr val="bg1"/>
                </a:solidFill>
              </a:defRPr>
            </a:lvl1pPr>
            <a:lvl2pPr marL="257175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2pPr>
            <a:lvl3pPr marL="514350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3pPr>
            <a:lvl4pPr marL="771525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4pPr>
            <a:lvl5pPr marL="1028700" indent="0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982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33" y="183084"/>
            <a:ext cx="1817972" cy="5048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384132"/>
            <a:ext cx="9144000" cy="330868"/>
          </a:xfrm>
          <a:prstGeom prst="rect">
            <a:avLst/>
          </a:prstGeom>
          <a:solidFill>
            <a:srgbClr val="051D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685800"/>
            <a:endParaRPr lang="en-GB" sz="1013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568" y="880519"/>
            <a:ext cx="8707856" cy="5013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68" y="1471544"/>
            <a:ext cx="8707856" cy="3752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691" y="5365967"/>
            <a:ext cx="439153" cy="30427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13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685800"/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 defTabSz="685800"/>
              <a:t>‹#›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16569" y="5549515"/>
            <a:ext cx="892592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GB" sz="600" dirty="0">
                <a:solidFill>
                  <a:srgbClr val="597699"/>
                </a:solidFill>
              </a:rPr>
              <a:t>This information is exempt under the Freedom of Information Act 2000 (FOIA) and may be exempt under other UK information legislation. Refer any FOIA queries to ncscinfoleg@ncsc.gov.uk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6251" y="791147"/>
            <a:ext cx="9448800" cy="0"/>
          </a:xfrm>
          <a:prstGeom prst="line">
            <a:avLst/>
          </a:prstGeom>
          <a:ln w="12700">
            <a:solidFill>
              <a:srgbClr val="051D49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68" y="5371069"/>
            <a:ext cx="8298782" cy="30427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13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685800"/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</p:spTree>
    <p:extLst>
      <p:ext uri="{BB962C8B-B14F-4D97-AF65-F5344CB8AC3E}">
        <p14:creationId xmlns:p14="http://schemas.microsoft.com/office/powerpoint/2010/main" val="40038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025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/>
              <a:t>Reducing Cyber Security Risks </a:t>
            </a:r>
            <a:br>
              <a:rPr lang="en-GB" sz="4400" dirty="0"/>
            </a:br>
            <a:r>
              <a:rPr lang="en-GB" sz="4400" dirty="0"/>
              <a:t>in the UK Public Sector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GB" dirty="0"/>
          </a:p>
          <a:p>
            <a:pPr algn="r"/>
            <a:endParaRPr lang="en-GB" dirty="0"/>
          </a:p>
          <a:p>
            <a:pPr algn="r"/>
            <a:r>
              <a:rPr lang="en-GB" sz="2800" dirty="0"/>
              <a:t>Alison Whitney</a:t>
            </a:r>
          </a:p>
          <a:p>
            <a:pPr algn="r"/>
            <a:r>
              <a:rPr lang="en-GB" sz="2800" dirty="0"/>
              <a:t>National Cyber Security Centre</a:t>
            </a:r>
          </a:p>
        </p:txBody>
      </p:sp>
    </p:spTree>
    <p:extLst>
      <p:ext uri="{BB962C8B-B14F-4D97-AF65-F5344CB8AC3E}">
        <p14:creationId xmlns:p14="http://schemas.microsoft.com/office/powerpoint/2010/main" val="274881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C6094C5-6616-4B9A-AAD1-19D5933A4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3944" y="1471613"/>
            <a:ext cx="6392936" cy="375285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AC909-2CCC-4CAA-9B30-3613C2AE46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FDD68-C23A-4FE9-A25D-662475F873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10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1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6E47C-EF2A-4916-9BCD-C99E132E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Phishing and Malware Mitigation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68-05DC-441A-A545-F1763CC70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 service that protects the HMG brand from phishing and common web-inject malware threats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In excess of 141610 attacks successfully taken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Reduction in average time an attack remains live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Sites hosted in the UK reduced from 27 hours to 1 hour median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HMG brand infringement (phishing) reduced from 45 hours to 7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Web-inject malware hosted in the UK reduced from 526 hours to 43 hours</a:t>
            </a:r>
          </a:p>
          <a:p>
            <a:pPr marL="800100" lvl="2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2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C82D1-EA55-4DFE-B343-56BB27792E6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852CB-B477-4B72-9B83-B6638E3E98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11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738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84F3-1DCA-490E-B5BF-9E3970C54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Questions?</a:t>
            </a:r>
          </a:p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https://www.ncsc.gov.uk/</a:t>
            </a:r>
          </a:p>
          <a:p>
            <a:pPr algn="ctr"/>
            <a:endParaRPr lang="en-GB" sz="3200" dirty="0"/>
          </a:p>
          <a:p>
            <a:pPr algn="ctr"/>
            <a:endParaRPr lang="en-GB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3A367-D8C2-400D-91E7-6458E75355C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E1DA9-4193-4933-A788-2D185CAADF9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12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4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68" y="1981538"/>
            <a:ext cx="8707856" cy="501315"/>
          </a:xfrm>
        </p:spPr>
        <p:txBody>
          <a:bodyPr>
            <a:normAutofit/>
          </a:bodyPr>
          <a:lstStyle/>
          <a:p>
            <a:r>
              <a:rPr lang="en-GB" sz="2000" dirty="0">
                <a:cs typeface="Arial" panose="020B0604020202020204" pitchFamily="34" charset="0"/>
              </a:rPr>
              <a:t>What we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8" y="2267340"/>
            <a:ext cx="8707856" cy="2993695"/>
          </a:xfrm>
        </p:spPr>
        <p:txBody>
          <a:bodyPr/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cs typeface="Arial" panose="020B0604020202020204" pitchFamily="34" charset="0"/>
              </a:rPr>
              <a:t>Reduce the cyber security risk to the UK;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cs typeface="Arial" panose="020B0604020202020204" pitchFamily="34" charset="0"/>
              </a:rPr>
              <a:t>Respond effectively to cyber security incidents;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cs typeface="Arial" panose="020B0604020202020204" pitchFamily="34" charset="0"/>
              </a:rPr>
              <a:t>Understand the UK’s cyber security environment, sharing knowledge, addressing systemic vulnerabilities; and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cs typeface="Arial" panose="020B0604020202020204" pitchFamily="34" charset="0"/>
              </a:rPr>
              <a:t>Nurture the UK's cyber security capability, providing leadership on key national cyber security issues. 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568" y="936505"/>
            <a:ext cx="8707856" cy="5013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25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cs typeface="Arial" panose="020B0604020202020204" pitchFamily="34" charset="0"/>
              </a:rPr>
              <a:t>Our Vision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6568" y="1312918"/>
            <a:ext cx="8707856" cy="472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cs typeface="Arial" panose="020B0604020202020204" pitchFamily="34" charset="0"/>
              </a:rPr>
              <a:t>Helping to make the UK the safest place to live and do business online</a:t>
            </a:r>
            <a:r>
              <a:rPr lang="en-GB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83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D86527ED-95B7-4DA7-B331-578AAC4684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498" y="880519"/>
            <a:ext cx="8090193" cy="448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470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NCSC Digital Government’s Remit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Central Government in all its guises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Local Government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Health and Social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Emergency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Devolved Administrations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Crown Dependencies and British Overseas Territories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5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What does help from the NCSC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Alerts, advisories and guidance on our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Cascading information through associations, trade bodies and similar groups: the one-to-many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Briefings at events and conferences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Cyber Security Information Sharing Partnership (CiSP) – private forums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Bespoke consultancy for the most challenging risks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Active Cyber Defence: NCSC provided services to make (public sector) organisations safer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Incident Management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31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33F4A-9B31-47C1-BEF8-BB96F780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Cyber Defence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BF1C653-F543-4751-BFD7-A1E895D6E3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551954"/>
              </p:ext>
            </p:extLst>
          </p:nvPr>
        </p:nvGraphicFramePr>
        <p:xfrm>
          <a:off x="215983" y="1314163"/>
          <a:ext cx="8707856" cy="389007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3928">
                  <a:extLst>
                    <a:ext uri="{9D8B030D-6E8A-4147-A177-3AD203B41FA5}">
                      <a16:colId xmlns:a16="http://schemas.microsoft.com/office/drawing/2014/main" val="2069910709"/>
                    </a:ext>
                  </a:extLst>
                </a:gridCol>
                <a:gridCol w="4353928">
                  <a:extLst>
                    <a:ext uri="{9D8B030D-6E8A-4147-A177-3AD203B41FA5}">
                      <a16:colId xmlns:a16="http://schemas.microsoft.com/office/drawing/2014/main" val="2612450614"/>
                    </a:ext>
                  </a:extLst>
                </a:gridCol>
              </a:tblGrid>
              <a:tr h="1864993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  <a:p>
                      <a:pPr algn="ctr"/>
                      <a:r>
                        <a:rPr lang="en-GB" sz="2800" dirty="0"/>
                        <a:t>WEBCHECK</a:t>
                      </a:r>
                    </a:p>
                    <a:p>
                      <a:pPr algn="ctr"/>
                      <a:endParaRPr lang="en-GB" sz="2800" dirty="0"/>
                    </a:p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  <a:p>
                      <a:pPr algn="ctr"/>
                      <a:r>
                        <a:rPr lang="en-GB" sz="2800" dirty="0"/>
                        <a:t>MAILCHECK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795378"/>
                  </a:ext>
                </a:extLst>
              </a:tr>
              <a:tr h="2025086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  <a:p>
                      <a:pPr algn="ctr"/>
                      <a:r>
                        <a:rPr lang="en-GB" sz="2800" b="1" dirty="0"/>
                        <a:t>UK PUBLIC SECTOR</a:t>
                      </a:r>
                    </a:p>
                    <a:p>
                      <a:pPr algn="ctr"/>
                      <a:r>
                        <a:rPr lang="en-GB" sz="2800" b="1" dirty="0"/>
                        <a:t>DNS</a:t>
                      </a:r>
                    </a:p>
                    <a:p>
                      <a:pPr algn="ctr"/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/>
                        <a:t>PHISHING &amp; MALWARE MITIGATION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55283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84903-103B-4CC0-8F8B-48C8E36521F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494642-9567-4ABF-8575-8B2B1A8BE83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06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F5A2-BF81-490A-92EB-EC3C41D8A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Public Sector DNS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91ACC-B505-4AB3-858E-C3AC1807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One of the NCSC’s most widely deployed active cyber defence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Currently available to all public sector organisations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On average the service is actively blocking 70,000 attempts to access known malicious sites each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Partnership with Government Digital Services (GDS) and Nominet UK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Details on how to register: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542925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https://www.ncsc.gov.uk/information/uk-public-sector-dns-service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25648-9E45-4871-B35F-BFEC87B9ABE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80F9D-4987-4889-B009-5AA40794312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1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85120-CFD4-4B71-8879-F26AEF5F6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0843-FCF6-4A7F-92EA-D79E1E55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Helping you to secure your public sector websites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Free to use website configuration and vulnerability scanning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As of October the service had 877 users scanning 5547 unique URLs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151 urgent issues have been fixed following WebCheck notifications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To sign up for the service: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542925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https://www.webcheck.service.ncsc.gov.uk/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DDD7D-CD57-46CA-BD43-633C3DC2853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B4F70-B9A5-4F2C-922B-05560973B2F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8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89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16312-C00B-4803-98DF-1E63F0F0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MailCheck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6D45B-76E9-44A4-9BF1-89C714224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The service supports organisations to adopt the DMARC security protocol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Prototype service  - 1760 unique domains registered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Over 41 million spoofed emails of HMG domains have been reported blocked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For further information on how to implement DMARC: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542925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https://www.ncsc.gov.uk/guidance/email-security-and-anti-spoofing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3E12F-B4C6-40BD-9A8B-48BA7C08FE5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4472C4">
                    <a:lumMod val="40000"/>
                    <a:lumOff val="60000"/>
                  </a:srgbClr>
                </a:solidFill>
              </a:rPr>
              <a:t>OFFICIAL | Reducing Cyber Security Risks in UK Public Sector | December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71559-70DA-45CE-8DFA-DC2C31B9ED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7DDAE8-BD52-4C1A-8309-1A4391C014AD}" type="slidenum">
              <a:rPr lang="en-GB" smtClean="0">
                <a:solidFill>
                  <a:srgbClr val="4472C4">
                    <a:lumMod val="40000"/>
                    <a:lumOff val="60000"/>
                  </a:srgbClr>
                </a:solidFill>
              </a:rPr>
              <a:pPr/>
              <a:t>9</a:t>
            </a:fld>
            <a:endParaRPr lang="en-GB" dirty="0">
              <a:solidFill>
                <a:srgbClr val="4472C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60124"/>
      </p:ext>
    </p:extLst>
  </p:cSld>
  <p:clrMapOvr>
    <a:masterClrMapping/>
  </p:clrMapOvr>
</p:sld>
</file>

<file path=ppt/theme/theme1.xml><?xml version="1.0" encoding="utf-8"?>
<a:theme xmlns:a="http://schemas.openxmlformats.org/drawingml/2006/main" name="NCSC without HQ straplin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638</Words>
  <Application>Microsoft Office PowerPoint</Application>
  <PresentationFormat>On-screen Show (16:10)</PresentationFormat>
  <Paragraphs>136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NCSC without HQ strapline</vt:lpstr>
      <vt:lpstr>Reducing Cyber Security Risks  in the UK Public Sector</vt:lpstr>
      <vt:lpstr>What we do</vt:lpstr>
      <vt:lpstr>PowerPoint Presentation</vt:lpstr>
      <vt:lpstr>NCSC Digital Government’s Remit</vt:lpstr>
      <vt:lpstr>What does help from the NCSC look like?</vt:lpstr>
      <vt:lpstr>Active Cyber Defence</vt:lpstr>
      <vt:lpstr>UK Public Sector DNS Service</vt:lpstr>
      <vt:lpstr>WebCheck</vt:lpstr>
      <vt:lpstr>MailCheck</vt:lpstr>
      <vt:lpstr>PowerPoint Presentation</vt:lpstr>
      <vt:lpstr>Phishing and Malware Mitigation Service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2017-12-04T13:12:58Z</dcterms:created>
  <dcterms:modified xsi:type="dcterms:W3CDTF">2017-12-05T09:10:27Z</dcterms:modified>
</cp:coreProperties>
</file>