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3" r:id="rId1"/>
  </p:sldMasterIdLst>
  <p:notesMasterIdLst>
    <p:notesMasterId r:id="rId14"/>
  </p:notesMasterIdLst>
  <p:sldIdLst>
    <p:sldId id="256" r:id="rId2"/>
    <p:sldId id="297" r:id="rId3"/>
    <p:sldId id="303" r:id="rId4"/>
    <p:sldId id="298" r:id="rId5"/>
    <p:sldId id="305" r:id="rId6"/>
    <p:sldId id="300" r:id="rId7"/>
    <p:sldId id="301" r:id="rId8"/>
    <p:sldId id="306" r:id="rId9"/>
    <p:sldId id="308" r:id="rId10"/>
    <p:sldId id="311" r:id="rId11"/>
    <p:sldId id="278" r:id="rId12"/>
    <p:sldId id="283" r:id="rId1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F1F67A6-DEE4-4FCF-AEDA-D9DCBDFDDF82}">
  <a:tblStyle styleId="{DF1F67A6-DEE4-4FCF-AEDA-D9DCBDFDDF82}" styleName="Table_0">
    <a:wholeTbl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-1040" y="-11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1230829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Mark Evans</a:t>
            </a:r>
          </a:p>
        </p:txBody>
      </p:sp>
    </p:spTree>
    <p:extLst>
      <p:ext uri="{BB962C8B-B14F-4D97-AF65-F5344CB8AC3E}">
        <p14:creationId xmlns:p14="http://schemas.microsoft.com/office/powerpoint/2010/main" val="20802103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Shape 23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08091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Shape 6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 smtClean="0"/>
              <a:t>NCSC and National Crime Agency - The cyber threat to UK business 2016/17 report</a:t>
            </a:r>
          </a:p>
          <a:p>
            <a:pPr lvl="0">
              <a:spcBef>
                <a:spcPts val="0"/>
              </a:spcBef>
              <a:buNone/>
            </a:pPr>
            <a:r>
              <a:rPr lang="en-GB" dirty="0" smtClean="0"/>
              <a:t>NCSP </a:t>
            </a:r>
            <a:r>
              <a:rPr lang="mr-IN" dirty="0" smtClean="0"/>
              <a:t>–</a:t>
            </a:r>
            <a:r>
              <a:rPr lang="en-GB" dirty="0" smtClean="0"/>
              <a:t> National Cyber Security Programme £1.9bn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183416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8979346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3377375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87698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434746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r>
              <a:rPr lang="en-US" dirty="0" smtClean="0"/>
              <a:t>SIRT Security Incident Response</a:t>
            </a:r>
            <a:r>
              <a:rPr lang="en-US" baseline="0" dirty="0" smtClean="0"/>
              <a:t>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034097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76672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Shape 19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55642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ver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5054950" y="95175"/>
            <a:ext cx="4089050" cy="4977000"/>
          </a:xfrm>
          <a:prstGeom prst="rect">
            <a:avLst/>
          </a:prstGeom>
          <a:solidFill>
            <a:srgbClr val="D52527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" name="Shape 11"/>
          <p:cNvPicPr preferRelativeResize="0"/>
          <p:nvPr/>
        </p:nvPicPr>
        <p:blipFill rotWithShape="1">
          <a:blip r:embed="rId2">
            <a:alphaModFix/>
          </a:blip>
          <a:srcRect r="2958"/>
          <a:stretch/>
        </p:blipFill>
        <p:spPr>
          <a:xfrm>
            <a:off x="4973637" y="0"/>
            <a:ext cx="4170361" cy="5143498"/>
          </a:xfrm>
          <a:prstGeom prst="rect">
            <a:avLst/>
          </a:prstGeom>
          <a:noFill/>
          <a:ln>
            <a:noFill/>
          </a:ln>
        </p:spPr>
      </p:pic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1062500" y="2275275"/>
            <a:ext cx="6203400" cy="2232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pen Sans"/>
              <a:buNone/>
              <a:defRPr sz="3000" b="1" i="0" u="none" strike="noStrike" cap="none">
                <a:solidFill>
                  <a:srgbClr val="444444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000">
                <a:solidFill>
                  <a:srgbClr val="000000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pic>
        <p:nvPicPr>
          <p:cNvPr id="13" name="Shape 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4799" y="520991"/>
            <a:ext cx="3420047" cy="1329273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Shape 1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5385" y="4866639"/>
            <a:ext cx="221969" cy="2219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Shape 1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38533" y="4856480"/>
            <a:ext cx="221965" cy="221954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Shape 16"/>
          <p:cNvSpPr txBox="1"/>
          <p:nvPr/>
        </p:nvSpPr>
        <p:spPr>
          <a:xfrm>
            <a:off x="1106820" y="4824276"/>
            <a:ext cx="921600" cy="286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SzPct val="25000"/>
              <a:buFont typeface="Open Sans"/>
              <a:buNone/>
            </a:pPr>
            <a:r>
              <a:rPr lang="en-GB" sz="900" b="1" i="0" u="none" strike="noStrike" cap="none" dirty="0">
                <a:solidFill>
                  <a:srgbClr val="444444"/>
                </a:solidFill>
                <a:latin typeface="Open Sans"/>
                <a:ea typeface="Open Sans"/>
                <a:cs typeface="Open Sans"/>
                <a:sym typeface="Open Sans"/>
              </a:rPr>
              <a:t>‘socitm’</a:t>
            </a:r>
          </a:p>
        </p:txBody>
      </p:sp>
      <p:sp>
        <p:nvSpPr>
          <p:cNvPr id="17" name="Shape 17"/>
          <p:cNvSpPr txBox="1"/>
          <p:nvPr/>
        </p:nvSpPr>
        <p:spPr>
          <a:xfrm>
            <a:off x="232787" y="4842989"/>
            <a:ext cx="921600" cy="286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SzPct val="25000"/>
              <a:buFont typeface="Open Sans"/>
              <a:buNone/>
            </a:pPr>
            <a:r>
              <a:rPr lang="en-GB" sz="900" b="1" i="0" u="none" strike="noStrike" cap="none" dirty="0">
                <a:solidFill>
                  <a:srgbClr val="444444"/>
                </a:solidFill>
                <a:latin typeface="Open Sans"/>
                <a:ea typeface="Open Sans"/>
                <a:cs typeface="Open Sans"/>
                <a:sym typeface="Open Sans"/>
              </a:rPr>
              <a:t>@socitm</a:t>
            </a:r>
          </a:p>
        </p:txBody>
      </p:sp>
      <p:sp>
        <p:nvSpPr>
          <p:cNvPr id="18" name="Shape 18"/>
          <p:cNvSpPr txBox="1"/>
          <p:nvPr/>
        </p:nvSpPr>
        <p:spPr>
          <a:xfrm>
            <a:off x="1815565" y="4554325"/>
            <a:ext cx="6911875" cy="725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GB" sz="800" b="0" i="0" u="none" strike="noStrike" cap="none" dirty="0">
                <a:solidFill>
                  <a:srgbClr val="222222"/>
                </a:solidFill>
                <a:highlight>
                  <a:srgbClr val="FFFFFF"/>
                </a:highlight>
                <a:latin typeface="Open Sans"/>
                <a:ea typeface="Open Sans"/>
                <a:cs typeface="Open Sans"/>
                <a:sym typeface="Open Sans"/>
              </a:rPr>
              <a:t>All rights reserved. This publication may not be reproduced, stored in a retrieval system or transmitted in any form or by any means, electronic, mechanical, photocopying, recording or otherwise, without prior permission of the publisher. Copyright © 2016 Socitm Ltd</a:t>
            </a:r>
          </a:p>
        </p:txBody>
      </p:sp>
      <p:sp>
        <p:nvSpPr>
          <p:cNvPr id="19" name="Shape 19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noFill/>
          <a:ln w="25400" cap="flat" cmpd="sng">
            <a:solidFill>
              <a:srgbClr val="BFBFB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divide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0"/>
            <a:ext cx="9208549" cy="5143499"/>
          </a:xfrm>
          <a:prstGeom prst="rect">
            <a:avLst/>
          </a:prstGeom>
          <a:solidFill>
            <a:srgbClr val="444444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2" name="Shape 22"/>
          <p:cNvPicPr preferRelativeResize="0"/>
          <p:nvPr/>
        </p:nvPicPr>
        <p:blipFill rotWithShape="1">
          <a:blip r:embed="rId2">
            <a:alphaModFix/>
          </a:blip>
          <a:srcRect t="2250" b="1812"/>
          <a:stretch/>
        </p:blipFill>
        <p:spPr>
          <a:xfrm>
            <a:off x="941958" y="0"/>
            <a:ext cx="8266591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Shape 23"/>
          <p:cNvSpPr txBox="1">
            <a:spLocks noGrp="1"/>
          </p:cNvSpPr>
          <p:nvPr>
            <p:ph type="title"/>
          </p:nvPr>
        </p:nvSpPr>
        <p:spPr>
          <a:xfrm>
            <a:off x="1179050" y="915150"/>
            <a:ext cx="6773699" cy="3289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pen Sans"/>
              <a:buNone/>
              <a:defRPr sz="3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0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asic 1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noFill/>
          <a:ln w="25400" cap="flat" cmpd="sng">
            <a:solidFill>
              <a:srgbClr val="BFBFB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6" name="Shape 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727778" y="0"/>
            <a:ext cx="5416221" cy="5063735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228600" y="228600"/>
            <a:ext cx="8316900" cy="841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Font typeface="Open Sans"/>
              <a:buNone/>
              <a:defRPr sz="3600" b="1" i="0" u="none" strike="noStrike" cap="none">
                <a:solidFill>
                  <a:srgbClr val="444444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 algn="ctr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indent="0" algn="ctr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indent="0" algn="ctr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indent="0" algn="ctr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indent="0" algn="ctr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indent="0" algn="ctr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indent="0" algn="ctr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indent="0" algn="ctr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228600" y="1070400"/>
            <a:ext cx="8316900" cy="345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2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asic 2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noFill/>
          <a:ln w="25400" cap="flat" cmpd="sng">
            <a:solidFill>
              <a:srgbClr val="BFBFB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" name="Shape 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12294"/>
            <a:ext cx="5219809" cy="5031205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202775" y="228600"/>
            <a:ext cx="8715900" cy="841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D52527"/>
              </a:buClr>
              <a:buFont typeface="Open Sans"/>
              <a:buNone/>
              <a:defRPr sz="3600" b="1" i="0" u="none" strike="noStrike" cap="none">
                <a:solidFill>
                  <a:srgbClr val="D52527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 algn="r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indent="0" algn="r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indent="0" algn="r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indent="0" algn="r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indent="0" algn="r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indent="0" algn="r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indent="0" algn="r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indent="0" algn="r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202800" y="1070400"/>
            <a:ext cx="8715900" cy="345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2400" b="0" i="0" u="none" strike="noStrike" cap="none">
                <a:solidFill>
                  <a:schemeClr val="accent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457200" marR="0" lvl="1" indent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914400" marR="0" lvl="2" indent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371600" marR="0" lvl="3" indent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1828800" marR="0" lvl="4" indent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286000" marR="0" lvl="5" indent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2743200" marR="0" lvl="6" indent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200400" marR="0" lvl="7" indent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3657600" marR="0" lvl="8" indent="0" algn="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Quote Slide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/>
        </p:nvSpPr>
        <p:spPr>
          <a:xfrm>
            <a:off x="0" y="0"/>
            <a:ext cx="9144000" cy="5143499"/>
          </a:xfrm>
          <a:prstGeom prst="rect">
            <a:avLst/>
          </a:prstGeom>
          <a:noFill/>
          <a:ln w="25400" cap="flat" cmpd="sng">
            <a:solidFill>
              <a:srgbClr val="BFBFBF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" name="Shape 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727778" y="0"/>
            <a:ext cx="5416221" cy="5063735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1486875" y="963300"/>
            <a:ext cx="6165600" cy="2548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44444"/>
              </a:buClr>
              <a:buFont typeface="Open Sans"/>
              <a:buNone/>
              <a:defRPr sz="2400" b="0" i="1" u="none" strike="noStrike" cap="none">
                <a:solidFill>
                  <a:srgbClr val="444444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457200" marR="0" lvl="1" indent="15240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44444"/>
              </a:buClr>
              <a:buSzPct val="100000"/>
              <a:buFont typeface="Open Sans"/>
              <a:buChar char="○"/>
              <a:defRPr sz="2400" b="0" i="0" u="none" strike="noStrike" cap="none">
                <a:solidFill>
                  <a:srgbClr val="444444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914400" marR="0" lvl="2" indent="15240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44444"/>
              </a:buClr>
              <a:buSzPct val="100000"/>
              <a:buFont typeface="Open Sans"/>
              <a:buChar char="■"/>
              <a:defRPr sz="2400" b="0" i="0" u="none" strike="noStrike" cap="none">
                <a:solidFill>
                  <a:srgbClr val="444444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371600" marR="0" lvl="3" indent="15240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44444"/>
              </a:buClr>
              <a:buSzPct val="100000"/>
              <a:buFont typeface="Open Sans"/>
              <a:buChar char="●"/>
              <a:defRPr sz="2400" b="0" i="0" u="none" strike="noStrike" cap="none">
                <a:solidFill>
                  <a:srgbClr val="444444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1828800" marR="0" lvl="4" indent="15240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44444"/>
              </a:buClr>
              <a:buSzPct val="100000"/>
              <a:buFont typeface="Open Sans"/>
              <a:buChar char="○"/>
              <a:defRPr sz="2400" b="0" i="0" u="none" strike="noStrike" cap="none">
                <a:solidFill>
                  <a:srgbClr val="444444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286000" marR="0" lvl="5" indent="15240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44444"/>
              </a:buClr>
              <a:buSzPct val="100000"/>
              <a:buFont typeface="Open Sans"/>
              <a:buChar char="■"/>
              <a:defRPr sz="2400" b="0" i="0" u="none" strike="noStrike" cap="none">
                <a:solidFill>
                  <a:srgbClr val="444444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2743200" marR="0" lvl="6" indent="15240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44444"/>
              </a:buClr>
              <a:buSzPct val="100000"/>
              <a:buFont typeface="Open Sans"/>
              <a:buChar char="●"/>
              <a:defRPr sz="2400" b="0" i="0" u="none" strike="noStrike" cap="none">
                <a:solidFill>
                  <a:srgbClr val="444444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200400" marR="0" lvl="7" indent="15240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44444"/>
              </a:buClr>
              <a:buSzPct val="100000"/>
              <a:buFont typeface="Open Sans"/>
              <a:buChar char="○"/>
              <a:defRPr sz="2400" b="0" i="0" u="none" strike="noStrike" cap="none">
                <a:solidFill>
                  <a:srgbClr val="444444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3657600" marR="0" lvl="8" indent="15240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444444"/>
              </a:buClr>
              <a:buSzPct val="100000"/>
              <a:buFont typeface="Open Sans"/>
              <a:buChar char="■"/>
              <a:defRPr sz="2400" b="0" i="0" u="none" strike="noStrike" cap="none">
                <a:solidFill>
                  <a:srgbClr val="444444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pic>
        <p:nvPicPr>
          <p:cNvPr id="38" name="Shape 3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8262715" y="3511823"/>
            <a:ext cx="610299" cy="660484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Shape 3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flipH="1">
            <a:off x="293525" y="308933"/>
            <a:ext cx="610299" cy="65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Shape 4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flipH="1">
            <a:off x="903825" y="308933"/>
            <a:ext cx="610299" cy="6543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Shape 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10800000">
            <a:off x="7652415" y="3511823"/>
            <a:ext cx="610299" cy="6604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599" cy="572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Open Sans"/>
              <a:buNone/>
              <a:defRPr sz="2800" b="0" i="0" u="none" strike="noStrike" cap="none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indent="0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indent="0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indent="0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indent="0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indent="0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indent="0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indent="0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2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599" cy="3416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457200" marR="0" lvl="1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914400" marR="0" lvl="2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371600" marR="0" lvl="3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1828800" marR="0" lvl="4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286000" marR="0" lvl="5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2743200" marR="0" lvl="6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200400" marR="0" lvl="7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3657600" marR="0" lvl="8" indent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Open Sans"/>
              <a:buNone/>
              <a:defRPr sz="1400" b="0" i="0" u="none" strike="noStrike" cap="none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7" y="4663216"/>
            <a:ext cx="548699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Arial"/>
              <a:buNone/>
            </a:pPr>
            <a:fld id="{00000000-1234-1234-1234-123412341234}" type="slidenum">
              <a:rPr lang="en-GB"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GB" sz="1000" b="0" i="0" u="none" strike="noStrike" cap="none" dirty="0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www.socitm.net/publications/local-leadership-in-a-cyber-society-understanding-the-challenges" TargetMode="External"/><Relationship Id="rId3" Type="http://schemas.openxmlformats.org/officeDocument/2006/relationships/hyperlink" Target="http://cyberguide.socitm.net/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267128" y="1510302"/>
            <a:ext cx="8311793" cy="2739356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algn="l"/>
            <a:r>
              <a:rPr lang="en-GB" sz="1800" b="1" dirty="0"/>
              <a:t/>
            </a:r>
            <a:br>
              <a:rPr lang="en-GB" sz="1800" b="1" dirty="0"/>
            </a:br>
            <a:r>
              <a:rPr lang="en-GB" sz="1800" b="1" dirty="0"/>
              <a:t/>
            </a:r>
            <a:br>
              <a:rPr lang="en-GB" sz="1800" b="1" dirty="0"/>
            </a:b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/>
              <a:t>Public Cyber Security Conference 2017</a:t>
            </a:r>
            <a:br>
              <a:rPr lang="en-GB" sz="1800" dirty="0"/>
            </a:br>
            <a:r>
              <a:rPr lang="en-GB" sz="1800" dirty="0"/>
              <a:t/>
            </a:r>
            <a:br>
              <a:rPr lang="en-GB" sz="1800" dirty="0"/>
            </a:br>
            <a:r>
              <a:rPr lang="en-GB" sz="2800" dirty="0"/>
              <a:t>Cyber Security Challenges – Emerging Threats, the Socitm Perspective</a:t>
            </a: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/>
              <a:t/>
            </a:r>
            <a:br>
              <a:rPr lang="en-GB" sz="1800" dirty="0"/>
            </a:br>
            <a:r>
              <a:rPr lang="en-GB" sz="1800" dirty="0"/>
              <a:t>Martin Ferguson for </a:t>
            </a:r>
            <a:r>
              <a:rPr lang="en-GB" sz="1800" dirty="0">
                <a:solidFill>
                  <a:schemeClr val="accent2"/>
                </a:solidFill>
              </a:rPr>
              <a:t>Geoff Connell – Socitm President </a:t>
            </a:r>
            <a:r>
              <a:rPr lang="en-GB" sz="1800" dirty="0" smtClean="0">
                <a:solidFill>
                  <a:schemeClr val="accent2"/>
                </a:solidFill>
              </a:rPr>
              <a:t>and </a:t>
            </a:r>
            <a:r>
              <a:rPr lang="en-GB" sz="1800" dirty="0">
                <a:solidFill>
                  <a:schemeClr val="accent2"/>
                </a:solidFill>
              </a:rPr>
              <a:t>CIO Norfolk CC</a:t>
            </a:r>
            <a:br>
              <a:rPr lang="en-GB" sz="1800" dirty="0">
                <a:solidFill>
                  <a:schemeClr val="accent2"/>
                </a:solidFill>
              </a:rPr>
            </a:br>
            <a:r>
              <a:rPr lang="en-GB" sz="1800" dirty="0">
                <a:solidFill>
                  <a:schemeClr val="accent2"/>
                </a:solidFill>
              </a:rPr>
              <a:t>Birmingham 7</a:t>
            </a:r>
            <a:r>
              <a:rPr lang="en-GB" sz="1800" baseline="30000" dirty="0">
                <a:solidFill>
                  <a:schemeClr val="accent2"/>
                </a:solidFill>
              </a:rPr>
              <a:t>th</a:t>
            </a:r>
            <a:r>
              <a:rPr lang="en-GB" sz="1800" dirty="0">
                <a:solidFill>
                  <a:schemeClr val="accent2"/>
                </a:solidFill>
              </a:rPr>
              <a:t> December</a:t>
            </a:r>
            <a:r>
              <a:rPr lang="en-GB" sz="1800" dirty="0"/>
              <a:t> 2017</a:t>
            </a:r>
            <a:br>
              <a:rPr lang="en-GB" sz="1800" dirty="0"/>
            </a:br>
            <a:endParaRPr lang="en-GB" sz="18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>
            <a:extLst>
              <a:ext uri="{FF2B5EF4-FFF2-40B4-BE49-F238E27FC236}">
                <a16:creationId xmlns="" xmlns:a16="http://schemas.microsoft.com/office/drawing/2014/main" id="{394E2D59-D080-439C-96EB-9DD0959FD9CF}"/>
              </a:ext>
            </a:extLst>
          </p:cNvPr>
          <p:cNvSpPr txBox="1">
            <a:spLocks/>
          </p:cNvSpPr>
          <p:nvPr/>
        </p:nvSpPr>
        <p:spPr>
          <a:xfrm>
            <a:off x="234461" y="261207"/>
            <a:ext cx="2924743" cy="39973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Font typeface="Open Sans"/>
              <a:buNone/>
              <a:defRPr sz="3600" b="1" i="0" u="none" strike="noStrike" cap="none">
                <a:solidFill>
                  <a:srgbClr val="444444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indent="0" algn="ctr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 indent="0" algn="ctr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 indent="0" algn="ctr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 indent="0" algn="ctr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 indent="0" algn="ctr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 indent="0" algn="ctr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 indent="0" algn="ctr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 indent="0" algn="ctr" rtl="0">
              <a:spcBef>
                <a:spcPts val="0"/>
              </a:spcBef>
              <a:buClr>
                <a:schemeClr val="dk1"/>
              </a:buClr>
              <a:buFont typeface="Open Sans"/>
              <a:buNone/>
              <a:defRPr sz="36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r>
              <a:rPr lang="en-GB" sz="2800" kern="1200" dirty="0">
                <a:solidFill>
                  <a:srgbClr val="44546A"/>
                </a:solidFill>
              </a:rPr>
              <a:t>Strengthening Our Technical Resilience</a:t>
            </a:r>
            <a:br>
              <a:rPr lang="en-GB" sz="2800" kern="1200" dirty="0">
                <a:solidFill>
                  <a:srgbClr val="44546A"/>
                </a:solidFill>
              </a:rPr>
            </a:br>
            <a:r>
              <a:rPr lang="en-GB" sz="2800" kern="1200" dirty="0">
                <a:solidFill>
                  <a:srgbClr val="44546A"/>
                </a:solidFill>
              </a:rPr>
              <a:t/>
            </a:r>
            <a:br>
              <a:rPr lang="en-GB" sz="2800" kern="1200" dirty="0">
                <a:solidFill>
                  <a:srgbClr val="44546A"/>
                </a:solidFill>
              </a:rPr>
            </a:br>
            <a:r>
              <a:rPr lang="en-GB" sz="2800" kern="1200" dirty="0">
                <a:solidFill>
                  <a:srgbClr val="44546A"/>
                </a:solidFill>
              </a:rPr>
              <a:t>The Opportunities</a:t>
            </a:r>
            <a:r>
              <a:rPr lang="en-GB" sz="2800" dirty="0"/>
              <a:t/>
            </a:r>
            <a:br>
              <a:rPr lang="en-GB" sz="2800" dirty="0"/>
            </a:br>
            <a:endParaRPr lang="en-GB" sz="2800" dirty="0"/>
          </a:p>
        </p:txBody>
      </p:sp>
      <p:sp>
        <p:nvSpPr>
          <p:cNvPr id="9" name="Text Placeholder 2">
            <a:extLst>
              <a:ext uri="{FF2B5EF4-FFF2-40B4-BE49-F238E27FC236}">
                <a16:creationId xmlns="" xmlns:a16="http://schemas.microsoft.com/office/drawing/2014/main" id="{7AA28E76-7DF2-4851-A7EC-6AEDF97DB210}"/>
              </a:ext>
            </a:extLst>
          </p:cNvPr>
          <p:cNvSpPr txBox="1">
            <a:spLocks/>
          </p:cNvSpPr>
          <p:nvPr/>
        </p:nvSpPr>
        <p:spPr>
          <a:xfrm>
            <a:off x="2959912" y="1796502"/>
            <a:ext cx="6043412" cy="32400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2" marR="0" lvl="0" indent="-342892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546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Search out, refine and disseminate best practice</a:t>
            </a:r>
          </a:p>
          <a:p>
            <a:pPr marL="342892" marR="0" lvl="0" indent="-342892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546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Teach tech skills, train the trainer, use apprentices</a:t>
            </a:r>
          </a:p>
          <a:p>
            <a:pPr marL="342892" marR="0" lvl="0" indent="-342892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546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Pool resources, actively seek out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fix known vulnerabilities remotely or man in van if needed</a:t>
            </a:r>
          </a:p>
          <a:p>
            <a:pPr marL="342892" marR="0" lvl="0" indent="-342892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546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Deploy NCSC active cyber defence solutions</a:t>
            </a:r>
          </a:p>
          <a:p>
            <a:pPr marL="342892" marR="0" lvl="0" indent="-342892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546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Commission / pool resources to create a central CERT</a:t>
            </a:r>
          </a:p>
          <a:p>
            <a:pPr marL="342892" marR="0" lvl="0" indent="-342892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546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Work on suppliers standards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centralised testing</a:t>
            </a:r>
          </a:p>
          <a:p>
            <a:pPr marL="342892" marR="0" lvl="0" indent="-342892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546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Promote </a:t>
            </a:r>
            <a:r>
              <a:rPr kumimoji="0" lang="en-GB" sz="24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Cyber Essentials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 LAs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suppliers</a:t>
            </a:r>
          </a:p>
          <a:p>
            <a:pPr marL="342892" marR="0" lvl="0" indent="-342892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546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Build on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trust and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capacity already in WARPs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Socitm </a:t>
            </a:r>
          </a:p>
        </p:txBody>
      </p:sp>
    </p:spTree>
    <p:extLst>
      <p:ext uri="{BB962C8B-B14F-4D97-AF65-F5344CB8AC3E}">
        <p14:creationId xmlns:p14="http://schemas.microsoft.com/office/powerpoint/2010/main" val="23267404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title"/>
          </p:nvPr>
        </p:nvSpPr>
        <p:spPr>
          <a:xfrm>
            <a:off x="202775" y="228600"/>
            <a:ext cx="8715900" cy="841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Summary</a:t>
            </a:r>
          </a:p>
        </p:txBody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369895" y="936836"/>
            <a:ext cx="8548780" cy="3453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algn="l">
              <a:spcBef>
                <a:spcPts val="0"/>
              </a:spcBef>
              <a:buNone/>
            </a:pPr>
            <a:r>
              <a:rPr lang="en-GB" sz="1400" dirty="0">
                <a:solidFill>
                  <a:schemeClr val="accent2"/>
                </a:solidFill>
              </a:rPr>
              <a:t>Money is tight and will remain so, </a:t>
            </a:r>
            <a:r>
              <a:rPr lang="en-GB" sz="1400" b="1" dirty="0">
                <a:solidFill>
                  <a:schemeClr val="accent2"/>
                </a:solidFill>
              </a:rPr>
              <a:t>demand is growing</a:t>
            </a:r>
            <a:r>
              <a:rPr lang="en-GB" sz="1400" dirty="0"/>
              <a:t>, </a:t>
            </a:r>
            <a:r>
              <a:rPr lang="en-GB" sz="1400" b="1" dirty="0" smtClean="0"/>
              <a:t>cyber threats are</a:t>
            </a:r>
            <a:r>
              <a:rPr lang="en-GB" sz="1400" b="1" dirty="0" smtClean="0">
                <a:solidFill>
                  <a:schemeClr val="accent2"/>
                </a:solidFill>
              </a:rPr>
              <a:t> increasing</a:t>
            </a:r>
            <a:endParaRPr lang="en-GB" sz="1400" b="1" dirty="0"/>
          </a:p>
          <a:p>
            <a:pPr lvl="0" algn="l">
              <a:spcBef>
                <a:spcPts val="0"/>
              </a:spcBef>
              <a:buNone/>
            </a:pPr>
            <a:r>
              <a:rPr lang="en-GB" sz="1400" dirty="0"/>
              <a:t>We need to </a:t>
            </a:r>
            <a:r>
              <a:rPr lang="en-GB" sz="1400" b="1" dirty="0"/>
              <a:t>design out the vulnerabilities </a:t>
            </a:r>
            <a:r>
              <a:rPr lang="en-GB" sz="1400" dirty="0"/>
              <a:t>in our systems </a:t>
            </a:r>
            <a:r>
              <a:rPr lang="en-GB" sz="1400" dirty="0" smtClean="0"/>
              <a:t>and </a:t>
            </a:r>
            <a:r>
              <a:rPr lang="en-GB" sz="1400" dirty="0"/>
              <a:t>improve our ability to respond.  That’s both as local public sector and as a nation.  Public and private sector working together to support our citizens </a:t>
            </a:r>
            <a:r>
              <a:rPr lang="en-GB" sz="1400" dirty="0" smtClean="0"/>
              <a:t>and businesses.</a:t>
            </a:r>
            <a:endParaRPr lang="en-GB" sz="1400" dirty="0"/>
          </a:p>
          <a:p>
            <a:pPr lvl="0" algn="l">
              <a:spcBef>
                <a:spcPts val="0"/>
              </a:spcBef>
              <a:buNone/>
            </a:pPr>
            <a:r>
              <a:rPr lang="en-GB" sz="1400" dirty="0" smtClean="0"/>
              <a:t>It’s </a:t>
            </a:r>
            <a:r>
              <a:rPr lang="en-GB" sz="1400" dirty="0"/>
              <a:t>not just about systems, we need to </a:t>
            </a:r>
            <a:r>
              <a:rPr lang="en-GB" sz="1400" b="1" dirty="0"/>
              <a:t>educate</a:t>
            </a:r>
            <a:r>
              <a:rPr lang="en-GB" sz="1400" dirty="0"/>
              <a:t> our staff, business partners and </a:t>
            </a:r>
            <a:r>
              <a:rPr lang="en-GB" sz="1400" dirty="0" smtClean="0"/>
              <a:t>residents</a:t>
            </a:r>
            <a:endParaRPr lang="en-GB" sz="1400" dirty="0"/>
          </a:p>
          <a:p>
            <a:pPr lvl="0" algn="l">
              <a:spcBef>
                <a:spcPts val="0"/>
              </a:spcBef>
              <a:buNone/>
            </a:pPr>
            <a:r>
              <a:rPr lang="en-GB" sz="1400" dirty="0"/>
              <a:t>                 We have an opportunity to develop world class cyber </a:t>
            </a:r>
            <a:r>
              <a:rPr lang="en-GB" sz="1400" b="1" dirty="0"/>
              <a:t>skills</a:t>
            </a:r>
            <a:r>
              <a:rPr lang="en-GB" sz="1400" dirty="0"/>
              <a:t> .</a:t>
            </a:r>
          </a:p>
          <a:p>
            <a:pPr lvl="0" algn="l">
              <a:spcBef>
                <a:spcPts val="0"/>
              </a:spcBef>
              <a:buNone/>
            </a:pPr>
            <a:r>
              <a:rPr lang="en-GB" sz="1400" dirty="0"/>
              <a:t>                                  We should aim for our localities to be the </a:t>
            </a:r>
            <a:r>
              <a:rPr lang="en-GB" sz="1400" b="1" dirty="0"/>
              <a:t>safest place to live and do </a:t>
            </a:r>
            <a:r>
              <a:rPr lang="en-GB" sz="1400" b="1" dirty="0" smtClean="0"/>
              <a:t>business</a:t>
            </a:r>
            <a:endParaRPr lang="en-GB" sz="1400" b="1" dirty="0"/>
          </a:p>
          <a:p>
            <a:pPr lvl="0" algn="l">
              <a:spcBef>
                <a:spcPts val="0"/>
              </a:spcBef>
              <a:buNone/>
            </a:pPr>
            <a:r>
              <a:rPr lang="en-GB" sz="1400" dirty="0"/>
              <a:t> 			                        </a:t>
            </a:r>
            <a:r>
              <a:rPr lang="en-GB" sz="1400" b="1" dirty="0">
                <a:solidFill>
                  <a:srgbClr val="FF0000"/>
                </a:solidFill>
              </a:rPr>
              <a:t>The Socitm mantra</a:t>
            </a:r>
            <a:r>
              <a:rPr lang="en-GB" sz="1400" b="1" dirty="0" smtClean="0">
                <a:solidFill>
                  <a:srgbClr val="FF0000"/>
                </a:solidFill>
              </a:rPr>
              <a:t>:</a:t>
            </a:r>
          </a:p>
          <a:p>
            <a:pPr lvl="0" algn="l">
              <a:spcBef>
                <a:spcPts val="0"/>
              </a:spcBef>
              <a:buNone/>
            </a:pPr>
            <a:r>
              <a:rPr lang="en-GB" sz="1400" b="1" dirty="0">
                <a:solidFill>
                  <a:srgbClr val="FF0000"/>
                </a:solidFill>
              </a:rPr>
              <a:t>	</a:t>
            </a:r>
            <a:r>
              <a:rPr lang="en-GB" sz="1400" b="1" dirty="0" smtClean="0">
                <a:solidFill>
                  <a:srgbClr val="FF0000"/>
                </a:solidFill>
              </a:rPr>
              <a:t>				</a:t>
            </a:r>
            <a:r>
              <a:rPr lang="en-GB" sz="1400" b="1" dirty="0" smtClean="0">
                <a:solidFill>
                  <a:srgbClr val="FF0000"/>
                </a:solidFill>
              </a:rPr>
              <a:t> </a:t>
            </a:r>
            <a:r>
              <a:rPr lang="en-GB" sz="1400" b="1" dirty="0" smtClean="0">
                <a:solidFill>
                  <a:srgbClr val="FF0000"/>
                </a:solidFill>
              </a:rPr>
              <a:t>Simplify </a:t>
            </a:r>
            <a:r>
              <a:rPr lang="mr-IN" sz="1400" b="1" dirty="0" smtClean="0">
                <a:solidFill>
                  <a:srgbClr val="FF0000"/>
                </a:solidFill>
              </a:rPr>
              <a:t>–</a:t>
            </a:r>
            <a:r>
              <a:rPr lang="en-GB" sz="1400" b="1" dirty="0" smtClean="0">
                <a:solidFill>
                  <a:srgbClr val="FF0000"/>
                </a:solidFill>
              </a:rPr>
              <a:t> Standardise - Share</a:t>
            </a:r>
            <a:r>
              <a:rPr lang="en-GB" sz="1400" b="1" dirty="0">
                <a:solidFill>
                  <a:srgbClr val="FF0000"/>
                </a:solidFill>
              </a:rPr>
              <a:t>!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>
            <a:spLocks noGrp="1"/>
          </p:cNvSpPr>
          <p:nvPr>
            <p:ph type="title"/>
          </p:nvPr>
        </p:nvSpPr>
        <p:spPr>
          <a:xfrm>
            <a:off x="1179050" y="1002078"/>
            <a:ext cx="6773700" cy="2158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/>
              <a:t/>
            </a:r>
            <a:br>
              <a:rPr lang="en-GB" sz="3600" dirty="0"/>
            </a:br>
            <a:r>
              <a:rPr lang="en-GB" sz="3600" dirty="0"/>
              <a:t>Questions?</a:t>
            </a:r>
          </a:p>
          <a:p>
            <a:pPr lvl="0">
              <a:spcBef>
                <a:spcPts val="0"/>
              </a:spcBef>
              <a:buNone/>
            </a:pPr>
            <a:r>
              <a:rPr lang="en-GB" sz="2400" dirty="0"/>
              <a:t/>
            </a:r>
            <a:br>
              <a:rPr lang="en-GB" sz="2400" dirty="0"/>
            </a:br>
            <a:r>
              <a:rPr lang="en-GB" sz="2400" dirty="0"/>
              <a:t>Geoff.Connell@</a:t>
            </a:r>
            <a:r>
              <a:rPr lang="en-GB" sz="2400" dirty="0" smtClean="0"/>
              <a:t>Norfolk.gov.uk</a:t>
            </a:r>
            <a:r>
              <a:rPr lang="en-GB" sz="2400" dirty="0" smtClean="0"/>
              <a:t/>
            </a:r>
            <a:br>
              <a:rPr lang="en-GB" sz="2400" dirty="0" smtClean="0"/>
            </a:br>
            <a:r>
              <a:rPr lang="en-GB" sz="2400" dirty="0" smtClean="0"/>
              <a:t>Martin.Ferguson@Socitm.net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5627" y="915150"/>
            <a:ext cx="8219326" cy="3769866"/>
          </a:xfrm>
        </p:spPr>
        <p:txBody>
          <a:bodyPr/>
          <a:lstStyle/>
          <a:p>
            <a:pPr algn="l"/>
            <a:r>
              <a:rPr lang="en-GB" dirty="0"/>
              <a:t>What I will cover:</a:t>
            </a:r>
            <a:br>
              <a:rPr lang="en-GB" dirty="0"/>
            </a:br>
            <a:r>
              <a:rPr lang="en-GB" dirty="0"/>
              <a:t/>
            </a:r>
            <a:br>
              <a:rPr lang="en-GB" dirty="0"/>
            </a:br>
            <a:r>
              <a:rPr lang="en-GB" dirty="0"/>
              <a:t>- Cyber </a:t>
            </a:r>
            <a:r>
              <a:rPr lang="en-GB" dirty="0" smtClean="0"/>
              <a:t>context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- Geopolitical context</a:t>
            </a:r>
            <a:br>
              <a:rPr lang="en-GB" dirty="0"/>
            </a:br>
            <a:r>
              <a:rPr lang="en-GB" dirty="0"/>
              <a:t>- Transforming tech </a:t>
            </a:r>
            <a:r>
              <a:rPr lang="en-GB" dirty="0" smtClean="0"/>
              <a:t>and cyber </a:t>
            </a:r>
            <a:r>
              <a:rPr lang="en-GB" dirty="0"/>
              <a:t>context</a:t>
            </a:r>
            <a:br>
              <a:rPr lang="en-GB" dirty="0"/>
            </a:br>
            <a:r>
              <a:rPr lang="en-GB" dirty="0"/>
              <a:t>- Evolution of cyber services </a:t>
            </a:r>
            <a:r>
              <a:rPr lang="en-GB" dirty="0" smtClean="0"/>
              <a:t>and </a:t>
            </a:r>
            <a:r>
              <a:rPr lang="en-GB" dirty="0"/>
              <a:t>practices </a:t>
            </a:r>
            <a:br>
              <a:rPr lang="en-GB" dirty="0"/>
            </a:br>
            <a:r>
              <a:rPr lang="en-GB" dirty="0"/>
              <a:t>- How can Socitm help</a:t>
            </a:r>
            <a:br>
              <a:rPr lang="en-GB" dirty="0"/>
            </a:br>
            <a:r>
              <a:rPr lang="en-GB" dirty="0"/>
              <a:t>- Summary</a:t>
            </a:r>
            <a:br>
              <a:rPr lang="en-GB" dirty="0"/>
            </a:b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8852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 txBox="1">
            <a:spLocks noGrp="1"/>
          </p:cNvSpPr>
          <p:nvPr>
            <p:ph type="title"/>
          </p:nvPr>
        </p:nvSpPr>
        <p:spPr>
          <a:xfrm>
            <a:off x="156238" y="103610"/>
            <a:ext cx="8316900" cy="841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Cyber Context</a:t>
            </a:r>
          </a:p>
        </p:txBody>
      </p:sp>
      <p:sp>
        <p:nvSpPr>
          <p:cNvPr id="72" name="Shape 72"/>
          <p:cNvSpPr txBox="1">
            <a:spLocks noGrp="1"/>
          </p:cNvSpPr>
          <p:nvPr>
            <p:ph type="body" idx="1"/>
          </p:nvPr>
        </p:nvSpPr>
        <p:spPr>
          <a:xfrm>
            <a:off x="228600" y="1059386"/>
            <a:ext cx="7980452" cy="3453600"/>
          </a:xfrm>
          <a:prstGeom prst="rect">
            <a:avLst/>
          </a:prstGeom>
        </p:spPr>
        <p:txBody>
          <a:bodyPr lIns="91425" tIns="91425" rIns="91425" bIns="91425" anchor="t" anchorCtr="0">
            <a:normAutofit fontScale="25000" lnSpcReduction="20000"/>
          </a:bodyPr>
          <a:lstStyle/>
          <a:p>
            <a:pPr lvl="0"/>
            <a:r>
              <a:rPr lang="en-GB" sz="9600" b="1" dirty="0">
                <a:solidFill>
                  <a:schemeClr val="dk1"/>
                </a:solidFill>
              </a:rPr>
              <a:t>Emerging threats:</a:t>
            </a:r>
            <a:r>
              <a:rPr lang="en-GB" sz="9600" dirty="0">
                <a:solidFill>
                  <a:schemeClr val="dk1"/>
                </a:solidFill>
              </a:rPr>
              <a:t> </a:t>
            </a:r>
          </a:p>
          <a:p>
            <a:r>
              <a:rPr lang="en-GB" sz="9600" dirty="0">
                <a:solidFill>
                  <a:schemeClr val="tx1"/>
                </a:solidFill>
              </a:rPr>
              <a:t>The past year has been punctuated by </a:t>
            </a:r>
            <a:r>
              <a:rPr lang="en-GB" sz="9600" b="1" dirty="0">
                <a:solidFill>
                  <a:schemeClr val="tx1"/>
                </a:solidFill>
              </a:rPr>
              <a:t>cyber attacks on a scale and boldness not seen before</a:t>
            </a:r>
            <a:r>
              <a:rPr lang="en-GB" sz="9600" dirty="0">
                <a:solidFill>
                  <a:schemeClr val="tx1"/>
                </a:solidFill>
              </a:rPr>
              <a:t>. This included the largest recorded cyber heist, the largest DDoS attack and the biggest data breach ever being revealed. (The Cyber threat to UK Business)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dirty="0">
                <a:solidFill>
                  <a:schemeClr val="dk1"/>
                </a:solidFill>
              </a:rPr>
              <a:t>.</a:t>
            </a:r>
            <a:endParaRPr lang="en-GB" sz="9600" b="1" dirty="0">
              <a:solidFill>
                <a:schemeClr val="dk1"/>
              </a:solidFill>
            </a:endParaRPr>
          </a:p>
          <a:p>
            <a:r>
              <a:rPr lang="en-GB" sz="9600" b="1" dirty="0">
                <a:solidFill>
                  <a:schemeClr val="dk1"/>
                </a:solidFill>
              </a:rPr>
              <a:t>Requires increased prevention </a:t>
            </a:r>
            <a:r>
              <a:rPr lang="en-GB" sz="9600" b="1" dirty="0" smtClean="0">
                <a:solidFill>
                  <a:schemeClr val="dk1"/>
                </a:solidFill>
              </a:rPr>
              <a:t>and </a:t>
            </a:r>
            <a:r>
              <a:rPr lang="en-GB" sz="9600" b="1" dirty="0">
                <a:solidFill>
                  <a:schemeClr val="dk1"/>
                </a:solidFill>
              </a:rPr>
              <a:t>response capacity: </a:t>
            </a:r>
            <a:r>
              <a:rPr lang="en-GB" sz="9600" dirty="0">
                <a:solidFill>
                  <a:schemeClr val="dk1"/>
                </a:solidFill>
              </a:rPr>
              <a:t>National Cyber Security Strategy 2016-2021, </a:t>
            </a:r>
            <a:r>
              <a:rPr lang="en-GB" sz="9600" dirty="0" smtClean="0">
                <a:solidFill>
                  <a:schemeClr val="dk1"/>
                </a:solidFill>
              </a:rPr>
              <a:t>and </a:t>
            </a:r>
            <a:r>
              <a:rPr lang="en-GB" sz="9600" dirty="0">
                <a:solidFill>
                  <a:schemeClr val="dk1"/>
                </a:solidFill>
              </a:rPr>
              <a:t>National Cyber Security Centre, NCSP </a:t>
            </a:r>
            <a:r>
              <a:rPr lang="en-GB" sz="9600" dirty="0" smtClean="0">
                <a:solidFill>
                  <a:schemeClr val="dk1"/>
                </a:solidFill>
              </a:rPr>
              <a:t>and </a:t>
            </a:r>
            <a:r>
              <a:rPr lang="en-GB" sz="9600" dirty="0">
                <a:solidFill>
                  <a:schemeClr val="dk1"/>
                </a:solidFill>
              </a:rPr>
              <a:t>LGA/Socitm</a:t>
            </a:r>
          </a:p>
        </p:txBody>
      </p:sp>
    </p:spTree>
    <p:extLst>
      <p:ext uri="{BB962C8B-B14F-4D97-AF65-F5344CB8AC3E}">
        <p14:creationId xmlns:p14="http://schemas.microsoft.com/office/powerpoint/2010/main" val="2296907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228600" y="228600"/>
            <a:ext cx="8316900" cy="841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General Context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100389" y="1261175"/>
            <a:ext cx="8573322" cy="3579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dirty="0">
                <a:solidFill>
                  <a:schemeClr val="accent2"/>
                </a:solidFill>
                <a:sym typeface="Arial"/>
              </a:rPr>
              <a:t>Ongoing </a:t>
            </a:r>
            <a:r>
              <a:rPr lang="en-GB" altLang="en-US" sz="1800" b="1" dirty="0">
                <a:solidFill>
                  <a:schemeClr val="accent2"/>
                </a:solidFill>
                <a:sym typeface="Arial"/>
              </a:rPr>
              <a:t>austerity</a:t>
            </a:r>
            <a:r>
              <a:rPr lang="en-GB" altLang="en-US" sz="1800" dirty="0">
                <a:solidFill>
                  <a:schemeClr val="accent2"/>
                </a:solidFill>
                <a:sym typeface="Arial"/>
              </a:rPr>
              <a:t> </a:t>
            </a:r>
            <a:r>
              <a:rPr lang="en-GB" altLang="en-US" sz="1800" dirty="0" smtClean="0">
                <a:solidFill>
                  <a:schemeClr val="accent2"/>
                </a:solidFill>
                <a:sym typeface="Arial"/>
              </a:rPr>
              <a:t>and </a:t>
            </a:r>
            <a:r>
              <a:rPr lang="en-GB" altLang="en-US" sz="1800" b="1" dirty="0">
                <a:solidFill>
                  <a:schemeClr val="accent2"/>
                </a:solidFill>
                <a:sym typeface="Arial"/>
              </a:rPr>
              <a:t>geopolitical uncertainty</a:t>
            </a:r>
            <a:r>
              <a:rPr lang="en-GB" altLang="en-US" sz="1800" dirty="0">
                <a:solidFill>
                  <a:schemeClr val="accent2"/>
                </a:solidFill>
                <a:sym typeface="Arial"/>
              </a:rPr>
              <a:t>: Brexit, Trump, etc...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dirty="0">
                <a:solidFill>
                  <a:schemeClr val="accent2"/>
                </a:solidFill>
                <a:sym typeface="Arial"/>
              </a:rPr>
              <a:t>Aging population, resident expectations (for online services, to live actively for </a:t>
            </a:r>
            <a:r>
              <a:rPr lang="en-GB" altLang="en-US" sz="1800" dirty="0" smtClean="0">
                <a:solidFill>
                  <a:schemeClr val="accent2"/>
                </a:solidFill>
                <a:sym typeface="Arial"/>
              </a:rPr>
              <a:t>longer, etc.) </a:t>
            </a:r>
            <a:r>
              <a:rPr lang="en-GB" altLang="en-US" sz="1800" dirty="0">
                <a:solidFill>
                  <a:schemeClr val="accent2"/>
                </a:solidFill>
                <a:sym typeface="Arial"/>
              </a:rPr>
              <a:t>and other </a:t>
            </a:r>
            <a:r>
              <a:rPr lang="en-GB" altLang="en-US" sz="1800" b="1" dirty="0">
                <a:solidFill>
                  <a:schemeClr val="accent2"/>
                </a:solidFill>
                <a:sym typeface="Arial"/>
              </a:rPr>
              <a:t>demand growth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b="1" dirty="0">
                <a:solidFill>
                  <a:schemeClr val="accent2"/>
                </a:solidFill>
                <a:sym typeface="Arial"/>
              </a:rPr>
              <a:t>Central </a:t>
            </a:r>
            <a:r>
              <a:rPr lang="en-GB" altLang="en-US" sz="1800" b="1" dirty="0" smtClean="0">
                <a:solidFill>
                  <a:schemeClr val="accent2"/>
                </a:solidFill>
                <a:sym typeface="Arial"/>
              </a:rPr>
              <a:t>and </a:t>
            </a:r>
            <a:r>
              <a:rPr lang="en-GB" altLang="en-US" sz="1800" b="1" dirty="0">
                <a:solidFill>
                  <a:schemeClr val="accent2"/>
                </a:solidFill>
                <a:sym typeface="Arial"/>
              </a:rPr>
              <a:t>local </a:t>
            </a:r>
            <a:r>
              <a:rPr lang="en-GB" altLang="en-US" sz="1800" dirty="0">
                <a:solidFill>
                  <a:schemeClr val="accent2"/>
                </a:solidFill>
                <a:sym typeface="Arial"/>
              </a:rPr>
              <a:t>public sector under similar financial </a:t>
            </a:r>
            <a:r>
              <a:rPr lang="en-GB" altLang="en-US" sz="1800" dirty="0" smtClean="0">
                <a:solidFill>
                  <a:schemeClr val="accent2"/>
                </a:solidFill>
                <a:sym typeface="Arial"/>
              </a:rPr>
              <a:t>and </a:t>
            </a:r>
            <a:r>
              <a:rPr lang="en-GB" altLang="en-US" sz="1800" dirty="0">
                <a:solidFill>
                  <a:schemeClr val="accent2"/>
                </a:solidFill>
                <a:sym typeface="Arial"/>
              </a:rPr>
              <a:t>demand pressures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dirty="0">
                <a:solidFill>
                  <a:schemeClr val="accent2"/>
                </a:solidFill>
                <a:sym typeface="Arial"/>
              </a:rPr>
              <a:t>We </a:t>
            </a:r>
            <a:r>
              <a:rPr lang="en-GB" altLang="en-US" sz="1800" b="1" dirty="0">
                <a:solidFill>
                  <a:schemeClr val="accent2"/>
                </a:solidFill>
                <a:sym typeface="Arial"/>
              </a:rPr>
              <a:t>cannot keep doing </a:t>
            </a:r>
            <a:r>
              <a:rPr lang="en-GB" altLang="en-US" sz="1800" dirty="0">
                <a:solidFill>
                  <a:schemeClr val="accent2"/>
                </a:solidFill>
                <a:sym typeface="Arial"/>
              </a:rPr>
              <a:t>what we have done in the past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dirty="0">
                <a:solidFill>
                  <a:schemeClr val="accent2"/>
                </a:solidFill>
                <a:sym typeface="Arial"/>
              </a:rPr>
              <a:t>We need </a:t>
            </a:r>
            <a:r>
              <a:rPr lang="en-GB" altLang="en-US" sz="1800" b="1" dirty="0">
                <a:solidFill>
                  <a:schemeClr val="accent2"/>
                </a:solidFill>
                <a:sym typeface="Arial"/>
              </a:rPr>
              <a:t>new ways of achieving outcomes</a:t>
            </a:r>
            <a:r>
              <a:rPr lang="en-GB" altLang="en-US" sz="1800" dirty="0">
                <a:solidFill>
                  <a:schemeClr val="accent2"/>
                </a:solidFill>
                <a:sym typeface="Arial"/>
              </a:rPr>
              <a:t>, radical transformation – not just automation.  New </a:t>
            </a:r>
            <a:r>
              <a:rPr lang="en-GB" altLang="en-US" sz="1800" dirty="0" smtClean="0">
                <a:solidFill>
                  <a:schemeClr val="accent2"/>
                </a:solidFill>
                <a:sym typeface="Arial"/>
              </a:rPr>
              <a:t>and </a:t>
            </a:r>
            <a:r>
              <a:rPr lang="en-GB" altLang="en-US" sz="1800" dirty="0">
                <a:solidFill>
                  <a:schemeClr val="accent2"/>
                </a:solidFill>
                <a:sym typeface="Arial"/>
              </a:rPr>
              <a:t>improved use of </a:t>
            </a:r>
            <a:r>
              <a:rPr lang="en-GB" altLang="en-US" sz="1800" b="1" dirty="0">
                <a:solidFill>
                  <a:schemeClr val="accent2"/>
                </a:solidFill>
                <a:sym typeface="Arial"/>
              </a:rPr>
              <a:t>data </a:t>
            </a:r>
            <a:r>
              <a:rPr lang="en-GB" altLang="en-US" sz="1800" b="1" dirty="0" smtClean="0">
                <a:solidFill>
                  <a:schemeClr val="accent2"/>
                </a:solidFill>
                <a:sym typeface="Arial"/>
              </a:rPr>
              <a:t>and </a:t>
            </a:r>
            <a:r>
              <a:rPr lang="en-GB" altLang="en-US" sz="1800" b="1" dirty="0">
                <a:solidFill>
                  <a:schemeClr val="accent2"/>
                </a:solidFill>
                <a:sym typeface="Arial"/>
              </a:rPr>
              <a:t>technology </a:t>
            </a:r>
            <a:r>
              <a:rPr lang="en-GB" altLang="en-US" sz="1800" dirty="0">
                <a:solidFill>
                  <a:schemeClr val="accent2"/>
                </a:solidFill>
                <a:sym typeface="Arial"/>
              </a:rPr>
              <a:t>are key enablers.</a:t>
            </a:r>
          </a:p>
        </p:txBody>
      </p:sp>
    </p:spTree>
    <p:extLst>
      <p:ext uri="{BB962C8B-B14F-4D97-AF65-F5344CB8AC3E}">
        <p14:creationId xmlns:p14="http://schemas.microsoft.com/office/powerpoint/2010/main" val="714032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228599" y="0"/>
            <a:ext cx="8316900" cy="841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dirty="0"/>
              <a:t>Transformation </a:t>
            </a:r>
            <a:r>
              <a:rPr lang="en-GB" dirty="0" smtClean="0"/>
              <a:t>and </a:t>
            </a:r>
            <a:r>
              <a:rPr lang="en-GB" dirty="0"/>
              <a:t>Tech Context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228598" y="1070400"/>
            <a:ext cx="8316901" cy="3579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dirty="0">
                <a:solidFill>
                  <a:schemeClr val="accent2"/>
                </a:solidFill>
                <a:sym typeface="Arial"/>
              </a:rPr>
              <a:t>While austerity necessitates </a:t>
            </a:r>
            <a:r>
              <a:rPr lang="en-GB" altLang="en-US" sz="1800" b="1" dirty="0">
                <a:solidFill>
                  <a:schemeClr val="accent2"/>
                </a:solidFill>
                <a:sym typeface="Arial"/>
              </a:rPr>
              <a:t>change</a:t>
            </a:r>
            <a:r>
              <a:rPr lang="en-GB" altLang="en-US" sz="1800" dirty="0">
                <a:solidFill>
                  <a:schemeClr val="accent2"/>
                </a:solidFill>
                <a:sym typeface="Arial"/>
              </a:rPr>
              <a:t>...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dirty="0">
                <a:solidFill>
                  <a:schemeClr val="accent2"/>
                </a:solidFill>
                <a:sym typeface="Arial"/>
              </a:rPr>
              <a:t>S</a:t>
            </a:r>
            <a:r>
              <a:rPr lang="en-GB" altLang="en-US" sz="1800" dirty="0" smtClean="0">
                <a:solidFill>
                  <a:schemeClr val="accent2"/>
                </a:solidFill>
                <a:sym typeface="Arial"/>
              </a:rPr>
              <a:t>ervice </a:t>
            </a:r>
            <a:r>
              <a:rPr lang="en-GB" altLang="en-US" sz="1800" dirty="0">
                <a:solidFill>
                  <a:schemeClr val="accent2"/>
                </a:solidFill>
                <a:sym typeface="Arial"/>
              </a:rPr>
              <a:t>redesign </a:t>
            </a:r>
            <a:r>
              <a:rPr lang="en-GB" altLang="en-US" sz="1800" dirty="0" smtClean="0">
                <a:solidFill>
                  <a:schemeClr val="accent2"/>
                </a:solidFill>
                <a:sym typeface="Arial"/>
              </a:rPr>
              <a:t>embracing digital enables </a:t>
            </a:r>
            <a:r>
              <a:rPr lang="en-GB" altLang="en-US" sz="1800" b="1" dirty="0" smtClean="0">
                <a:solidFill>
                  <a:schemeClr val="accent2"/>
                </a:solidFill>
                <a:sym typeface="Arial"/>
              </a:rPr>
              <a:t>savings</a:t>
            </a:r>
            <a:r>
              <a:rPr lang="en-GB" altLang="en-US" sz="1800" dirty="0" smtClean="0">
                <a:solidFill>
                  <a:schemeClr val="accent2"/>
                </a:solidFill>
                <a:sym typeface="Arial"/>
              </a:rPr>
              <a:t>:</a:t>
            </a:r>
            <a:endParaRPr lang="en-GB" altLang="en-US" sz="1800" dirty="0">
              <a:solidFill>
                <a:schemeClr val="accent2"/>
              </a:solidFill>
              <a:sym typeface="Arial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chemeClr val="accent2"/>
                </a:solidFill>
                <a:sym typeface="Arial"/>
              </a:rPr>
              <a:t>Cloud services / Digital </a:t>
            </a:r>
            <a:r>
              <a:rPr lang="en-GB" altLang="en-US" sz="1200" dirty="0" smtClean="0">
                <a:solidFill>
                  <a:schemeClr val="accent2"/>
                </a:solidFill>
                <a:sym typeface="Arial"/>
              </a:rPr>
              <a:t>platforms</a:t>
            </a:r>
            <a:endParaRPr lang="en-GB" altLang="en-US" sz="1200" dirty="0">
              <a:solidFill>
                <a:schemeClr val="accent2"/>
              </a:solidFill>
              <a:sym typeface="Arial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chemeClr val="accent2"/>
                </a:solidFill>
                <a:sym typeface="Arial"/>
              </a:rPr>
              <a:t>Shared services </a:t>
            </a:r>
            <a:r>
              <a:rPr lang="en-GB" altLang="en-US" sz="1200" dirty="0" smtClean="0">
                <a:solidFill>
                  <a:schemeClr val="accent2"/>
                </a:solidFill>
                <a:sym typeface="Arial"/>
              </a:rPr>
              <a:t>and </a:t>
            </a:r>
            <a:r>
              <a:rPr lang="en-GB" altLang="en-US" sz="1200" dirty="0">
                <a:solidFill>
                  <a:schemeClr val="accent2"/>
                </a:solidFill>
                <a:sym typeface="Arial"/>
              </a:rPr>
              <a:t>partnership working across local public sector (.</a:t>
            </a:r>
            <a:r>
              <a:rPr lang="en-GB" altLang="en-US" sz="1200" dirty="0">
                <a:solidFill>
                  <a:schemeClr val="accent2"/>
                </a:solidFill>
                <a:sym typeface="Arial"/>
              </a:rPr>
              <a:t>gov</a:t>
            </a:r>
            <a:r>
              <a:rPr lang="en-GB" altLang="en-US" sz="1200" dirty="0">
                <a:solidFill>
                  <a:schemeClr val="accent2"/>
                </a:solidFill>
                <a:sym typeface="Arial"/>
              </a:rPr>
              <a:t>, health) </a:t>
            </a:r>
            <a:r>
              <a:rPr lang="en-GB" altLang="en-US" sz="1200" dirty="0" smtClean="0">
                <a:solidFill>
                  <a:schemeClr val="accent2"/>
                </a:solidFill>
                <a:sym typeface="Arial"/>
              </a:rPr>
              <a:t>and </a:t>
            </a:r>
            <a:r>
              <a:rPr lang="en-GB" altLang="en-US" sz="1200" dirty="0">
                <a:solidFill>
                  <a:schemeClr val="accent2"/>
                </a:solidFill>
                <a:sym typeface="Arial"/>
              </a:rPr>
              <a:t>central </a:t>
            </a:r>
            <a:r>
              <a:rPr lang="en-GB" altLang="en-US" sz="1200" dirty="0" smtClean="0">
                <a:solidFill>
                  <a:schemeClr val="accent2"/>
                </a:solidFill>
                <a:sym typeface="Arial"/>
              </a:rPr>
              <a:t>and </a:t>
            </a:r>
            <a:r>
              <a:rPr lang="en-GB" altLang="en-US" sz="1200" dirty="0">
                <a:solidFill>
                  <a:schemeClr val="accent2"/>
                </a:solidFill>
                <a:sym typeface="Arial"/>
              </a:rPr>
              <a:t>3</a:t>
            </a:r>
            <a:r>
              <a:rPr lang="en-GB" altLang="en-US" sz="1200" baseline="30000" dirty="0">
                <a:solidFill>
                  <a:schemeClr val="accent2"/>
                </a:solidFill>
                <a:sym typeface="Arial"/>
              </a:rPr>
              <a:t>rd</a:t>
            </a:r>
            <a:r>
              <a:rPr lang="en-GB" altLang="en-US" sz="1200" dirty="0">
                <a:solidFill>
                  <a:schemeClr val="accent2"/>
                </a:solidFill>
                <a:sym typeface="Arial"/>
              </a:rPr>
              <a:t> </a:t>
            </a:r>
            <a:r>
              <a:rPr lang="en-GB" altLang="en-US" sz="1200" dirty="0" smtClean="0">
                <a:solidFill>
                  <a:schemeClr val="accent2"/>
                </a:solidFill>
                <a:sym typeface="Arial"/>
              </a:rPr>
              <a:t>sector, plus </a:t>
            </a:r>
            <a:r>
              <a:rPr lang="en-GB" altLang="en-US" sz="1200" dirty="0">
                <a:solidFill>
                  <a:schemeClr val="accent2"/>
                </a:solidFill>
                <a:sym typeface="Arial"/>
              </a:rPr>
              <a:t>public, private </a:t>
            </a:r>
            <a:r>
              <a:rPr lang="en-GB" altLang="en-US" sz="1200" dirty="0" smtClean="0">
                <a:solidFill>
                  <a:schemeClr val="accent2"/>
                </a:solidFill>
                <a:sym typeface="Arial"/>
              </a:rPr>
              <a:t>and </a:t>
            </a:r>
            <a:r>
              <a:rPr lang="en-GB" altLang="en-US" sz="1200" dirty="0">
                <a:solidFill>
                  <a:schemeClr val="accent2"/>
                </a:solidFill>
                <a:sym typeface="Arial"/>
              </a:rPr>
              <a:t>hybrid spin-</a:t>
            </a:r>
            <a:r>
              <a:rPr lang="en-GB" altLang="en-US" sz="1200" dirty="0" smtClean="0">
                <a:solidFill>
                  <a:schemeClr val="accent2"/>
                </a:solidFill>
                <a:sym typeface="Arial"/>
              </a:rPr>
              <a:t>outs, and new </a:t>
            </a:r>
            <a:r>
              <a:rPr lang="en-GB" altLang="en-US" sz="1200" dirty="0">
                <a:solidFill>
                  <a:schemeClr val="accent2"/>
                </a:solidFill>
                <a:sym typeface="Arial"/>
              </a:rPr>
              <a:t>delivery </a:t>
            </a:r>
            <a:r>
              <a:rPr lang="en-GB" altLang="en-US" sz="1200" dirty="0" smtClean="0">
                <a:solidFill>
                  <a:schemeClr val="accent2"/>
                </a:solidFill>
                <a:sym typeface="Arial"/>
              </a:rPr>
              <a:t>models</a:t>
            </a:r>
            <a:endParaRPr lang="en-GB" altLang="en-US" sz="1200" dirty="0">
              <a:solidFill>
                <a:schemeClr val="accent2"/>
              </a:solidFill>
              <a:sym typeface="Arial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chemeClr val="accent2"/>
                </a:solidFill>
                <a:sym typeface="Arial"/>
              </a:rPr>
              <a:t>Digitally </a:t>
            </a:r>
            <a:r>
              <a:rPr lang="en-GB" altLang="en-US" sz="1200" dirty="0" smtClean="0">
                <a:solidFill>
                  <a:schemeClr val="accent2"/>
                </a:solidFill>
                <a:sym typeface="Arial"/>
              </a:rPr>
              <a:t>redesigned, </a:t>
            </a:r>
            <a:r>
              <a:rPr lang="en-GB" altLang="en-US" sz="1200" dirty="0">
                <a:solidFill>
                  <a:schemeClr val="accent2"/>
                </a:solidFill>
                <a:sym typeface="Arial"/>
              </a:rPr>
              <a:t>online self-</a:t>
            </a:r>
            <a:r>
              <a:rPr lang="en-GB" altLang="en-US" sz="1200" dirty="0" smtClean="0">
                <a:solidFill>
                  <a:schemeClr val="accent2"/>
                </a:solidFill>
                <a:sym typeface="Arial"/>
              </a:rPr>
              <a:t>service, </a:t>
            </a:r>
            <a:r>
              <a:rPr lang="en-GB" altLang="en-US" sz="1200" dirty="0">
                <a:solidFill>
                  <a:schemeClr val="accent2"/>
                </a:solidFill>
                <a:sym typeface="Arial"/>
              </a:rPr>
              <a:t>integrated with partners systems for residents </a:t>
            </a:r>
            <a:r>
              <a:rPr lang="en-GB" altLang="en-US" sz="1200" dirty="0" smtClean="0">
                <a:solidFill>
                  <a:schemeClr val="accent2"/>
                </a:solidFill>
                <a:sym typeface="Arial"/>
              </a:rPr>
              <a:t>and </a:t>
            </a:r>
            <a:r>
              <a:rPr lang="en-GB" altLang="en-US" sz="1200" dirty="0">
                <a:solidFill>
                  <a:schemeClr val="accent2"/>
                </a:solidFill>
                <a:sym typeface="Arial"/>
              </a:rPr>
              <a:t>business </a:t>
            </a:r>
            <a:r>
              <a:rPr lang="en-GB" altLang="en-US" sz="1200" dirty="0" smtClean="0">
                <a:solidFill>
                  <a:schemeClr val="accent2"/>
                </a:solidFill>
                <a:sym typeface="Arial"/>
              </a:rPr>
              <a:t>use</a:t>
            </a:r>
            <a:endParaRPr lang="en-GB" altLang="en-US" sz="1200" dirty="0">
              <a:solidFill>
                <a:schemeClr val="accent2"/>
              </a:solidFill>
              <a:sym typeface="Arial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chemeClr val="accent2"/>
                </a:solidFill>
                <a:sym typeface="Arial"/>
              </a:rPr>
              <a:t>Mobile </a:t>
            </a:r>
            <a:r>
              <a:rPr lang="en-GB" altLang="en-US" sz="1200" dirty="0" smtClean="0">
                <a:solidFill>
                  <a:schemeClr val="accent2"/>
                </a:solidFill>
                <a:sym typeface="Arial"/>
              </a:rPr>
              <a:t>and </a:t>
            </a:r>
            <a:r>
              <a:rPr lang="en-GB" altLang="en-US" sz="1200" dirty="0">
                <a:solidFill>
                  <a:schemeClr val="accent2"/>
                </a:solidFill>
                <a:sym typeface="Arial"/>
              </a:rPr>
              <a:t>flexible working, working on fixed and wireless from numerous locations, using mobile tech.  BYOD for occasional remote access to lower sensitivity data such as email?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altLang="en-US" sz="1200" dirty="0">
                <a:solidFill>
                  <a:schemeClr val="accent2"/>
                </a:solidFill>
                <a:sym typeface="Arial"/>
              </a:rPr>
              <a:t>IoT to help people live independently at home for longer, for smart parking, transport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b="1" dirty="0">
                <a:solidFill>
                  <a:schemeClr val="accent2"/>
                </a:solidFill>
                <a:sym typeface="Arial"/>
              </a:rPr>
              <a:t>They also all present new opportunities for data loss </a:t>
            </a:r>
            <a:r>
              <a:rPr lang="en-GB" altLang="en-US" sz="1800" b="1" dirty="0" smtClean="0">
                <a:solidFill>
                  <a:schemeClr val="accent2"/>
                </a:solidFill>
                <a:sym typeface="Arial"/>
              </a:rPr>
              <a:t>and </a:t>
            </a:r>
            <a:r>
              <a:rPr lang="en-GB" altLang="en-US" sz="1800" b="1" dirty="0">
                <a:solidFill>
                  <a:schemeClr val="accent2"/>
                </a:solidFill>
                <a:sym typeface="Arial"/>
              </a:rPr>
              <a:t>cyber </a:t>
            </a:r>
            <a:r>
              <a:rPr lang="en-GB" altLang="en-US" sz="1800" b="1" dirty="0" smtClean="0">
                <a:solidFill>
                  <a:schemeClr val="accent2"/>
                </a:solidFill>
                <a:sym typeface="Arial"/>
              </a:rPr>
              <a:t>crime</a:t>
            </a:r>
            <a:endParaRPr lang="en-GB" altLang="en-US" sz="1800" b="1" dirty="0">
              <a:solidFill>
                <a:schemeClr val="accent2"/>
              </a:solidFill>
              <a:sym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dirty="0">
                <a:solidFill>
                  <a:schemeClr val="accent2"/>
                </a:solidFill>
                <a:sym typeface="Arial"/>
              </a:rPr>
              <a:t>But </a:t>
            </a:r>
            <a:r>
              <a:rPr lang="en-GB" altLang="en-US" sz="1800" b="1" dirty="0">
                <a:solidFill>
                  <a:schemeClr val="accent2"/>
                </a:solidFill>
                <a:sym typeface="Arial"/>
              </a:rPr>
              <a:t>we cannot afford to ignore </a:t>
            </a:r>
            <a:r>
              <a:rPr lang="en-GB" altLang="en-US" sz="1800" dirty="0">
                <a:solidFill>
                  <a:schemeClr val="accent2"/>
                </a:solidFill>
                <a:sym typeface="Arial"/>
              </a:rPr>
              <a:t>these opportunities to do more for </a:t>
            </a:r>
            <a:r>
              <a:rPr lang="en-GB" altLang="en-US" sz="1800" dirty="0" smtClean="0">
                <a:solidFill>
                  <a:schemeClr val="accent2"/>
                </a:solidFill>
                <a:sym typeface="Arial"/>
              </a:rPr>
              <a:t>less</a:t>
            </a:r>
            <a:endParaRPr lang="en-GB" altLang="en-US" sz="1800" dirty="0">
              <a:solidFill>
                <a:schemeClr val="accent2"/>
              </a:solidFill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496274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115584" y="413534"/>
            <a:ext cx="8820573" cy="841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r>
              <a:rPr lang="en-GB" altLang="en-US" dirty="0">
                <a:solidFill>
                  <a:schemeClr val="accent2"/>
                </a:solidFill>
              </a:rPr>
              <a:t>Evolving Cyber </a:t>
            </a:r>
            <a:br>
              <a:rPr lang="en-GB" altLang="en-US" dirty="0">
                <a:solidFill>
                  <a:schemeClr val="accent2"/>
                </a:solidFill>
              </a:rPr>
            </a:br>
            <a:r>
              <a:rPr lang="en-GB" altLang="en-US" dirty="0">
                <a:solidFill>
                  <a:schemeClr val="accent2"/>
                </a:solidFill>
              </a:rPr>
              <a:t>Services </a:t>
            </a:r>
            <a:r>
              <a:rPr lang="en-GB" altLang="en-US" dirty="0" smtClean="0">
                <a:solidFill>
                  <a:schemeClr val="accent2"/>
                </a:solidFill>
              </a:rPr>
              <a:t>and </a:t>
            </a:r>
            <a:r>
              <a:rPr lang="en-GB" altLang="en-US" dirty="0">
                <a:solidFill>
                  <a:schemeClr val="accent2"/>
                </a:solidFill>
              </a:rPr>
              <a:t>Practices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115584" y="1390786"/>
            <a:ext cx="9028416" cy="3579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dirty="0">
                <a:solidFill>
                  <a:schemeClr val="accent2"/>
                </a:solidFill>
              </a:rPr>
              <a:t>Move from fear sales pitch to an </a:t>
            </a:r>
            <a:r>
              <a:rPr lang="en-GB" altLang="en-US" sz="1800" b="1" dirty="0">
                <a:solidFill>
                  <a:schemeClr val="accent2"/>
                </a:solidFill>
              </a:rPr>
              <a:t>evidence based </a:t>
            </a:r>
            <a:r>
              <a:rPr lang="en-GB" altLang="en-US" sz="1800" b="1" dirty="0" smtClean="0">
                <a:solidFill>
                  <a:schemeClr val="accent2"/>
                </a:solidFill>
              </a:rPr>
              <a:t>approach</a:t>
            </a:r>
            <a:endParaRPr lang="en-GB" altLang="en-US" sz="1800" b="1" dirty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dirty="0">
                <a:solidFill>
                  <a:schemeClr val="accent2"/>
                </a:solidFill>
              </a:rPr>
              <a:t>Develop the </a:t>
            </a:r>
            <a:r>
              <a:rPr lang="en-GB" altLang="en-US" sz="1800" b="1" dirty="0">
                <a:solidFill>
                  <a:schemeClr val="accent2"/>
                </a:solidFill>
              </a:rPr>
              <a:t>metrics</a:t>
            </a:r>
            <a:r>
              <a:rPr lang="en-GB" altLang="en-US" sz="1800" dirty="0">
                <a:solidFill>
                  <a:schemeClr val="accent2"/>
                </a:solidFill>
              </a:rPr>
              <a:t> to properly evaluate the risks and a proportionate </a:t>
            </a:r>
            <a:r>
              <a:rPr lang="en-GB" altLang="en-US" sz="1800" dirty="0" smtClean="0">
                <a:solidFill>
                  <a:schemeClr val="accent2"/>
                </a:solidFill>
              </a:rPr>
              <a:t>response</a:t>
            </a:r>
            <a:endParaRPr lang="en-GB" altLang="en-US" sz="1800" dirty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dirty="0">
                <a:solidFill>
                  <a:schemeClr val="accent2"/>
                </a:solidFill>
              </a:rPr>
              <a:t>Don’t use cyber threats to hold back new delivery models, use them to inform the </a:t>
            </a:r>
            <a:r>
              <a:rPr lang="en-GB" altLang="en-US" sz="1800" dirty="0" smtClean="0">
                <a:solidFill>
                  <a:schemeClr val="accent2"/>
                </a:solidFill>
              </a:rPr>
              <a:t>design - </a:t>
            </a:r>
            <a:r>
              <a:rPr lang="en-GB" altLang="en-US" sz="1800" b="1" dirty="0" smtClean="0">
                <a:solidFill>
                  <a:schemeClr val="accent2"/>
                </a:solidFill>
              </a:rPr>
              <a:t>secure </a:t>
            </a:r>
            <a:r>
              <a:rPr lang="en-GB" altLang="en-US" sz="1800" b="1" dirty="0">
                <a:solidFill>
                  <a:schemeClr val="accent2"/>
                </a:solidFill>
              </a:rPr>
              <a:t>by </a:t>
            </a:r>
            <a:r>
              <a:rPr lang="en-GB" altLang="en-US" sz="1800" b="1" dirty="0" smtClean="0">
                <a:solidFill>
                  <a:schemeClr val="accent2"/>
                </a:solidFill>
              </a:rPr>
              <a:t>design</a:t>
            </a:r>
            <a:endParaRPr lang="en-GB" altLang="en-US" sz="1800" b="1" dirty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800" dirty="0">
                <a:solidFill>
                  <a:schemeClr val="accent2"/>
                </a:solidFill>
              </a:rPr>
              <a:t>Achieve compliance by making “doing the right thing” the </a:t>
            </a:r>
            <a:r>
              <a:rPr lang="en-GB" altLang="en-US" sz="1800" b="1" dirty="0">
                <a:solidFill>
                  <a:schemeClr val="accent2"/>
                </a:solidFill>
              </a:rPr>
              <a:t>easiest thing to </a:t>
            </a:r>
            <a:r>
              <a:rPr lang="en-GB" altLang="en-US" sz="1800" b="1" dirty="0" smtClean="0">
                <a:solidFill>
                  <a:schemeClr val="accent2"/>
                </a:solidFill>
              </a:rPr>
              <a:t>do </a:t>
            </a:r>
            <a:r>
              <a:rPr lang="en-GB" altLang="en-US" sz="1800" dirty="0" smtClean="0">
                <a:solidFill>
                  <a:schemeClr val="accent2"/>
                </a:solidFill>
              </a:rPr>
              <a:t>- cyber </a:t>
            </a:r>
            <a:r>
              <a:rPr lang="en-GB" altLang="en-US" sz="1800" dirty="0">
                <a:solidFill>
                  <a:schemeClr val="accent2"/>
                </a:solidFill>
              </a:rPr>
              <a:t>secure processes and </a:t>
            </a:r>
            <a:r>
              <a:rPr lang="en-GB" altLang="en-US" sz="1800" dirty="0" smtClean="0">
                <a:solidFill>
                  <a:schemeClr val="accent2"/>
                </a:solidFill>
              </a:rPr>
              <a:t>systems </a:t>
            </a:r>
            <a:r>
              <a:rPr lang="mr-IN" altLang="en-US" sz="1800" dirty="0" smtClean="0">
                <a:solidFill>
                  <a:schemeClr val="accent2"/>
                </a:solidFill>
              </a:rPr>
              <a:t>…</a:t>
            </a:r>
            <a:r>
              <a:rPr lang="en-GB" altLang="en-US" sz="1800" dirty="0" smtClean="0">
                <a:solidFill>
                  <a:schemeClr val="accent2"/>
                </a:solidFill>
              </a:rPr>
              <a:t> </a:t>
            </a:r>
            <a:r>
              <a:rPr lang="en-GB" altLang="en-US" sz="1800" dirty="0">
                <a:solidFill>
                  <a:schemeClr val="accent2"/>
                </a:solidFill>
              </a:rPr>
              <a:t>by </a:t>
            </a:r>
            <a:r>
              <a:rPr lang="en-GB" altLang="en-US" sz="1800" dirty="0" smtClean="0">
                <a:solidFill>
                  <a:schemeClr val="accent2"/>
                </a:solidFill>
              </a:rPr>
              <a:t>design </a:t>
            </a:r>
            <a:endParaRPr lang="en-GB" altLang="en-US" sz="1800" dirty="0">
              <a:solidFill>
                <a:schemeClr val="accent2"/>
              </a:solidFill>
            </a:endParaRPr>
          </a:p>
          <a:p>
            <a:pPr marL="742950" lvl="1" indent="-285750">
              <a:buFont typeface="Wingdings" charset="2"/>
              <a:buChar char="²"/>
            </a:pPr>
            <a:r>
              <a:rPr lang="en-GB" altLang="en-US" sz="1800" dirty="0">
                <a:solidFill>
                  <a:schemeClr val="accent2"/>
                </a:solidFill>
              </a:rPr>
              <a:t>For example: helpful guidance on complex </a:t>
            </a:r>
            <a:r>
              <a:rPr lang="en-GB" altLang="en-US" sz="1800" dirty="0" smtClean="0">
                <a:solidFill>
                  <a:schemeClr val="accent2"/>
                </a:solidFill>
              </a:rPr>
              <a:t>passwords - </a:t>
            </a:r>
            <a:r>
              <a:rPr lang="en-GB" altLang="en-US" sz="1800" dirty="0">
                <a:solidFill>
                  <a:schemeClr val="accent2"/>
                </a:solidFill>
              </a:rPr>
              <a:t>never expiring, storage tools, cut </a:t>
            </a:r>
            <a:r>
              <a:rPr lang="en-GB" altLang="en-US" sz="1800" dirty="0" smtClean="0">
                <a:solidFill>
                  <a:schemeClr val="accent2"/>
                </a:solidFill>
              </a:rPr>
              <a:t>and </a:t>
            </a:r>
            <a:r>
              <a:rPr lang="en-GB" altLang="en-US" sz="1800" dirty="0">
                <a:solidFill>
                  <a:schemeClr val="accent2"/>
                </a:solidFill>
              </a:rPr>
              <a:t>pasting of </a:t>
            </a:r>
            <a:r>
              <a:rPr lang="en-GB" altLang="en-US" sz="1800" dirty="0" smtClean="0">
                <a:solidFill>
                  <a:schemeClr val="accent2"/>
                </a:solidFill>
              </a:rPr>
              <a:t>passwords</a:t>
            </a:r>
            <a:endParaRPr lang="en-GB" altLang="en-US" sz="1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2115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 txBox="1">
            <a:spLocks noGrp="1"/>
          </p:cNvSpPr>
          <p:nvPr>
            <p:ph type="title"/>
          </p:nvPr>
        </p:nvSpPr>
        <p:spPr>
          <a:xfrm>
            <a:off x="208865" y="116767"/>
            <a:ext cx="8648272" cy="841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GB" sz="3200" dirty="0"/>
              <a:t>How to improve</a:t>
            </a:r>
          </a:p>
        </p:txBody>
      </p:sp>
      <p:sp>
        <p:nvSpPr>
          <p:cNvPr id="78" name="Shape 78"/>
          <p:cNvSpPr txBox="1">
            <a:spLocks noGrp="1"/>
          </p:cNvSpPr>
          <p:nvPr>
            <p:ph type="body" idx="1"/>
          </p:nvPr>
        </p:nvSpPr>
        <p:spPr>
          <a:xfrm>
            <a:off x="208865" y="1111496"/>
            <a:ext cx="8346404" cy="3579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sz="1600" dirty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sz="1600" dirty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chemeClr val="accent2"/>
                </a:solidFill>
              </a:rPr>
              <a:t>Ensure basic cyber hygiene is being followed!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chemeClr val="accent2"/>
                </a:solidFill>
              </a:rPr>
              <a:t>Train staff (and residents) </a:t>
            </a:r>
            <a:r>
              <a:rPr lang="en-GB" altLang="en-US" sz="1600" dirty="0" smtClean="0">
                <a:solidFill>
                  <a:schemeClr val="accent2"/>
                </a:solidFill>
              </a:rPr>
              <a:t>and </a:t>
            </a:r>
            <a:r>
              <a:rPr lang="en-GB" altLang="en-US" sz="1600" dirty="0">
                <a:solidFill>
                  <a:schemeClr val="accent2"/>
                </a:solidFill>
              </a:rPr>
              <a:t>drive awareness (greatest asset </a:t>
            </a:r>
            <a:r>
              <a:rPr lang="en-GB" altLang="en-US" sz="1600" dirty="0" smtClean="0">
                <a:solidFill>
                  <a:schemeClr val="accent2"/>
                </a:solidFill>
              </a:rPr>
              <a:t>and </a:t>
            </a:r>
            <a:r>
              <a:rPr lang="en-GB" altLang="en-US" sz="1600" dirty="0">
                <a:solidFill>
                  <a:schemeClr val="accent2"/>
                </a:solidFill>
              </a:rPr>
              <a:t>vulnerability</a:t>
            </a:r>
            <a:r>
              <a:rPr lang="en-GB" altLang="en-US" sz="1600" dirty="0" smtClean="0">
                <a:solidFill>
                  <a:schemeClr val="accent2"/>
                </a:solidFill>
              </a:rPr>
              <a:t>)</a:t>
            </a:r>
            <a:endParaRPr lang="en-GB" altLang="en-US" sz="1600" dirty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>
                <a:solidFill>
                  <a:schemeClr val="accent2"/>
                </a:solidFill>
              </a:rPr>
              <a:t>Cyber security testing </a:t>
            </a:r>
            <a:r>
              <a:rPr lang="en-GB" altLang="en-US" sz="1600" dirty="0" smtClean="0">
                <a:solidFill>
                  <a:schemeClr val="accent2"/>
                </a:solidFill>
              </a:rPr>
              <a:t>and </a:t>
            </a:r>
            <a:r>
              <a:rPr lang="en-GB" altLang="en-US" sz="1600" dirty="0">
                <a:solidFill>
                  <a:schemeClr val="accent2"/>
                </a:solidFill>
              </a:rPr>
              <a:t>remedial </a:t>
            </a:r>
            <a:r>
              <a:rPr lang="en-GB" altLang="en-US" sz="1600" dirty="0" smtClean="0">
                <a:solidFill>
                  <a:schemeClr val="accent2"/>
                </a:solidFill>
              </a:rPr>
              <a:t>actions, including patching, </a:t>
            </a:r>
            <a:r>
              <a:rPr lang="en-GB" altLang="en-US" sz="1600" dirty="0">
                <a:solidFill>
                  <a:schemeClr val="accent2"/>
                </a:solidFill>
              </a:rPr>
              <a:t>should be undertaken continuously not just before the PSN </a:t>
            </a:r>
            <a:r>
              <a:rPr lang="en-GB" altLang="en-US" sz="1600" dirty="0" smtClean="0">
                <a:solidFill>
                  <a:schemeClr val="accent2"/>
                </a:solidFill>
              </a:rPr>
              <a:t>audit.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 smtClean="0">
                <a:solidFill>
                  <a:schemeClr val="accent2"/>
                </a:solidFill>
              </a:rPr>
              <a:t>Information </a:t>
            </a:r>
            <a:r>
              <a:rPr lang="en-GB" altLang="en-US" sz="1600" dirty="0">
                <a:solidFill>
                  <a:schemeClr val="accent2"/>
                </a:solidFill>
              </a:rPr>
              <a:t>management </a:t>
            </a:r>
            <a:r>
              <a:rPr lang="en-GB" altLang="en-US" sz="1600" dirty="0" smtClean="0">
                <a:solidFill>
                  <a:schemeClr val="accent2"/>
                </a:solidFill>
              </a:rPr>
              <a:t>and </a:t>
            </a:r>
            <a:r>
              <a:rPr lang="en-GB" altLang="en-US" sz="1600" dirty="0">
                <a:solidFill>
                  <a:schemeClr val="accent2"/>
                </a:solidFill>
              </a:rPr>
              <a:t>cyber security staff / advisors should help authorities understand their risk levels and measures to </a:t>
            </a:r>
            <a:r>
              <a:rPr lang="en-GB" altLang="en-US" sz="1600" dirty="0" smtClean="0">
                <a:solidFill>
                  <a:schemeClr val="accent2"/>
                </a:solidFill>
              </a:rPr>
              <a:t>inform, </a:t>
            </a:r>
            <a:r>
              <a:rPr lang="en-GB" altLang="en-US" sz="1600" dirty="0">
                <a:solidFill>
                  <a:schemeClr val="accent2"/>
                </a:solidFill>
              </a:rPr>
              <a:t>then fit their risk </a:t>
            </a:r>
            <a:r>
              <a:rPr lang="en-GB" altLang="en-US" sz="1600" dirty="0" smtClean="0">
                <a:solidFill>
                  <a:schemeClr val="accent2"/>
                </a:solidFill>
              </a:rPr>
              <a:t>appetites</a:t>
            </a:r>
            <a:endParaRPr lang="en-GB" altLang="en-US" sz="1600" dirty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 smtClean="0">
                <a:solidFill>
                  <a:schemeClr val="accent2"/>
                </a:solidFill>
              </a:rPr>
              <a:t>Design </a:t>
            </a:r>
            <a:r>
              <a:rPr lang="en-GB" altLang="en-US" sz="1600" dirty="0">
                <a:solidFill>
                  <a:schemeClr val="accent2"/>
                </a:solidFill>
              </a:rPr>
              <a:t>application systems, end user device configurations, email and online systems with </a:t>
            </a:r>
            <a:r>
              <a:rPr lang="en-GB" altLang="en-US" sz="1600" b="1" dirty="0">
                <a:solidFill>
                  <a:schemeClr val="accent2"/>
                </a:solidFill>
              </a:rPr>
              <a:t>ease of use </a:t>
            </a:r>
            <a:r>
              <a:rPr lang="en-GB" altLang="en-US" sz="1600" b="1" u="sng" dirty="0">
                <a:solidFill>
                  <a:schemeClr val="accent2"/>
                </a:solidFill>
              </a:rPr>
              <a:t>and</a:t>
            </a:r>
            <a:r>
              <a:rPr lang="en-GB" altLang="en-US" sz="1600" b="1" dirty="0">
                <a:solidFill>
                  <a:schemeClr val="accent2"/>
                </a:solidFill>
              </a:rPr>
              <a:t> good cyber practice built in by </a:t>
            </a:r>
            <a:r>
              <a:rPr lang="en-GB" altLang="en-US" sz="1600" b="1" dirty="0" smtClean="0">
                <a:solidFill>
                  <a:schemeClr val="accent2"/>
                </a:solidFill>
              </a:rPr>
              <a:t>design</a:t>
            </a:r>
            <a:endParaRPr lang="en-GB" altLang="en-US" sz="1600" dirty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altLang="en-US" sz="1600" dirty="0" smtClean="0">
                <a:solidFill>
                  <a:schemeClr val="accent2"/>
                </a:solidFill>
              </a:rPr>
              <a:t>Work </a:t>
            </a:r>
            <a:r>
              <a:rPr lang="en-GB" altLang="en-US" sz="1600" dirty="0">
                <a:solidFill>
                  <a:schemeClr val="accent2"/>
                </a:solidFill>
              </a:rPr>
              <a:t>together to share information, overheads, assets and good </a:t>
            </a:r>
            <a:r>
              <a:rPr lang="en-GB" altLang="en-US" sz="1600" dirty="0" smtClean="0">
                <a:solidFill>
                  <a:schemeClr val="accent2"/>
                </a:solidFill>
              </a:rPr>
              <a:t>practice </a:t>
            </a:r>
            <a:endParaRPr lang="en-GB" altLang="en-US" sz="1600" dirty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altLang="en-US" sz="16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1476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Socitm’s Role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-89898" y="1162868"/>
            <a:ext cx="8316900" cy="3453600"/>
          </a:xfrm>
        </p:spPr>
        <p:txBody>
          <a:bodyPr/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chemeClr val="dk1"/>
                </a:solidFill>
              </a:rPr>
              <a:t>Events:</a:t>
            </a:r>
            <a:r>
              <a:rPr lang="en-GB" sz="1600" dirty="0" smtClean="0">
                <a:solidFill>
                  <a:schemeClr val="dk1"/>
                </a:solidFill>
              </a:rPr>
              <a:t>- regional </a:t>
            </a:r>
            <a:r>
              <a:rPr lang="en-GB" sz="1600" dirty="0">
                <a:solidFill>
                  <a:schemeClr val="dk1"/>
                </a:solidFill>
              </a:rPr>
              <a:t>meetings, including joint activity with </a:t>
            </a:r>
            <a:r>
              <a:rPr lang="en-GB" sz="1600" dirty="0" smtClean="0">
                <a:solidFill>
                  <a:schemeClr val="dk1"/>
                </a:solidFill>
              </a:rPr>
              <a:t>WARPs  </a:t>
            </a:r>
            <a:endParaRPr lang="en-GB" sz="1600" dirty="0">
              <a:solidFill>
                <a:schemeClr val="dk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chemeClr val="dk1"/>
                </a:solidFill>
              </a:rPr>
              <a:t>Resources:</a:t>
            </a:r>
            <a:r>
              <a:rPr lang="en-GB" sz="1600" dirty="0" smtClean="0">
                <a:solidFill>
                  <a:schemeClr val="dk1"/>
                </a:solidFill>
              </a:rPr>
              <a:t> </a:t>
            </a:r>
            <a:r>
              <a:rPr lang="en-GB" sz="1600" i="1" u="sng" dirty="0">
                <a:hlinkClick r:id="rId2"/>
              </a:rPr>
              <a:t>Local Leadership in a Cyber Society: Understanding the Challenges</a:t>
            </a:r>
            <a:r>
              <a:rPr lang="en-GB" sz="1600" dirty="0">
                <a:solidFill>
                  <a:schemeClr val="dk1"/>
                </a:solidFill>
              </a:rPr>
              <a:t> </a:t>
            </a:r>
            <a:r>
              <a:rPr lang="en-GB" sz="1600" dirty="0" smtClean="0">
                <a:solidFill>
                  <a:schemeClr val="dk1"/>
                </a:solidFill>
              </a:rPr>
              <a:t>and </a:t>
            </a:r>
            <a:r>
              <a:rPr lang="en-GB" sz="1600" dirty="0">
                <a:solidFill>
                  <a:schemeClr val="dk1"/>
                </a:solidFill>
              </a:rPr>
              <a:t>online Cyber resources </a:t>
            </a:r>
            <a:r>
              <a:rPr lang="en-GB" sz="1600" u="sng" dirty="0">
                <a:hlinkClick r:id="rId3"/>
              </a:rPr>
              <a:t>cyberguide.socitm.net</a:t>
            </a:r>
            <a:endParaRPr lang="en-GB" sz="1600" b="1" dirty="0">
              <a:solidFill>
                <a:schemeClr val="dk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chemeClr val="dk1"/>
                </a:solidFill>
              </a:rPr>
              <a:t>Collaborating:</a:t>
            </a:r>
            <a:r>
              <a:rPr lang="en-GB" sz="1600" dirty="0" smtClean="0">
                <a:solidFill>
                  <a:schemeClr val="dk1"/>
                </a:solidFill>
              </a:rPr>
              <a:t> working </a:t>
            </a:r>
            <a:r>
              <a:rPr lang="en-GB" sz="1600" dirty="0">
                <a:solidFill>
                  <a:schemeClr val="dk1"/>
                </a:solidFill>
              </a:rPr>
              <a:t>with the </a:t>
            </a:r>
            <a:r>
              <a:rPr lang="en-GB" sz="1600" dirty="0" smtClean="0">
                <a:solidFill>
                  <a:schemeClr val="dk1"/>
                </a:solidFill>
              </a:rPr>
              <a:t>NCSC and partners </a:t>
            </a:r>
            <a:r>
              <a:rPr lang="en-GB" sz="1600" dirty="0">
                <a:solidFill>
                  <a:schemeClr val="dk1"/>
                </a:solidFill>
              </a:rPr>
              <a:t>– disseminating content, funnelling </a:t>
            </a:r>
            <a:r>
              <a:rPr lang="en-GB" sz="1600" dirty="0" smtClean="0">
                <a:solidFill>
                  <a:schemeClr val="dk1"/>
                </a:solidFill>
              </a:rPr>
              <a:t>demand, channelling guidance and support</a:t>
            </a:r>
            <a:endParaRPr lang="en-GB" sz="1600" dirty="0">
              <a:solidFill>
                <a:schemeClr val="dk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chemeClr val="dk1"/>
                </a:solidFill>
              </a:rPr>
              <a:t>Leveraging:</a:t>
            </a:r>
            <a:r>
              <a:rPr lang="en-GB" sz="1600" dirty="0" smtClean="0">
                <a:solidFill>
                  <a:schemeClr val="dk1"/>
                </a:solidFill>
              </a:rPr>
              <a:t> </a:t>
            </a:r>
            <a:r>
              <a:rPr lang="en-GB" sz="1600" dirty="0">
                <a:solidFill>
                  <a:schemeClr val="dk1"/>
                </a:solidFill>
              </a:rPr>
              <a:t>our suppliers capacity </a:t>
            </a:r>
            <a:r>
              <a:rPr lang="en-GB" sz="1600" dirty="0" smtClean="0">
                <a:solidFill>
                  <a:schemeClr val="dk1"/>
                </a:solidFill>
              </a:rPr>
              <a:t>and </a:t>
            </a:r>
            <a:r>
              <a:rPr lang="en-GB" sz="1600" dirty="0">
                <a:solidFill>
                  <a:schemeClr val="dk1"/>
                </a:solidFill>
              </a:rPr>
              <a:t>lobbying them to help us (test legacy apps on current OS, Java, IE etc) in conjunction with NCSC, CCS </a:t>
            </a:r>
            <a:r>
              <a:rPr lang="en-GB" sz="1600" dirty="0" smtClean="0">
                <a:solidFill>
                  <a:schemeClr val="dk1"/>
                </a:solidFill>
              </a:rPr>
              <a:t>and techUK</a:t>
            </a:r>
            <a:endParaRPr lang="en-GB" sz="1600" dirty="0">
              <a:solidFill>
                <a:schemeClr val="dk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chemeClr val="dk1"/>
                </a:solidFill>
              </a:rPr>
              <a:t>Facilitating:</a:t>
            </a:r>
            <a:r>
              <a:rPr lang="en-GB" sz="1600" dirty="0" smtClean="0">
                <a:solidFill>
                  <a:schemeClr val="dk1"/>
                </a:solidFill>
              </a:rPr>
              <a:t> informed </a:t>
            </a:r>
            <a:r>
              <a:rPr lang="en-GB" sz="1600" b="1" dirty="0">
                <a:solidFill>
                  <a:schemeClr val="dk1"/>
                </a:solidFill>
              </a:rPr>
              <a:t>leadership</a:t>
            </a:r>
            <a:r>
              <a:rPr lang="en-GB" sz="1600" dirty="0">
                <a:solidFill>
                  <a:schemeClr val="dk1"/>
                </a:solidFill>
              </a:rPr>
              <a:t> and cyber </a:t>
            </a:r>
            <a:r>
              <a:rPr lang="en-GB" sz="1600" b="1" dirty="0">
                <a:solidFill>
                  <a:schemeClr val="dk1"/>
                </a:solidFill>
              </a:rPr>
              <a:t>skills</a:t>
            </a:r>
            <a:r>
              <a:rPr lang="en-GB" sz="1600" dirty="0">
                <a:solidFill>
                  <a:schemeClr val="dk1"/>
                </a:solidFill>
              </a:rPr>
              <a:t> / capacity for the future through training, networking </a:t>
            </a:r>
            <a:r>
              <a:rPr lang="en-GB" sz="1600" dirty="0" smtClean="0">
                <a:solidFill>
                  <a:schemeClr val="dk1"/>
                </a:solidFill>
              </a:rPr>
              <a:t>and </a:t>
            </a:r>
            <a:r>
              <a:rPr lang="en-GB" sz="1600" dirty="0">
                <a:solidFill>
                  <a:schemeClr val="dk1"/>
                </a:solidFill>
              </a:rPr>
              <a:t>diversity – women </a:t>
            </a:r>
            <a:r>
              <a:rPr lang="en-GB" sz="1600" dirty="0" smtClean="0">
                <a:solidFill>
                  <a:schemeClr val="dk1"/>
                </a:solidFill>
              </a:rPr>
              <a:t>and </a:t>
            </a:r>
            <a:r>
              <a:rPr lang="en-GB" sz="1600" dirty="0">
                <a:solidFill>
                  <a:schemeClr val="dk1"/>
                </a:solidFill>
              </a:rPr>
              <a:t>apprentices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1600" b="1" dirty="0" smtClean="0">
                <a:solidFill>
                  <a:schemeClr val="dk1"/>
                </a:solidFill>
              </a:rPr>
              <a:t>Lobbying:</a:t>
            </a:r>
            <a:r>
              <a:rPr lang="en-GB" sz="1600" dirty="0" smtClean="0">
                <a:solidFill>
                  <a:schemeClr val="dk1"/>
                </a:solidFill>
              </a:rPr>
              <a:t> </a:t>
            </a:r>
            <a:r>
              <a:rPr lang="en-GB" sz="1600" dirty="0">
                <a:solidFill>
                  <a:schemeClr val="dk1"/>
                </a:solidFill>
              </a:rPr>
              <a:t>for national priority and funding to build local </a:t>
            </a:r>
            <a:r>
              <a:rPr lang="en-GB" sz="1600" dirty="0" smtClean="0">
                <a:solidFill>
                  <a:schemeClr val="dk1"/>
                </a:solidFill>
              </a:rPr>
              <a:t>capacity</a:t>
            </a:r>
            <a:endParaRPr lang="en-GB" sz="1600" dirty="0">
              <a:solidFill>
                <a:schemeClr val="dk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GB" dirty="0">
              <a:solidFill>
                <a:schemeClr val="dk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982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3">
            <a:extLst>
              <a:ext uri="{FF2B5EF4-FFF2-40B4-BE49-F238E27FC236}">
                <a16:creationId xmlns="" xmlns:a16="http://schemas.microsoft.com/office/drawing/2014/main" id="{8875E4A6-80B9-4650-8FD2-3F0F4AB8B3A6}"/>
              </a:ext>
            </a:extLst>
          </p:cNvPr>
          <p:cNvSpPr txBox="1">
            <a:spLocks/>
          </p:cNvSpPr>
          <p:nvPr/>
        </p:nvSpPr>
        <p:spPr>
          <a:xfrm>
            <a:off x="422520" y="192491"/>
            <a:ext cx="2560838" cy="3997324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buClr>
                <a:srgbClr val="444444"/>
              </a:buClr>
              <a:buSzPct val="100000"/>
              <a:buFont typeface="Open Sans"/>
              <a:buNone/>
              <a:defRPr sz="2000" b="1" kern="1200">
                <a:solidFill>
                  <a:schemeClr val="tx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 rtl="0">
              <a:spcBef>
                <a:spcPts val="0"/>
              </a:spcBef>
              <a:buSzPct val="100000"/>
              <a:defRPr sz="3600"/>
            </a:lvl2pPr>
            <a:lvl3pPr lvl="2" algn="ctr" rtl="0">
              <a:spcBef>
                <a:spcPts val="0"/>
              </a:spcBef>
              <a:buSzPct val="100000"/>
              <a:defRPr sz="3600"/>
            </a:lvl3pPr>
            <a:lvl4pPr lvl="3" algn="ctr" rtl="0">
              <a:spcBef>
                <a:spcPts val="0"/>
              </a:spcBef>
              <a:buSzPct val="100000"/>
              <a:defRPr sz="3600"/>
            </a:lvl4pPr>
            <a:lvl5pPr lvl="4" algn="ctr" rtl="0">
              <a:spcBef>
                <a:spcPts val="0"/>
              </a:spcBef>
              <a:buSzPct val="100000"/>
              <a:defRPr sz="3600"/>
            </a:lvl5pPr>
            <a:lvl6pPr lvl="5" algn="ctr" rtl="0">
              <a:spcBef>
                <a:spcPts val="0"/>
              </a:spcBef>
              <a:buSzPct val="100000"/>
              <a:defRPr sz="3600"/>
            </a:lvl6pPr>
            <a:lvl7pPr lvl="6" algn="ctr" rtl="0">
              <a:spcBef>
                <a:spcPts val="0"/>
              </a:spcBef>
              <a:buSzPct val="100000"/>
              <a:defRPr sz="3600"/>
            </a:lvl7pPr>
            <a:lvl8pPr lvl="7" algn="ctr" rtl="0">
              <a:spcBef>
                <a:spcPts val="0"/>
              </a:spcBef>
              <a:buSzPct val="100000"/>
              <a:defRPr sz="3600"/>
            </a:lvl8pPr>
            <a:lvl9pPr lvl="8" algn="ctr" rtl="0">
              <a:spcBef>
                <a:spcPts val="0"/>
              </a:spcBef>
              <a:buSzPct val="100000"/>
              <a:defRPr sz="3600"/>
            </a:lvl9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44444"/>
              </a:buClr>
              <a:buSzPct val="100000"/>
              <a:buFont typeface="Open Sans"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Open Sans"/>
                <a:ea typeface="Open Sans"/>
                <a:cs typeface="Open Sans"/>
                <a:sym typeface="Open Sans"/>
              </a:rPr>
              <a:t>Socitm is lobbying for help to strengthen our technical resilience</a:t>
            </a:r>
            <a:b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Open Sans"/>
                <a:ea typeface="Open Sans"/>
                <a:cs typeface="Open Sans"/>
                <a:sym typeface="Open Sans"/>
              </a:rPr>
            </a:b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Open Sans"/>
                <a:ea typeface="Open Sans"/>
                <a:cs typeface="Open Sans"/>
                <a:sym typeface="Open Sans"/>
              </a:rPr>
              <a:t/>
            </a:r>
            <a:b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Open Sans"/>
                <a:ea typeface="Open Sans"/>
                <a:cs typeface="Open Sans"/>
                <a:sym typeface="Open Sans"/>
              </a:rPr>
            </a:b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rgbClr val="44546A"/>
                </a:solidFill>
                <a:effectLst/>
                <a:uLnTx/>
                <a:uFillTx/>
                <a:latin typeface="Open Sans"/>
                <a:ea typeface="Open Sans"/>
                <a:cs typeface="Open Sans"/>
                <a:sym typeface="Open Sans"/>
              </a:rPr>
              <a:t>Why?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="" xmlns:a16="http://schemas.microsoft.com/office/drawing/2014/main" id="{7888A44F-3300-4ADA-9B1F-00C1E66FBF01}"/>
              </a:ext>
            </a:extLst>
          </p:cNvPr>
          <p:cNvSpPr txBox="1">
            <a:spLocks/>
          </p:cNvSpPr>
          <p:nvPr/>
        </p:nvSpPr>
        <p:spPr>
          <a:xfrm>
            <a:off x="2983358" y="1708247"/>
            <a:ext cx="5856390" cy="324008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2" marR="0" lvl="0" indent="-342892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546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Cyber security leads often from IM policy backgrounds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lack cyber tech skills, or tech specialists without cyber knowledge</a:t>
            </a:r>
          </a:p>
          <a:p>
            <a:pPr marL="342892" marR="0" lvl="0" indent="-342892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546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Smaller authorities lack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cyber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specialists</a:t>
            </a:r>
          </a:p>
          <a:p>
            <a:pPr marL="342892" marR="0" lvl="0" indent="-342892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546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Some don’t understand, don’t prioritise, hope</a:t>
            </a:r>
          </a:p>
          <a:p>
            <a:pPr marL="342892" marR="0" lvl="0" indent="-342892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546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Socitm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WARP engagement not universal</a:t>
            </a:r>
          </a:p>
          <a:p>
            <a:pPr marL="342892" marR="0" lvl="0" indent="-342892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546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consistent, joined-up Security Incident Response Team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capabilities </a:t>
            </a:r>
          </a:p>
          <a:p>
            <a:pPr marL="342892" marR="0" lvl="0" indent="-342892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546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GDPR / New DP Bill, more online, mobile etc</a:t>
            </a:r>
          </a:p>
          <a:p>
            <a:pPr marL="342892" marR="0" lvl="0" indent="-342892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rgbClr val="44546A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Budgets are tight </a:t>
            </a: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and </a:t>
            </a:r>
            <a:r>
              <a:rPr kumimoji="0" lang="en-GB" sz="24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getting tighter</a:t>
            </a:r>
          </a:p>
        </p:txBody>
      </p:sp>
    </p:spTree>
    <p:extLst>
      <p:ext uri="{BB962C8B-B14F-4D97-AF65-F5344CB8AC3E}">
        <p14:creationId xmlns:p14="http://schemas.microsoft.com/office/powerpoint/2010/main" val="15359803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simple-light-2">
  <a:themeElements>
    <a:clrScheme name="Socitm">
      <a:dk1>
        <a:srgbClr val="54585A"/>
      </a:dk1>
      <a:lt1>
        <a:srgbClr val="FFFFFF"/>
      </a:lt1>
      <a:dk2>
        <a:srgbClr val="D52527"/>
      </a:dk2>
      <a:lt2>
        <a:srgbClr val="FFFFFF"/>
      </a:lt2>
      <a:accent1>
        <a:srgbClr val="D52527"/>
      </a:accent1>
      <a:accent2>
        <a:srgbClr val="54585A"/>
      </a:accent2>
      <a:accent3>
        <a:srgbClr val="000000"/>
      </a:accent3>
      <a:accent4>
        <a:srgbClr val="298FC2"/>
      </a:accent4>
      <a:accent5>
        <a:srgbClr val="ED8B00"/>
      </a:accent5>
      <a:accent6>
        <a:srgbClr val="84BD00"/>
      </a:accent6>
      <a:hlink>
        <a:srgbClr val="298FC2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7230</TotalTime>
  <Words>925</Words>
  <Application>Microsoft Macintosh PowerPoint</Application>
  <PresentationFormat>On-screen Show (16:9)</PresentationFormat>
  <Paragraphs>75</Paragraphs>
  <Slides>12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simple-light-2</vt:lpstr>
      <vt:lpstr>    Public Cyber Security Conference 2017  Cyber Security Challenges – Emerging Threats, the Socitm Perspective  Martin Ferguson for Geoff Connell – Socitm President and CIO Norfolk CC Birmingham 7th December 2017 </vt:lpstr>
      <vt:lpstr>What I will cover:  - Cyber context - Geopolitical context - Transforming tech and cyber context - Evolution of cyber services and practices  - How can Socitm help - Summary </vt:lpstr>
      <vt:lpstr>Cyber Context</vt:lpstr>
      <vt:lpstr>General Context</vt:lpstr>
      <vt:lpstr>Transformation and Tech Context</vt:lpstr>
      <vt:lpstr>Evolving Cyber  Services and Practices</vt:lpstr>
      <vt:lpstr>How to improve</vt:lpstr>
      <vt:lpstr>Socitm’s Role</vt:lpstr>
      <vt:lpstr>PowerPoint Presentation</vt:lpstr>
      <vt:lpstr>PowerPoint Presentation</vt:lpstr>
      <vt:lpstr>Summary</vt:lpstr>
      <vt:lpstr>   Questions?  Geoff.Connell@Norfolk.gov.uk Martin.Ferguson@Socitm.net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Highlights   September 2016</dc:title>
  <dc:creator>Adrian Hancock</dc:creator>
  <cp:lastModifiedBy>Martin Ferguson</cp:lastModifiedBy>
  <cp:revision>59</cp:revision>
  <dcterms:modified xsi:type="dcterms:W3CDTF">2017-12-04T08:06:40Z</dcterms:modified>
</cp:coreProperties>
</file>