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14"/>
  </p:notesMasterIdLst>
  <p:sldIdLst>
    <p:sldId id="256" r:id="rId2"/>
    <p:sldId id="297" r:id="rId3"/>
    <p:sldId id="303" r:id="rId4"/>
    <p:sldId id="298" r:id="rId5"/>
    <p:sldId id="305" r:id="rId6"/>
    <p:sldId id="300" r:id="rId7"/>
    <p:sldId id="301" r:id="rId8"/>
    <p:sldId id="306" r:id="rId9"/>
    <p:sldId id="308" r:id="rId10"/>
    <p:sldId id="311" r:id="rId11"/>
    <p:sldId id="278" r:id="rId12"/>
    <p:sldId id="28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1F67A6-DEE4-4FCF-AEDA-D9DCBDFDDF82}">
  <a:tblStyle styleId="{DF1F67A6-DEE4-4FCF-AEDA-D9DCBDFDDF82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040" y="-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23082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Mark Evans</a:t>
            </a:r>
          </a:p>
        </p:txBody>
      </p:sp>
    </p:spTree>
    <p:extLst>
      <p:ext uri="{BB962C8B-B14F-4D97-AF65-F5344CB8AC3E}">
        <p14:creationId xmlns:p14="http://schemas.microsoft.com/office/powerpoint/2010/main" val="2080210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8091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NCSC and National Crime Agency - The cyber threat to UK business 2016/17 report</a:t>
            </a:r>
          </a:p>
          <a:p>
            <a:pPr lvl="0">
              <a:spcBef>
                <a:spcPts val="0"/>
              </a:spcBef>
              <a:buNone/>
            </a:pPr>
            <a:r>
              <a:rPr lang="en-GB" dirty="0" smtClean="0"/>
              <a:t>NCSP </a:t>
            </a:r>
            <a:r>
              <a:rPr lang="mr-IN" dirty="0" smtClean="0"/>
              <a:t>–</a:t>
            </a:r>
            <a:r>
              <a:rPr lang="en-GB" dirty="0" smtClean="0"/>
              <a:t> National Cyber Security Programme £1.9bn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3416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934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7737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769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3474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SIRT Security Incident Response</a:t>
            </a:r>
            <a:r>
              <a:rPr lang="en-US" baseline="0" dirty="0" smtClean="0"/>
              <a:t>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40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67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564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054950" y="95175"/>
            <a:ext cx="4089050" cy="4977000"/>
          </a:xfrm>
          <a:prstGeom prst="rect">
            <a:avLst/>
          </a:prstGeom>
          <a:solidFill>
            <a:srgbClr val="D5252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2">
            <a:alphaModFix/>
          </a:blip>
          <a:srcRect r="2958"/>
          <a:stretch/>
        </p:blipFill>
        <p:spPr>
          <a:xfrm>
            <a:off x="4973637" y="0"/>
            <a:ext cx="4170361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062500" y="2275275"/>
            <a:ext cx="6203400" cy="223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pen Sans"/>
              <a:buNone/>
              <a:defRPr sz="3000" b="1" i="0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4799" y="520991"/>
            <a:ext cx="3420047" cy="1329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385" y="4866639"/>
            <a:ext cx="221969" cy="221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hape 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38533" y="4856480"/>
            <a:ext cx="221965" cy="22195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/>
          <p:nvPr/>
        </p:nvSpPr>
        <p:spPr>
          <a:xfrm>
            <a:off x="1106820" y="4824276"/>
            <a:ext cx="921600" cy="28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25000"/>
              <a:buFont typeface="Open Sans"/>
              <a:buNone/>
            </a:pPr>
            <a:r>
              <a:rPr lang="en-GB" sz="900" b="1" i="0" u="none" strike="noStrike" cap="none" dirty="0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rPr>
              <a:t>‘socitm’</a:t>
            </a:r>
          </a:p>
        </p:txBody>
      </p:sp>
      <p:sp>
        <p:nvSpPr>
          <p:cNvPr id="17" name="Shape 17"/>
          <p:cNvSpPr txBox="1"/>
          <p:nvPr/>
        </p:nvSpPr>
        <p:spPr>
          <a:xfrm>
            <a:off x="232787" y="4842989"/>
            <a:ext cx="921600" cy="28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25000"/>
              <a:buFont typeface="Open Sans"/>
              <a:buNone/>
            </a:pPr>
            <a:r>
              <a:rPr lang="en-GB" sz="900" b="1" i="0" u="none" strike="noStrike" cap="none" dirty="0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rPr>
              <a:t>@socitm</a:t>
            </a:r>
          </a:p>
        </p:txBody>
      </p:sp>
      <p:sp>
        <p:nvSpPr>
          <p:cNvPr id="18" name="Shape 18"/>
          <p:cNvSpPr txBox="1"/>
          <p:nvPr/>
        </p:nvSpPr>
        <p:spPr>
          <a:xfrm>
            <a:off x="1815565" y="4554325"/>
            <a:ext cx="6911875" cy="7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800" b="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All rights reserved. This publication may not be reproduced, stored in a retrieval system or transmitted in any form or by any means, electronic, mechanical, photocopying, recording or otherwise, without prior permission of the publisher. Copyright © 2016 Socitm Ltd</a:t>
            </a:r>
          </a:p>
        </p:txBody>
      </p:sp>
      <p:sp>
        <p:nvSpPr>
          <p:cNvPr id="19" name="Shape 19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noFill/>
          <a:ln w="25400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div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208549" cy="5143499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Shape 22"/>
          <p:cNvPicPr preferRelativeResize="0"/>
          <p:nvPr/>
        </p:nvPicPr>
        <p:blipFill rotWithShape="1">
          <a:blip r:embed="rId2">
            <a:alphaModFix/>
          </a:blip>
          <a:srcRect t="2250" b="1812"/>
          <a:stretch/>
        </p:blipFill>
        <p:spPr>
          <a:xfrm>
            <a:off x="941958" y="0"/>
            <a:ext cx="8266591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179050" y="915150"/>
            <a:ext cx="6773699" cy="328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pen Sans"/>
              <a:buNone/>
              <a:defRPr sz="3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noFill/>
          <a:ln w="25400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27778" y="0"/>
            <a:ext cx="5416221" cy="506373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316900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Font typeface="Open Sans"/>
              <a:buNone/>
              <a:defRPr sz="3600" b="1" i="0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228600" y="1070400"/>
            <a:ext cx="8316900" cy="345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sic 2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noFill/>
          <a:ln w="25400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12294"/>
            <a:ext cx="5219809" cy="503120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02775" y="228600"/>
            <a:ext cx="8715900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52527"/>
              </a:buClr>
              <a:buFont typeface="Open Sans"/>
              <a:buNone/>
              <a:defRPr sz="3600" b="1" i="0" u="none" strike="noStrike" cap="none">
                <a:solidFill>
                  <a:srgbClr val="D5252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algn="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indent="0" algn="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indent="0" algn="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indent="0" algn="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indent="0" algn="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indent="0" algn="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indent="0" algn="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indent="0" algn="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02800" y="1070400"/>
            <a:ext cx="8715900" cy="345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2400" b="0" i="0" u="none" strike="noStrike" cap="none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914400" marR="0" lvl="2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371600" marR="0" lvl="3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828800" marR="0" lvl="4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286000" marR="0" lvl="5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2743200" marR="0" lvl="6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200400" marR="0" lvl="7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3657600" marR="0" lvl="8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Quot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noFill/>
          <a:ln w="25400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27778" y="0"/>
            <a:ext cx="5416221" cy="506373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486875" y="963300"/>
            <a:ext cx="6165600" cy="254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44444"/>
              </a:buClr>
              <a:buFont typeface="Open Sans"/>
              <a:buNone/>
              <a:defRPr sz="2400" b="0" i="1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1524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44444"/>
              </a:buClr>
              <a:buSzPct val="100000"/>
              <a:buFont typeface="Open Sans"/>
              <a:buChar char="○"/>
              <a:defRPr sz="2400" b="0" i="0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914400" marR="0" lvl="2" indent="1524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44444"/>
              </a:buClr>
              <a:buSzPct val="100000"/>
              <a:buFont typeface="Open Sans"/>
              <a:buChar char="■"/>
              <a:defRPr sz="2400" b="0" i="0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371600" marR="0" lvl="3" indent="1524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44444"/>
              </a:buClr>
              <a:buSzPct val="100000"/>
              <a:buFont typeface="Open Sans"/>
              <a:buChar char="●"/>
              <a:defRPr sz="2400" b="0" i="0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828800" marR="0" lvl="4" indent="1524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44444"/>
              </a:buClr>
              <a:buSzPct val="100000"/>
              <a:buFont typeface="Open Sans"/>
              <a:buChar char="○"/>
              <a:defRPr sz="2400" b="0" i="0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286000" marR="0" lvl="5" indent="1524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44444"/>
              </a:buClr>
              <a:buSzPct val="100000"/>
              <a:buFont typeface="Open Sans"/>
              <a:buChar char="■"/>
              <a:defRPr sz="2400" b="0" i="0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2743200" marR="0" lvl="6" indent="1524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44444"/>
              </a:buClr>
              <a:buSzPct val="100000"/>
              <a:buFont typeface="Open Sans"/>
              <a:buChar char="●"/>
              <a:defRPr sz="2400" b="0" i="0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200400" marR="0" lvl="7" indent="1524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44444"/>
              </a:buClr>
              <a:buSzPct val="100000"/>
              <a:buFont typeface="Open Sans"/>
              <a:buChar char="○"/>
              <a:defRPr sz="2400" b="0" i="0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3657600" marR="0" lvl="8" indent="1524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44444"/>
              </a:buClr>
              <a:buSzPct val="100000"/>
              <a:buFont typeface="Open Sans"/>
              <a:buChar char="■"/>
              <a:defRPr sz="2400" b="0" i="0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pic>
        <p:nvPicPr>
          <p:cNvPr id="38" name="Shape 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8262715" y="3511823"/>
            <a:ext cx="610299" cy="660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293525" y="308933"/>
            <a:ext cx="610299" cy="65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903825" y="308933"/>
            <a:ext cx="610299" cy="65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7652415" y="3511823"/>
            <a:ext cx="610299" cy="660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pen Sans"/>
              <a:buNone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None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0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socitm.net/publications/local-leadership-in-a-cyber-society-understanding-the-challenges" TargetMode="External"/><Relationship Id="rId3" Type="http://schemas.openxmlformats.org/officeDocument/2006/relationships/hyperlink" Target="http://cyberguide.socitm.net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67128" y="1510302"/>
            <a:ext cx="8311793" cy="27393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/>
            <a:r>
              <a:rPr lang="en-GB" sz="1800" b="1" dirty="0"/>
              <a:t/>
            </a:r>
            <a:br>
              <a:rPr lang="en-GB" sz="1800" b="1" dirty="0"/>
            </a:br>
            <a:r>
              <a:rPr lang="en-GB" sz="1800" b="1" dirty="0"/>
              <a:t/>
            </a:r>
            <a:br>
              <a:rPr lang="en-GB" sz="1800" b="1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Public Cyber Security Conference 2017</a:t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2800" dirty="0"/>
              <a:t>Cyber Security Challenges – Emerging Threats, the Socitm Perspective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Martin Ferguson for </a:t>
            </a:r>
            <a:r>
              <a:rPr lang="en-GB" sz="1800" dirty="0">
                <a:solidFill>
                  <a:schemeClr val="accent2"/>
                </a:solidFill>
              </a:rPr>
              <a:t>Geoff Connell – Socitm President </a:t>
            </a:r>
            <a:r>
              <a:rPr lang="en-GB" sz="1800" dirty="0" smtClean="0">
                <a:solidFill>
                  <a:schemeClr val="accent2"/>
                </a:solidFill>
              </a:rPr>
              <a:t>and </a:t>
            </a:r>
            <a:r>
              <a:rPr lang="en-GB" sz="1800" dirty="0">
                <a:solidFill>
                  <a:schemeClr val="accent2"/>
                </a:solidFill>
              </a:rPr>
              <a:t>CIO Norfolk CC</a:t>
            </a:r>
            <a:br>
              <a:rPr lang="en-GB" sz="1800" dirty="0">
                <a:solidFill>
                  <a:schemeClr val="accent2"/>
                </a:solidFill>
              </a:rPr>
            </a:br>
            <a:r>
              <a:rPr lang="en-GB" sz="1800" dirty="0">
                <a:solidFill>
                  <a:schemeClr val="accent2"/>
                </a:solidFill>
              </a:rPr>
              <a:t>Birmingham 7</a:t>
            </a:r>
            <a:r>
              <a:rPr lang="en-GB" sz="1800" baseline="30000" dirty="0">
                <a:solidFill>
                  <a:schemeClr val="accent2"/>
                </a:solidFill>
              </a:rPr>
              <a:t>th</a:t>
            </a:r>
            <a:r>
              <a:rPr lang="en-GB" sz="1800" dirty="0">
                <a:solidFill>
                  <a:schemeClr val="accent2"/>
                </a:solidFill>
              </a:rPr>
              <a:t> December</a:t>
            </a:r>
            <a:r>
              <a:rPr lang="en-GB" sz="1800" dirty="0"/>
              <a:t> 2017</a:t>
            </a:r>
            <a:br>
              <a:rPr lang="en-GB" sz="1800" dirty="0"/>
            </a:br>
            <a:endParaRPr lang="en-GB" sz="1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="" xmlns:a16="http://schemas.microsoft.com/office/drawing/2014/main" id="{394E2D59-D080-439C-96EB-9DD0959FD9CF}"/>
              </a:ext>
            </a:extLst>
          </p:cNvPr>
          <p:cNvSpPr txBox="1">
            <a:spLocks/>
          </p:cNvSpPr>
          <p:nvPr/>
        </p:nvSpPr>
        <p:spPr>
          <a:xfrm>
            <a:off x="234461" y="261207"/>
            <a:ext cx="2924743" cy="399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Font typeface="Open Sans"/>
              <a:buNone/>
              <a:defRPr sz="3600" b="1" i="0" u="none" strike="noStrike" cap="none">
                <a:solidFill>
                  <a:srgbClr val="444444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Font typeface="Open Sans"/>
              <a:buNone/>
              <a:defRPr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-GB" sz="2800" kern="1200" dirty="0">
                <a:solidFill>
                  <a:srgbClr val="44546A"/>
                </a:solidFill>
              </a:rPr>
              <a:t>Strengthening Our Technical Resilience</a:t>
            </a:r>
            <a:br>
              <a:rPr lang="en-GB" sz="2800" kern="1200" dirty="0">
                <a:solidFill>
                  <a:srgbClr val="44546A"/>
                </a:solidFill>
              </a:rPr>
            </a:br>
            <a:r>
              <a:rPr lang="en-GB" sz="2800" kern="1200" dirty="0">
                <a:solidFill>
                  <a:srgbClr val="44546A"/>
                </a:solidFill>
              </a:rPr>
              <a:t/>
            </a:r>
            <a:br>
              <a:rPr lang="en-GB" sz="2800" kern="1200" dirty="0">
                <a:solidFill>
                  <a:srgbClr val="44546A"/>
                </a:solidFill>
              </a:rPr>
            </a:br>
            <a:r>
              <a:rPr lang="en-GB" sz="2800" kern="1200" dirty="0">
                <a:solidFill>
                  <a:srgbClr val="44546A"/>
                </a:solidFill>
              </a:rPr>
              <a:t>The Opportunities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7AA28E76-7DF2-4851-A7EC-6AEDF97DB210}"/>
              </a:ext>
            </a:extLst>
          </p:cNvPr>
          <p:cNvSpPr txBox="1">
            <a:spLocks/>
          </p:cNvSpPr>
          <p:nvPr/>
        </p:nvSpPr>
        <p:spPr>
          <a:xfrm>
            <a:off x="2959912" y="1796502"/>
            <a:ext cx="6043412" cy="3240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Search out, refine and disseminate best practice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 tech skills, train the trainer, use apprentices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Pool resources, actively seek out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fix known vulnerabilities remotely or man in van if needed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Deploy NCSC active cyber defence solutions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Commission / pool resources to create a central CERT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 on suppliers standards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centralised testing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Promote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Cyber Essentials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LAs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suppliers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 on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trust and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capacity already in WARPs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Socitm </a:t>
            </a:r>
          </a:p>
        </p:txBody>
      </p:sp>
    </p:spTree>
    <p:extLst>
      <p:ext uri="{BB962C8B-B14F-4D97-AF65-F5344CB8AC3E}">
        <p14:creationId xmlns:p14="http://schemas.microsoft.com/office/powerpoint/2010/main" val="232674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202775" y="228600"/>
            <a:ext cx="87159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Summary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69895" y="936836"/>
            <a:ext cx="8548780" cy="345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GB" sz="1400" dirty="0">
                <a:solidFill>
                  <a:schemeClr val="accent2"/>
                </a:solidFill>
              </a:rPr>
              <a:t>Money is tight and will remain so, </a:t>
            </a:r>
            <a:r>
              <a:rPr lang="en-GB" sz="1400" b="1" dirty="0">
                <a:solidFill>
                  <a:schemeClr val="accent2"/>
                </a:solidFill>
              </a:rPr>
              <a:t>demand is growing</a:t>
            </a:r>
            <a:r>
              <a:rPr lang="en-GB" sz="1400" dirty="0"/>
              <a:t>, </a:t>
            </a:r>
            <a:r>
              <a:rPr lang="en-GB" sz="1400" b="1" dirty="0" smtClean="0"/>
              <a:t>cyber threats are</a:t>
            </a:r>
            <a:r>
              <a:rPr lang="en-GB" sz="1400" b="1" dirty="0" smtClean="0">
                <a:solidFill>
                  <a:schemeClr val="accent2"/>
                </a:solidFill>
              </a:rPr>
              <a:t> increasing</a:t>
            </a:r>
            <a:endParaRPr lang="en-GB" sz="1400" b="1" dirty="0"/>
          </a:p>
          <a:p>
            <a:pPr lvl="0" algn="l">
              <a:spcBef>
                <a:spcPts val="0"/>
              </a:spcBef>
              <a:buNone/>
            </a:pPr>
            <a:r>
              <a:rPr lang="en-GB" sz="1400" dirty="0"/>
              <a:t>We need to </a:t>
            </a:r>
            <a:r>
              <a:rPr lang="en-GB" sz="1400" b="1" dirty="0"/>
              <a:t>design out the vulnerabilities </a:t>
            </a:r>
            <a:r>
              <a:rPr lang="en-GB" sz="1400" dirty="0"/>
              <a:t>in our systems </a:t>
            </a:r>
            <a:r>
              <a:rPr lang="en-GB" sz="1400" dirty="0" smtClean="0"/>
              <a:t>and </a:t>
            </a:r>
            <a:r>
              <a:rPr lang="en-GB" sz="1400" dirty="0"/>
              <a:t>improve our ability to respond.  That’s both as local public sector and as a nation.  Public and private sector working together to support our citizens </a:t>
            </a:r>
            <a:r>
              <a:rPr lang="en-GB" sz="1400" dirty="0" smtClean="0"/>
              <a:t>and businesses.</a:t>
            </a:r>
            <a:endParaRPr lang="en-GB" sz="1400" dirty="0"/>
          </a:p>
          <a:p>
            <a:pPr lvl="0" algn="l">
              <a:spcBef>
                <a:spcPts val="0"/>
              </a:spcBef>
              <a:buNone/>
            </a:pPr>
            <a:r>
              <a:rPr lang="en-GB" sz="1400" dirty="0" smtClean="0"/>
              <a:t>It’s </a:t>
            </a:r>
            <a:r>
              <a:rPr lang="en-GB" sz="1400" dirty="0"/>
              <a:t>not just about systems, we need to </a:t>
            </a:r>
            <a:r>
              <a:rPr lang="en-GB" sz="1400" b="1" dirty="0"/>
              <a:t>educate</a:t>
            </a:r>
            <a:r>
              <a:rPr lang="en-GB" sz="1400" dirty="0"/>
              <a:t> our staff, business partners and </a:t>
            </a:r>
            <a:r>
              <a:rPr lang="en-GB" sz="1400" dirty="0" smtClean="0"/>
              <a:t>residents</a:t>
            </a:r>
            <a:endParaRPr lang="en-GB" sz="1400" dirty="0"/>
          </a:p>
          <a:p>
            <a:pPr lvl="0" algn="l">
              <a:spcBef>
                <a:spcPts val="0"/>
              </a:spcBef>
              <a:buNone/>
            </a:pPr>
            <a:r>
              <a:rPr lang="en-GB" sz="1400" dirty="0"/>
              <a:t>                 We have an opportunity to develop world class cyber </a:t>
            </a:r>
            <a:r>
              <a:rPr lang="en-GB" sz="1400" b="1" dirty="0"/>
              <a:t>skills</a:t>
            </a:r>
            <a:r>
              <a:rPr lang="en-GB" sz="1400" dirty="0"/>
              <a:t> .</a:t>
            </a:r>
          </a:p>
          <a:p>
            <a:pPr lvl="0" algn="l">
              <a:spcBef>
                <a:spcPts val="0"/>
              </a:spcBef>
              <a:buNone/>
            </a:pPr>
            <a:r>
              <a:rPr lang="en-GB" sz="1400" dirty="0"/>
              <a:t>                                  We should aim for our localities to be the </a:t>
            </a:r>
            <a:r>
              <a:rPr lang="en-GB" sz="1400" b="1" dirty="0"/>
              <a:t>safest place to live and do </a:t>
            </a:r>
            <a:r>
              <a:rPr lang="en-GB" sz="1400" b="1" dirty="0" smtClean="0"/>
              <a:t>business</a:t>
            </a:r>
            <a:endParaRPr lang="en-GB" sz="1400" b="1" dirty="0"/>
          </a:p>
          <a:p>
            <a:pPr lvl="0" algn="l">
              <a:spcBef>
                <a:spcPts val="0"/>
              </a:spcBef>
              <a:buNone/>
            </a:pPr>
            <a:r>
              <a:rPr lang="en-GB" sz="1400" dirty="0"/>
              <a:t> 			                        </a:t>
            </a:r>
            <a:r>
              <a:rPr lang="en-GB" sz="1400" b="1" dirty="0">
                <a:solidFill>
                  <a:srgbClr val="FF0000"/>
                </a:solidFill>
              </a:rPr>
              <a:t>The Socitm mantra</a:t>
            </a:r>
            <a:r>
              <a:rPr lang="en-GB" sz="1400" b="1" dirty="0" smtClean="0">
                <a:solidFill>
                  <a:srgbClr val="FF0000"/>
                </a:solidFill>
              </a:rPr>
              <a:t>:</a:t>
            </a:r>
          </a:p>
          <a:p>
            <a:pPr lvl="0" algn="l">
              <a:spcBef>
                <a:spcPts val="0"/>
              </a:spcBef>
              <a:buNone/>
            </a:pPr>
            <a:r>
              <a:rPr lang="en-GB" sz="1400" b="1" dirty="0">
                <a:solidFill>
                  <a:srgbClr val="FF0000"/>
                </a:solidFill>
              </a:rPr>
              <a:t>	</a:t>
            </a:r>
            <a:r>
              <a:rPr lang="en-GB" sz="1400" b="1" dirty="0" smtClean="0">
                <a:solidFill>
                  <a:srgbClr val="FF0000"/>
                </a:solidFill>
              </a:rPr>
              <a:t>				</a:t>
            </a:r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Simplify </a:t>
            </a:r>
            <a:r>
              <a:rPr lang="mr-IN" sz="1400" b="1" dirty="0" smtClean="0">
                <a:solidFill>
                  <a:srgbClr val="FF0000"/>
                </a:solidFill>
              </a:rPr>
              <a:t>–</a:t>
            </a:r>
            <a:r>
              <a:rPr lang="en-GB" sz="1400" b="1" dirty="0" smtClean="0">
                <a:solidFill>
                  <a:srgbClr val="FF0000"/>
                </a:solidFill>
              </a:rPr>
              <a:t> Standardise - Share</a:t>
            </a:r>
            <a:r>
              <a:rPr lang="en-GB" sz="1400" b="1" dirty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1179050" y="1002078"/>
            <a:ext cx="6773700" cy="215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Questions?</a:t>
            </a:r>
          </a:p>
          <a:p>
            <a:pPr lvl="0">
              <a:spcBef>
                <a:spcPts val="0"/>
              </a:spcBef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Geoff.Connell@</a:t>
            </a:r>
            <a:r>
              <a:rPr lang="en-GB" sz="2400" dirty="0" smtClean="0"/>
              <a:t>Norfolk.gov.uk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Martin.Ferguson@Socitm.net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627" y="915150"/>
            <a:ext cx="8219326" cy="3769866"/>
          </a:xfrm>
        </p:spPr>
        <p:txBody>
          <a:bodyPr/>
          <a:lstStyle/>
          <a:p>
            <a:pPr algn="l"/>
            <a:r>
              <a:rPr lang="en-GB" dirty="0"/>
              <a:t>What I will cover: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- Cyber </a:t>
            </a:r>
            <a:r>
              <a:rPr lang="en-GB" dirty="0" smtClean="0"/>
              <a:t>context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- Geopolitical context</a:t>
            </a:r>
            <a:br>
              <a:rPr lang="en-GB" dirty="0"/>
            </a:br>
            <a:r>
              <a:rPr lang="en-GB" dirty="0"/>
              <a:t>- Transforming tech </a:t>
            </a:r>
            <a:r>
              <a:rPr lang="en-GB" dirty="0" smtClean="0"/>
              <a:t>and cyber </a:t>
            </a:r>
            <a:r>
              <a:rPr lang="en-GB" dirty="0"/>
              <a:t>context</a:t>
            </a:r>
            <a:br>
              <a:rPr lang="en-GB" dirty="0"/>
            </a:br>
            <a:r>
              <a:rPr lang="en-GB" dirty="0"/>
              <a:t>- Evolution of cyber services </a:t>
            </a:r>
            <a:r>
              <a:rPr lang="en-GB" dirty="0" smtClean="0"/>
              <a:t>and </a:t>
            </a:r>
            <a:r>
              <a:rPr lang="en-GB" dirty="0"/>
              <a:t>practices </a:t>
            </a:r>
            <a:br>
              <a:rPr lang="en-GB" dirty="0"/>
            </a:br>
            <a:r>
              <a:rPr lang="en-GB" dirty="0"/>
              <a:t>- How can Socitm help</a:t>
            </a:r>
            <a:br>
              <a:rPr lang="en-GB" dirty="0"/>
            </a:br>
            <a:r>
              <a:rPr lang="en-GB" dirty="0"/>
              <a:t>- Summary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85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56238" y="103610"/>
            <a:ext cx="83169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Cyber Context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228600" y="1059386"/>
            <a:ext cx="7980452" cy="3453600"/>
          </a:xfrm>
          <a:prstGeom prst="rect">
            <a:avLst/>
          </a:prstGeom>
        </p:spPr>
        <p:txBody>
          <a:bodyPr lIns="91425" tIns="91425" rIns="91425" bIns="91425" anchor="t" anchorCtr="0">
            <a:normAutofit fontScale="25000" lnSpcReduction="20000"/>
          </a:bodyPr>
          <a:lstStyle/>
          <a:p>
            <a:pPr lvl="0"/>
            <a:r>
              <a:rPr lang="en-GB" sz="9600" b="1" dirty="0">
                <a:solidFill>
                  <a:schemeClr val="dk1"/>
                </a:solidFill>
              </a:rPr>
              <a:t>Emerging threats:</a:t>
            </a:r>
            <a:r>
              <a:rPr lang="en-GB" sz="9600" dirty="0">
                <a:solidFill>
                  <a:schemeClr val="dk1"/>
                </a:solidFill>
              </a:rPr>
              <a:t> </a:t>
            </a:r>
          </a:p>
          <a:p>
            <a:r>
              <a:rPr lang="en-GB" sz="9600" dirty="0">
                <a:solidFill>
                  <a:schemeClr val="tx1"/>
                </a:solidFill>
              </a:rPr>
              <a:t>The past year has been punctuated by </a:t>
            </a:r>
            <a:r>
              <a:rPr lang="en-GB" sz="9600" b="1" dirty="0">
                <a:solidFill>
                  <a:schemeClr val="tx1"/>
                </a:solidFill>
              </a:rPr>
              <a:t>cyber attacks on a scale and boldness not seen before</a:t>
            </a:r>
            <a:r>
              <a:rPr lang="en-GB" sz="9600" dirty="0">
                <a:solidFill>
                  <a:schemeClr val="tx1"/>
                </a:solidFill>
              </a:rPr>
              <a:t>. This included the largest recorded cyber heist, the largest DDoS attack and the biggest data breach ever being revealed. (The Cyber threat to UK Business)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dk1"/>
                </a:solidFill>
              </a:rPr>
              <a:t>.</a:t>
            </a:r>
            <a:endParaRPr lang="en-GB" sz="9600" b="1" dirty="0">
              <a:solidFill>
                <a:schemeClr val="dk1"/>
              </a:solidFill>
            </a:endParaRPr>
          </a:p>
          <a:p>
            <a:r>
              <a:rPr lang="en-GB" sz="9600" b="1" dirty="0">
                <a:solidFill>
                  <a:schemeClr val="dk1"/>
                </a:solidFill>
              </a:rPr>
              <a:t>Requires increased prevention </a:t>
            </a:r>
            <a:r>
              <a:rPr lang="en-GB" sz="9600" b="1" dirty="0" smtClean="0">
                <a:solidFill>
                  <a:schemeClr val="dk1"/>
                </a:solidFill>
              </a:rPr>
              <a:t>and </a:t>
            </a:r>
            <a:r>
              <a:rPr lang="en-GB" sz="9600" b="1" dirty="0">
                <a:solidFill>
                  <a:schemeClr val="dk1"/>
                </a:solidFill>
              </a:rPr>
              <a:t>response capacity: </a:t>
            </a:r>
            <a:r>
              <a:rPr lang="en-GB" sz="9600" dirty="0">
                <a:solidFill>
                  <a:schemeClr val="dk1"/>
                </a:solidFill>
              </a:rPr>
              <a:t>National Cyber Security Strategy 2016-2021, </a:t>
            </a:r>
            <a:r>
              <a:rPr lang="en-GB" sz="9600" dirty="0" smtClean="0">
                <a:solidFill>
                  <a:schemeClr val="dk1"/>
                </a:solidFill>
              </a:rPr>
              <a:t>and </a:t>
            </a:r>
            <a:r>
              <a:rPr lang="en-GB" sz="9600" dirty="0">
                <a:solidFill>
                  <a:schemeClr val="dk1"/>
                </a:solidFill>
              </a:rPr>
              <a:t>National Cyber Security Centre, NCSP </a:t>
            </a:r>
            <a:r>
              <a:rPr lang="en-GB" sz="9600" dirty="0" smtClean="0">
                <a:solidFill>
                  <a:schemeClr val="dk1"/>
                </a:solidFill>
              </a:rPr>
              <a:t>and </a:t>
            </a:r>
            <a:r>
              <a:rPr lang="en-GB" sz="9600" dirty="0">
                <a:solidFill>
                  <a:schemeClr val="dk1"/>
                </a:solidFill>
              </a:rPr>
              <a:t>LGA/Socitm</a:t>
            </a:r>
          </a:p>
        </p:txBody>
      </p:sp>
    </p:spTree>
    <p:extLst>
      <p:ext uri="{BB962C8B-B14F-4D97-AF65-F5344CB8AC3E}">
        <p14:creationId xmlns:p14="http://schemas.microsoft.com/office/powerpoint/2010/main" val="229690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3169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General Context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00389" y="1261175"/>
            <a:ext cx="8573322" cy="3579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Ongoing </a:t>
            </a: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austerity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 </a:t>
            </a:r>
            <a:r>
              <a:rPr lang="en-GB" altLang="en-US" sz="1800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geopolitical uncertainty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: Brexit, Trump, etc...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Aging population, resident expectations (for online services, to live actively for </a:t>
            </a:r>
            <a:r>
              <a:rPr lang="en-GB" altLang="en-US" sz="1800" dirty="0" smtClean="0">
                <a:solidFill>
                  <a:schemeClr val="accent2"/>
                </a:solidFill>
                <a:sym typeface="Arial"/>
              </a:rPr>
              <a:t>longer, etc.) 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and other </a:t>
            </a: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demand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Central </a:t>
            </a:r>
            <a:r>
              <a:rPr lang="en-GB" altLang="en-US" sz="1800" b="1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local 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public sector under similar financial </a:t>
            </a:r>
            <a:r>
              <a:rPr lang="en-GB" altLang="en-US" sz="1800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demand pressures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We </a:t>
            </a: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cannot keep doing 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what we have done in the past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We need </a:t>
            </a: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new ways of achieving outcomes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, radical transformation – not just automation.  New </a:t>
            </a:r>
            <a:r>
              <a:rPr lang="en-GB" altLang="en-US" sz="1800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improved use of </a:t>
            </a: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data </a:t>
            </a:r>
            <a:r>
              <a:rPr lang="en-GB" altLang="en-US" sz="1800" b="1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technology 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are key enablers.</a:t>
            </a:r>
          </a:p>
        </p:txBody>
      </p:sp>
    </p:spTree>
    <p:extLst>
      <p:ext uri="{BB962C8B-B14F-4D97-AF65-F5344CB8AC3E}">
        <p14:creationId xmlns:p14="http://schemas.microsoft.com/office/powerpoint/2010/main" val="71403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228599" y="0"/>
            <a:ext cx="83169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Transformation </a:t>
            </a:r>
            <a:r>
              <a:rPr lang="en-GB" dirty="0" smtClean="0"/>
              <a:t>and </a:t>
            </a:r>
            <a:r>
              <a:rPr lang="en-GB" dirty="0"/>
              <a:t>Tech Context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228598" y="1070400"/>
            <a:ext cx="8316901" cy="3579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While austerity necessitates </a:t>
            </a: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change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S</a:t>
            </a:r>
            <a:r>
              <a:rPr lang="en-GB" altLang="en-US" sz="1800" dirty="0" smtClean="0">
                <a:solidFill>
                  <a:schemeClr val="accent2"/>
                </a:solidFill>
                <a:sym typeface="Arial"/>
              </a:rPr>
              <a:t>ervice 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redesign </a:t>
            </a:r>
            <a:r>
              <a:rPr lang="en-GB" altLang="en-US" sz="1800" dirty="0" smtClean="0">
                <a:solidFill>
                  <a:schemeClr val="accent2"/>
                </a:solidFill>
                <a:sym typeface="Arial"/>
              </a:rPr>
              <a:t>embracing digital enables </a:t>
            </a:r>
            <a:r>
              <a:rPr lang="en-GB" altLang="en-US" sz="1800" b="1" dirty="0" smtClean="0">
                <a:solidFill>
                  <a:schemeClr val="accent2"/>
                </a:solidFill>
                <a:sym typeface="Arial"/>
              </a:rPr>
              <a:t>savings</a:t>
            </a:r>
            <a:r>
              <a:rPr lang="en-GB" altLang="en-US" sz="1800" dirty="0" smtClean="0">
                <a:solidFill>
                  <a:schemeClr val="accent2"/>
                </a:solidFill>
                <a:sym typeface="Arial"/>
              </a:rPr>
              <a:t>:</a:t>
            </a:r>
            <a:endParaRPr lang="en-GB" altLang="en-US" sz="1800" dirty="0">
              <a:solidFill>
                <a:schemeClr val="accent2"/>
              </a:solidFill>
              <a:sym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Cloud services / Digital 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platforms</a:t>
            </a:r>
            <a:endParaRPr lang="en-GB" altLang="en-US" sz="1200" dirty="0">
              <a:solidFill>
                <a:schemeClr val="accent2"/>
              </a:solidFill>
              <a:sym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Shared services 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partnership working across local public sector (.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gov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, health) 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central 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3</a:t>
            </a:r>
            <a:r>
              <a:rPr lang="en-GB" altLang="en-US" sz="1200" baseline="30000" dirty="0">
                <a:solidFill>
                  <a:schemeClr val="accent2"/>
                </a:solidFill>
                <a:sym typeface="Arial"/>
              </a:rPr>
              <a:t>rd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 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sector, plus 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public, private 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hybrid spin-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outs, and new 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delivery 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models</a:t>
            </a:r>
            <a:endParaRPr lang="en-GB" altLang="en-US" sz="1200" dirty="0">
              <a:solidFill>
                <a:schemeClr val="accent2"/>
              </a:solidFill>
              <a:sym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Digitally 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redesigned, 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online self-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service, 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integrated with partners systems for residents 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business 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use</a:t>
            </a:r>
            <a:endParaRPr lang="en-GB" altLang="en-US" sz="1200" dirty="0">
              <a:solidFill>
                <a:schemeClr val="accent2"/>
              </a:solidFill>
              <a:sym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Mobile </a:t>
            </a:r>
            <a:r>
              <a:rPr lang="en-GB" altLang="en-US" sz="1200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flexible working, working on fixed and wireless from numerous locations, using mobile tech.  BYOD for occasional remote access to lower sensitivity data such as email?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chemeClr val="accent2"/>
                </a:solidFill>
                <a:sym typeface="Arial"/>
              </a:rPr>
              <a:t>IoT to help people live independently at home for longer, for smart parking, transport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They also all present new opportunities for data loss </a:t>
            </a:r>
            <a:r>
              <a:rPr lang="en-GB" altLang="en-US" sz="1800" b="1" dirty="0" smtClean="0">
                <a:solidFill>
                  <a:schemeClr val="accent2"/>
                </a:solidFill>
                <a:sym typeface="Arial"/>
              </a:rPr>
              <a:t>and </a:t>
            </a: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cyber </a:t>
            </a:r>
            <a:r>
              <a:rPr lang="en-GB" altLang="en-US" sz="1800" b="1" dirty="0" smtClean="0">
                <a:solidFill>
                  <a:schemeClr val="accent2"/>
                </a:solidFill>
                <a:sym typeface="Arial"/>
              </a:rPr>
              <a:t>crime</a:t>
            </a:r>
            <a:endParaRPr lang="en-GB" altLang="en-US" sz="1800" b="1" dirty="0">
              <a:solidFill>
                <a:schemeClr val="accent2"/>
              </a:solidFill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But </a:t>
            </a:r>
            <a:r>
              <a:rPr lang="en-GB" altLang="en-US" sz="1800" b="1" dirty="0">
                <a:solidFill>
                  <a:schemeClr val="accent2"/>
                </a:solidFill>
                <a:sym typeface="Arial"/>
              </a:rPr>
              <a:t>we cannot afford to ignore </a:t>
            </a:r>
            <a:r>
              <a:rPr lang="en-GB" altLang="en-US" sz="1800" dirty="0">
                <a:solidFill>
                  <a:schemeClr val="accent2"/>
                </a:solidFill>
                <a:sym typeface="Arial"/>
              </a:rPr>
              <a:t>these opportunities to do more for </a:t>
            </a:r>
            <a:r>
              <a:rPr lang="en-GB" altLang="en-US" sz="1800" dirty="0" smtClean="0">
                <a:solidFill>
                  <a:schemeClr val="accent2"/>
                </a:solidFill>
                <a:sym typeface="Arial"/>
              </a:rPr>
              <a:t>less</a:t>
            </a:r>
            <a:endParaRPr lang="en-GB" altLang="en-US" sz="1800" dirty="0">
              <a:solidFill>
                <a:schemeClr val="accent2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962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15584" y="413534"/>
            <a:ext cx="8820573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GB" altLang="en-US" dirty="0">
                <a:solidFill>
                  <a:schemeClr val="accent2"/>
                </a:solidFill>
              </a:rPr>
              <a:t>Evolving Cyber </a:t>
            </a:r>
            <a:br>
              <a:rPr lang="en-GB" altLang="en-US" dirty="0">
                <a:solidFill>
                  <a:schemeClr val="accent2"/>
                </a:solidFill>
              </a:rPr>
            </a:br>
            <a:r>
              <a:rPr lang="en-GB" altLang="en-US" dirty="0">
                <a:solidFill>
                  <a:schemeClr val="accent2"/>
                </a:solidFill>
              </a:rPr>
              <a:t>Services </a:t>
            </a:r>
            <a:r>
              <a:rPr lang="en-GB" altLang="en-US" dirty="0" smtClean="0">
                <a:solidFill>
                  <a:schemeClr val="accent2"/>
                </a:solidFill>
              </a:rPr>
              <a:t>and </a:t>
            </a:r>
            <a:r>
              <a:rPr lang="en-GB" altLang="en-US" dirty="0">
                <a:solidFill>
                  <a:schemeClr val="accent2"/>
                </a:solidFill>
              </a:rPr>
              <a:t>Practices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15584" y="1390786"/>
            <a:ext cx="9028416" cy="3579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chemeClr val="accent2"/>
                </a:solidFill>
              </a:rPr>
              <a:t>Move from fear sales pitch to an </a:t>
            </a:r>
            <a:r>
              <a:rPr lang="en-GB" altLang="en-US" sz="1800" b="1" dirty="0">
                <a:solidFill>
                  <a:schemeClr val="accent2"/>
                </a:solidFill>
              </a:rPr>
              <a:t>evidence based </a:t>
            </a:r>
            <a:r>
              <a:rPr lang="en-GB" altLang="en-US" sz="1800" b="1" dirty="0" smtClean="0">
                <a:solidFill>
                  <a:schemeClr val="accent2"/>
                </a:solidFill>
              </a:rPr>
              <a:t>approach</a:t>
            </a:r>
            <a:endParaRPr lang="en-GB" altLang="en-US" sz="1800" b="1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chemeClr val="accent2"/>
                </a:solidFill>
              </a:rPr>
              <a:t>Develop the </a:t>
            </a:r>
            <a:r>
              <a:rPr lang="en-GB" altLang="en-US" sz="1800" b="1" dirty="0">
                <a:solidFill>
                  <a:schemeClr val="accent2"/>
                </a:solidFill>
              </a:rPr>
              <a:t>metrics</a:t>
            </a:r>
            <a:r>
              <a:rPr lang="en-GB" altLang="en-US" sz="1800" dirty="0">
                <a:solidFill>
                  <a:schemeClr val="accent2"/>
                </a:solidFill>
              </a:rPr>
              <a:t> to properly evaluate the risks and a proportionate </a:t>
            </a:r>
            <a:r>
              <a:rPr lang="en-GB" altLang="en-US" sz="1800" dirty="0" smtClean="0">
                <a:solidFill>
                  <a:schemeClr val="accent2"/>
                </a:solidFill>
              </a:rPr>
              <a:t>response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chemeClr val="accent2"/>
                </a:solidFill>
              </a:rPr>
              <a:t>Don’t use cyber threats to hold back new delivery models, use them to inform the </a:t>
            </a:r>
            <a:r>
              <a:rPr lang="en-GB" altLang="en-US" sz="1800" dirty="0" smtClean="0">
                <a:solidFill>
                  <a:schemeClr val="accent2"/>
                </a:solidFill>
              </a:rPr>
              <a:t>design - </a:t>
            </a:r>
            <a:r>
              <a:rPr lang="en-GB" altLang="en-US" sz="1800" b="1" dirty="0" smtClean="0">
                <a:solidFill>
                  <a:schemeClr val="accent2"/>
                </a:solidFill>
              </a:rPr>
              <a:t>secure </a:t>
            </a:r>
            <a:r>
              <a:rPr lang="en-GB" altLang="en-US" sz="1800" b="1" dirty="0">
                <a:solidFill>
                  <a:schemeClr val="accent2"/>
                </a:solidFill>
              </a:rPr>
              <a:t>by </a:t>
            </a:r>
            <a:r>
              <a:rPr lang="en-GB" altLang="en-US" sz="1800" b="1" dirty="0" smtClean="0">
                <a:solidFill>
                  <a:schemeClr val="accent2"/>
                </a:solidFill>
              </a:rPr>
              <a:t>design</a:t>
            </a:r>
            <a:endParaRPr lang="en-GB" altLang="en-US" sz="1800" b="1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chemeClr val="accent2"/>
                </a:solidFill>
              </a:rPr>
              <a:t>Achieve compliance by making “doing the right thing” the </a:t>
            </a:r>
            <a:r>
              <a:rPr lang="en-GB" altLang="en-US" sz="1800" b="1" dirty="0">
                <a:solidFill>
                  <a:schemeClr val="accent2"/>
                </a:solidFill>
              </a:rPr>
              <a:t>easiest thing to </a:t>
            </a:r>
            <a:r>
              <a:rPr lang="en-GB" altLang="en-US" sz="1800" b="1" dirty="0" smtClean="0">
                <a:solidFill>
                  <a:schemeClr val="accent2"/>
                </a:solidFill>
              </a:rPr>
              <a:t>do </a:t>
            </a:r>
            <a:r>
              <a:rPr lang="en-GB" altLang="en-US" sz="1800" dirty="0" smtClean="0">
                <a:solidFill>
                  <a:schemeClr val="accent2"/>
                </a:solidFill>
              </a:rPr>
              <a:t>- cyber </a:t>
            </a:r>
            <a:r>
              <a:rPr lang="en-GB" altLang="en-US" sz="1800" dirty="0">
                <a:solidFill>
                  <a:schemeClr val="accent2"/>
                </a:solidFill>
              </a:rPr>
              <a:t>secure processes and </a:t>
            </a:r>
            <a:r>
              <a:rPr lang="en-GB" altLang="en-US" sz="1800" dirty="0" smtClean="0">
                <a:solidFill>
                  <a:schemeClr val="accent2"/>
                </a:solidFill>
              </a:rPr>
              <a:t>systems </a:t>
            </a:r>
            <a:r>
              <a:rPr lang="mr-IN" altLang="en-US" sz="1800" dirty="0" smtClean="0">
                <a:solidFill>
                  <a:schemeClr val="accent2"/>
                </a:solidFill>
              </a:rPr>
              <a:t>…</a:t>
            </a:r>
            <a:r>
              <a:rPr lang="en-GB" altLang="en-US" sz="1800" dirty="0" smtClean="0">
                <a:solidFill>
                  <a:schemeClr val="accent2"/>
                </a:solidFill>
              </a:rPr>
              <a:t> </a:t>
            </a:r>
            <a:r>
              <a:rPr lang="en-GB" altLang="en-US" sz="1800" dirty="0">
                <a:solidFill>
                  <a:schemeClr val="accent2"/>
                </a:solidFill>
              </a:rPr>
              <a:t>by </a:t>
            </a:r>
            <a:r>
              <a:rPr lang="en-GB" altLang="en-US" sz="1800" dirty="0" smtClean="0">
                <a:solidFill>
                  <a:schemeClr val="accent2"/>
                </a:solidFill>
              </a:rPr>
              <a:t>design </a:t>
            </a:r>
            <a:endParaRPr lang="en-GB" altLang="en-US" sz="1800" dirty="0">
              <a:solidFill>
                <a:schemeClr val="accent2"/>
              </a:solidFill>
            </a:endParaRPr>
          </a:p>
          <a:p>
            <a:pPr marL="742950" lvl="1" indent="-285750">
              <a:buFont typeface="Wingdings" charset="2"/>
              <a:buChar char="²"/>
            </a:pPr>
            <a:r>
              <a:rPr lang="en-GB" altLang="en-US" sz="1800" dirty="0">
                <a:solidFill>
                  <a:schemeClr val="accent2"/>
                </a:solidFill>
              </a:rPr>
              <a:t>For example: helpful guidance on complex </a:t>
            </a:r>
            <a:r>
              <a:rPr lang="en-GB" altLang="en-US" sz="1800" dirty="0" smtClean="0">
                <a:solidFill>
                  <a:schemeClr val="accent2"/>
                </a:solidFill>
              </a:rPr>
              <a:t>passwords - </a:t>
            </a:r>
            <a:r>
              <a:rPr lang="en-GB" altLang="en-US" sz="1800" dirty="0">
                <a:solidFill>
                  <a:schemeClr val="accent2"/>
                </a:solidFill>
              </a:rPr>
              <a:t>never expiring, storage tools, cut </a:t>
            </a:r>
            <a:r>
              <a:rPr lang="en-GB" altLang="en-US" sz="1800" dirty="0" smtClean="0">
                <a:solidFill>
                  <a:schemeClr val="accent2"/>
                </a:solidFill>
              </a:rPr>
              <a:t>and </a:t>
            </a:r>
            <a:r>
              <a:rPr lang="en-GB" altLang="en-US" sz="1800" dirty="0">
                <a:solidFill>
                  <a:schemeClr val="accent2"/>
                </a:solidFill>
              </a:rPr>
              <a:t>pasting of </a:t>
            </a:r>
            <a:r>
              <a:rPr lang="en-GB" altLang="en-US" sz="1800" dirty="0" smtClean="0">
                <a:solidFill>
                  <a:schemeClr val="accent2"/>
                </a:solidFill>
              </a:rPr>
              <a:t>passwords</a:t>
            </a:r>
            <a:endParaRPr lang="en-GB" altLang="en-US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1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208865" y="116767"/>
            <a:ext cx="8648272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200" dirty="0"/>
              <a:t>How to improve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208865" y="1111496"/>
            <a:ext cx="8346404" cy="3579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6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6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chemeClr val="accent2"/>
                </a:solidFill>
              </a:rPr>
              <a:t>Ensure basic cyber hygiene is being followed!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chemeClr val="accent2"/>
                </a:solidFill>
              </a:rPr>
              <a:t>Train staff (and residents) </a:t>
            </a:r>
            <a:r>
              <a:rPr lang="en-GB" altLang="en-US" sz="1600" dirty="0" smtClean="0">
                <a:solidFill>
                  <a:schemeClr val="accent2"/>
                </a:solidFill>
              </a:rPr>
              <a:t>and </a:t>
            </a:r>
            <a:r>
              <a:rPr lang="en-GB" altLang="en-US" sz="1600" dirty="0">
                <a:solidFill>
                  <a:schemeClr val="accent2"/>
                </a:solidFill>
              </a:rPr>
              <a:t>drive awareness (greatest asset </a:t>
            </a:r>
            <a:r>
              <a:rPr lang="en-GB" altLang="en-US" sz="1600" dirty="0" smtClean="0">
                <a:solidFill>
                  <a:schemeClr val="accent2"/>
                </a:solidFill>
              </a:rPr>
              <a:t>and </a:t>
            </a:r>
            <a:r>
              <a:rPr lang="en-GB" altLang="en-US" sz="1600" dirty="0">
                <a:solidFill>
                  <a:schemeClr val="accent2"/>
                </a:solidFill>
              </a:rPr>
              <a:t>vulnerability</a:t>
            </a:r>
            <a:r>
              <a:rPr lang="en-GB" altLang="en-US" sz="1600" dirty="0" smtClean="0">
                <a:solidFill>
                  <a:schemeClr val="accent2"/>
                </a:solidFill>
              </a:rPr>
              <a:t>)</a:t>
            </a:r>
            <a:endParaRPr lang="en-GB" altLang="en-US" sz="16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chemeClr val="accent2"/>
                </a:solidFill>
              </a:rPr>
              <a:t>Cyber security testing </a:t>
            </a:r>
            <a:r>
              <a:rPr lang="en-GB" altLang="en-US" sz="1600" dirty="0" smtClean="0">
                <a:solidFill>
                  <a:schemeClr val="accent2"/>
                </a:solidFill>
              </a:rPr>
              <a:t>and </a:t>
            </a:r>
            <a:r>
              <a:rPr lang="en-GB" altLang="en-US" sz="1600" dirty="0">
                <a:solidFill>
                  <a:schemeClr val="accent2"/>
                </a:solidFill>
              </a:rPr>
              <a:t>remedial </a:t>
            </a:r>
            <a:r>
              <a:rPr lang="en-GB" altLang="en-US" sz="1600" dirty="0" smtClean="0">
                <a:solidFill>
                  <a:schemeClr val="accent2"/>
                </a:solidFill>
              </a:rPr>
              <a:t>actions, including patching, </a:t>
            </a:r>
            <a:r>
              <a:rPr lang="en-GB" altLang="en-US" sz="1600" dirty="0">
                <a:solidFill>
                  <a:schemeClr val="accent2"/>
                </a:solidFill>
              </a:rPr>
              <a:t>should be undertaken continuously not just before the PSN </a:t>
            </a:r>
            <a:r>
              <a:rPr lang="en-GB" altLang="en-US" sz="1600" dirty="0" smtClean="0">
                <a:solidFill>
                  <a:schemeClr val="accent2"/>
                </a:solidFill>
              </a:rPr>
              <a:t>audit.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solidFill>
                  <a:schemeClr val="accent2"/>
                </a:solidFill>
              </a:rPr>
              <a:t>Information </a:t>
            </a:r>
            <a:r>
              <a:rPr lang="en-GB" altLang="en-US" sz="1600" dirty="0">
                <a:solidFill>
                  <a:schemeClr val="accent2"/>
                </a:solidFill>
              </a:rPr>
              <a:t>management </a:t>
            </a:r>
            <a:r>
              <a:rPr lang="en-GB" altLang="en-US" sz="1600" dirty="0" smtClean="0">
                <a:solidFill>
                  <a:schemeClr val="accent2"/>
                </a:solidFill>
              </a:rPr>
              <a:t>and </a:t>
            </a:r>
            <a:r>
              <a:rPr lang="en-GB" altLang="en-US" sz="1600" dirty="0">
                <a:solidFill>
                  <a:schemeClr val="accent2"/>
                </a:solidFill>
              </a:rPr>
              <a:t>cyber security staff / advisors should help authorities understand their risk levels and measures to </a:t>
            </a:r>
            <a:r>
              <a:rPr lang="en-GB" altLang="en-US" sz="1600" dirty="0" smtClean="0">
                <a:solidFill>
                  <a:schemeClr val="accent2"/>
                </a:solidFill>
              </a:rPr>
              <a:t>inform, </a:t>
            </a:r>
            <a:r>
              <a:rPr lang="en-GB" altLang="en-US" sz="1600" dirty="0">
                <a:solidFill>
                  <a:schemeClr val="accent2"/>
                </a:solidFill>
              </a:rPr>
              <a:t>then fit their risk </a:t>
            </a:r>
            <a:r>
              <a:rPr lang="en-GB" altLang="en-US" sz="1600" dirty="0" smtClean="0">
                <a:solidFill>
                  <a:schemeClr val="accent2"/>
                </a:solidFill>
              </a:rPr>
              <a:t>appetites</a:t>
            </a:r>
            <a:endParaRPr lang="en-GB" altLang="en-US" sz="16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solidFill>
                  <a:schemeClr val="accent2"/>
                </a:solidFill>
              </a:rPr>
              <a:t>Design </a:t>
            </a:r>
            <a:r>
              <a:rPr lang="en-GB" altLang="en-US" sz="1600" dirty="0">
                <a:solidFill>
                  <a:schemeClr val="accent2"/>
                </a:solidFill>
              </a:rPr>
              <a:t>application systems, end user device configurations, email and online systems with </a:t>
            </a:r>
            <a:r>
              <a:rPr lang="en-GB" altLang="en-US" sz="1600" b="1" dirty="0">
                <a:solidFill>
                  <a:schemeClr val="accent2"/>
                </a:solidFill>
              </a:rPr>
              <a:t>ease of use </a:t>
            </a:r>
            <a:r>
              <a:rPr lang="en-GB" altLang="en-US" sz="1600" b="1" u="sng" dirty="0">
                <a:solidFill>
                  <a:schemeClr val="accent2"/>
                </a:solidFill>
              </a:rPr>
              <a:t>and</a:t>
            </a:r>
            <a:r>
              <a:rPr lang="en-GB" altLang="en-US" sz="1600" b="1" dirty="0">
                <a:solidFill>
                  <a:schemeClr val="accent2"/>
                </a:solidFill>
              </a:rPr>
              <a:t> good cyber practice built in by </a:t>
            </a:r>
            <a:r>
              <a:rPr lang="en-GB" altLang="en-US" sz="1600" b="1" dirty="0" smtClean="0">
                <a:solidFill>
                  <a:schemeClr val="accent2"/>
                </a:solidFill>
              </a:rPr>
              <a:t>design</a:t>
            </a:r>
            <a:endParaRPr lang="en-GB" altLang="en-US" sz="16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solidFill>
                  <a:schemeClr val="accent2"/>
                </a:solidFill>
              </a:rPr>
              <a:t>Work </a:t>
            </a:r>
            <a:r>
              <a:rPr lang="en-GB" altLang="en-US" sz="1600" dirty="0">
                <a:solidFill>
                  <a:schemeClr val="accent2"/>
                </a:solidFill>
              </a:rPr>
              <a:t>together to share information, overheads, assets and good </a:t>
            </a:r>
            <a:r>
              <a:rPr lang="en-GB" altLang="en-US" sz="1600" dirty="0" smtClean="0">
                <a:solidFill>
                  <a:schemeClr val="accent2"/>
                </a:solidFill>
              </a:rPr>
              <a:t>practice </a:t>
            </a:r>
            <a:endParaRPr lang="en-GB" altLang="en-US" sz="16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4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Socitm’s Role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89898" y="1162868"/>
            <a:ext cx="8316900" cy="3453600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dk1"/>
                </a:solidFill>
              </a:rPr>
              <a:t>Events:</a:t>
            </a:r>
            <a:r>
              <a:rPr lang="en-GB" sz="1600" dirty="0" smtClean="0">
                <a:solidFill>
                  <a:schemeClr val="dk1"/>
                </a:solidFill>
              </a:rPr>
              <a:t>- regional </a:t>
            </a:r>
            <a:r>
              <a:rPr lang="en-GB" sz="1600" dirty="0">
                <a:solidFill>
                  <a:schemeClr val="dk1"/>
                </a:solidFill>
              </a:rPr>
              <a:t>meetings, including joint activity with </a:t>
            </a:r>
            <a:r>
              <a:rPr lang="en-GB" sz="1600" dirty="0" smtClean="0">
                <a:solidFill>
                  <a:schemeClr val="dk1"/>
                </a:solidFill>
              </a:rPr>
              <a:t>WARPs  </a:t>
            </a:r>
            <a:endParaRPr lang="en-GB" sz="1600" dirty="0">
              <a:solidFill>
                <a:schemeClr val="dk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dk1"/>
                </a:solidFill>
              </a:rPr>
              <a:t>Resources:</a:t>
            </a:r>
            <a:r>
              <a:rPr lang="en-GB" sz="1600" dirty="0" smtClean="0">
                <a:solidFill>
                  <a:schemeClr val="dk1"/>
                </a:solidFill>
              </a:rPr>
              <a:t> </a:t>
            </a:r>
            <a:r>
              <a:rPr lang="en-GB" sz="1600" i="1" u="sng" dirty="0">
                <a:hlinkClick r:id="rId2"/>
              </a:rPr>
              <a:t>Local Leadership in a Cyber Society: Understanding the Challenges</a:t>
            </a:r>
            <a:r>
              <a:rPr lang="en-GB" sz="1600" dirty="0">
                <a:solidFill>
                  <a:schemeClr val="dk1"/>
                </a:solidFill>
              </a:rPr>
              <a:t> </a:t>
            </a:r>
            <a:r>
              <a:rPr lang="en-GB" sz="1600" dirty="0" smtClean="0">
                <a:solidFill>
                  <a:schemeClr val="dk1"/>
                </a:solidFill>
              </a:rPr>
              <a:t>and </a:t>
            </a:r>
            <a:r>
              <a:rPr lang="en-GB" sz="1600" dirty="0">
                <a:solidFill>
                  <a:schemeClr val="dk1"/>
                </a:solidFill>
              </a:rPr>
              <a:t>online Cyber resources </a:t>
            </a:r>
            <a:r>
              <a:rPr lang="en-GB" sz="1600" u="sng" dirty="0">
                <a:hlinkClick r:id="rId3"/>
              </a:rPr>
              <a:t>cyberguide.socitm.net</a:t>
            </a:r>
            <a:endParaRPr lang="en-GB" sz="1600" b="1" dirty="0">
              <a:solidFill>
                <a:schemeClr val="dk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dk1"/>
                </a:solidFill>
              </a:rPr>
              <a:t>Collaborating:</a:t>
            </a:r>
            <a:r>
              <a:rPr lang="en-GB" sz="1600" dirty="0" smtClean="0">
                <a:solidFill>
                  <a:schemeClr val="dk1"/>
                </a:solidFill>
              </a:rPr>
              <a:t> working </a:t>
            </a:r>
            <a:r>
              <a:rPr lang="en-GB" sz="1600" dirty="0">
                <a:solidFill>
                  <a:schemeClr val="dk1"/>
                </a:solidFill>
              </a:rPr>
              <a:t>with the </a:t>
            </a:r>
            <a:r>
              <a:rPr lang="en-GB" sz="1600" dirty="0" smtClean="0">
                <a:solidFill>
                  <a:schemeClr val="dk1"/>
                </a:solidFill>
              </a:rPr>
              <a:t>NCSC and partners </a:t>
            </a:r>
            <a:r>
              <a:rPr lang="en-GB" sz="1600" dirty="0">
                <a:solidFill>
                  <a:schemeClr val="dk1"/>
                </a:solidFill>
              </a:rPr>
              <a:t>– disseminating content, funnelling </a:t>
            </a:r>
            <a:r>
              <a:rPr lang="en-GB" sz="1600" dirty="0" smtClean="0">
                <a:solidFill>
                  <a:schemeClr val="dk1"/>
                </a:solidFill>
              </a:rPr>
              <a:t>demand, channelling guidance and support</a:t>
            </a:r>
            <a:endParaRPr lang="en-GB" sz="1600" dirty="0">
              <a:solidFill>
                <a:schemeClr val="dk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dk1"/>
                </a:solidFill>
              </a:rPr>
              <a:t>Leveraging:</a:t>
            </a:r>
            <a:r>
              <a:rPr lang="en-GB" sz="1600" dirty="0" smtClean="0">
                <a:solidFill>
                  <a:schemeClr val="dk1"/>
                </a:solidFill>
              </a:rPr>
              <a:t> </a:t>
            </a:r>
            <a:r>
              <a:rPr lang="en-GB" sz="1600" dirty="0">
                <a:solidFill>
                  <a:schemeClr val="dk1"/>
                </a:solidFill>
              </a:rPr>
              <a:t>our suppliers capacity </a:t>
            </a:r>
            <a:r>
              <a:rPr lang="en-GB" sz="1600" dirty="0" smtClean="0">
                <a:solidFill>
                  <a:schemeClr val="dk1"/>
                </a:solidFill>
              </a:rPr>
              <a:t>and </a:t>
            </a:r>
            <a:r>
              <a:rPr lang="en-GB" sz="1600" dirty="0">
                <a:solidFill>
                  <a:schemeClr val="dk1"/>
                </a:solidFill>
              </a:rPr>
              <a:t>lobbying them to help us (test legacy apps on current OS, Java, IE etc) in conjunction with NCSC, CCS </a:t>
            </a:r>
            <a:r>
              <a:rPr lang="en-GB" sz="1600" dirty="0" smtClean="0">
                <a:solidFill>
                  <a:schemeClr val="dk1"/>
                </a:solidFill>
              </a:rPr>
              <a:t>and techUK</a:t>
            </a:r>
            <a:endParaRPr lang="en-GB" sz="1600" dirty="0">
              <a:solidFill>
                <a:schemeClr val="dk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dk1"/>
                </a:solidFill>
              </a:rPr>
              <a:t>Facilitating:</a:t>
            </a:r>
            <a:r>
              <a:rPr lang="en-GB" sz="1600" dirty="0" smtClean="0">
                <a:solidFill>
                  <a:schemeClr val="dk1"/>
                </a:solidFill>
              </a:rPr>
              <a:t> informed </a:t>
            </a:r>
            <a:r>
              <a:rPr lang="en-GB" sz="1600" b="1" dirty="0">
                <a:solidFill>
                  <a:schemeClr val="dk1"/>
                </a:solidFill>
              </a:rPr>
              <a:t>leadership</a:t>
            </a:r>
            <a:r>
              <a:rPr lang="en-GB" sz="1600" dirty="0">
                <a:solidFill>
                  <a:schemeClr val="dk1"/>
                </a:solidFill>
              </a:rPr>
              <a:t> and cyber </a:t>
            </a:r>
            <a:r>
              <a:rPr lang="en-GB" sz="1600" b="1" dirty="0">
                <a:solidFill>
                  <a:schemeClr val="dk1"/>
                </a:solidFill>
              </a:rPr>
              <a:t>skills</a:t>
            </a:r>
            <a:r>
              <a:rPr lang="en-GB" sz="1600" dirty="0">
                <a:solidFill>
                  <a:schemeClr val="dk1"/>
                </a:solidFill>
              </a:rPr>
              <a:t> / capacity for the future through training, networking </a:t>
            </a:r>
            <a:r>
              <a:rPr lang="en-GB" sz="1600" dirty="0" smtClean="0">
                <a:solidFill>
                  <a:schemeClr val="dk1"/>
                </a:solidFill>
              </a:rPr>
              <a:t>and </a:t>
            </a:r>
            <a:r>
              <a:rPr lang="en-GB" sz="1600" dirty="0">
                <a:solidFill>
                  <a:schemeClr val="dk1"/>
                </a:solidFill>
              </a:rPr>
              <a:t>diversity – women </a:t>
            </a:r>
            <a:r>
              <a:rPr lang="en-GB" sz="1600" dirty="0" smtClean="0">
                <a:solidFill>
                  <a:schemeClr val="dk1"/>
                </a:solidFill>
              </a:rPr>
              <a:t>and </a:t>
            </a:r>
            <a:r>
              <a:rPr lang="en-GB" sz="1600" dirty="0">
                <a:solidFill>
                  <a:schemeClr val="dk1"/>
                </a:solidFill>
              </a:rPr>
              <a:t>apprentices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dk1"/>
                </a:solidFill>
              </a:rPr>
              <a:t>Lobbying:</a:t>
            </a:r>
            <a:r>
              <a:rPr lang="en-GB" sz="1600" dirty="0" smtClean="0">
                <a:solidFill>
                  <a:schemeClr val="dk1"/>
                </a:solidFill>
              </a:rPr>
              <a:t> </a:t>
            </a:r>
            <a:r>
              <a:rPr lang="en-GB" sz="1600" dirty="0">
                <a:solidFill>
                  <a:schemeClr val="dk1"/>
                </a:solidFill>
              </a:rPr>
              <a:t>for national priority and funding to build local </a:t>
            </a:r>
            <a:r>
              <a:rPr lang="en-GB" sz="1600" dirty="0" smtClean="0">
                <a:solidFill>
                  <a:schemeClr val="dk1"/>
                </a:solidFill>
              </a:rPr>
              <a:t>capacity</a:t>
            </a:r>
            <a:endParaRPr lang="en-GB" sz="1600" dirty="0">
              <a:solidFill>
                <a:schemeClr val="dk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8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="" xmlns:a16="http://schemas.microsoft.com/office/drawing/2014/main" id="{8875E4A6-80B9-4650-8FD2-3F0F4AB8B3A6}"/>
              </a:ext>
            </a:extLst>
          </p:cNvPr>
          <p:cNvSpPr txBox="1">
            <a:spLocks/>
          </p:cNvSpPr>
          <p:nvPr/>
        </p:nvSpPr>
        <p:spPr>
          <a:xfrm>
            <a:off x="422520" y="192491"/>
            <a:ext cx="2560838" cy="399732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444444"/>
              </a:buClr>
              <a:buSzPct val="100000"/>
              <a:buFont typeface="Open Sans"/>
              <a:buNone/>
              <a:defRPr sz="2000" b="1" kern="1200">
                <a:solidFill>
                  <a:schemeClr val="tx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100000"/>
              <a:buFont typeface="Open Sans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>Socitm is lobbying for help to strengthen our technical resilience</a:t>
            </a:r>
            <a:b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</a:b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</a:b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>Why?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7888A44F-3300-4ADA-9B1F-00C1E66FBF01}"/>
              </a:ext>
            </a:extLst>
          </p:cNvPr>
          <p:cNvSpPr txBox="1">
            <a:spLocks/>
          </p:cNvSpPr>
          <p:nvPr/>
        </p:nvSpPr>
        <p:spPr>
          <a:xfrm>
            <a:off x="2983358" y="1708247"/>
            <a:ext cx="5856390" cy="3240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Cyber security leads often from IM policy backgrounds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lack cyber tech skills, or tech specialists without cyber knowledge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Smaller authorities lack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cyber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specialists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don’t understand, don’t prioritise, hope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Socitm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WARP engagement not universal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consistent, joined-up Security Incident Response Team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capabilities 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GDPR / New DP Bill, more online, mobile etc</a:t>
            </a:r>
          </a:p>
          <a:p>
            <a:pPr marL="342892" marR="0" lvl="0" indent="-34289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546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Budgets are tight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getting tighter</a:t>
            </a:r>
          </a:p>
        </p:txBody>
      </p:sp>
    </p:spTree>
    <p:extLst>
      <p:ext uri="{BB962C8B-B14F-4D97-AF65-F5344CB8AC3E}">
        <p14:creationId xmlns:p14="http://schemas.microsoft.com/office/powerpoint/2010/main" val="153598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ocitm">
      <a:dk1>
        <a:srgbClr val="54585A"/>
      </a:dk1>
      <a:lt1>
        <a:srgbClr val="FFFFFF"/>
      </a:lt1>
      <a:dk2>
        <a:srgbClr val="D52527"/>
      </a:dk2>
      <a:lt2>
        <a:srgbClr val="FFFFFF"/>
      </a:lt2>
      <a:accent1>
        <a:srgbClr val="D52527"/>
      </a:accent1>
      <a:accent2>
        <a:srgbClr val="54585A"/>
      </a:accent2>
      <a:accent3>
        <a:srgbClr val="000000"/>
      </a:accent3>
      <a:accent4>
        <a:srgbClr val="298FC2"/>
      </a:accent4>
      <a:accent5>
        <a:srgbClr val="ED8B00"/>
      </a:accent5>
      <a:accent6>
        <a:srgbClr val="84BD00"/>
      </a:accent6>
      <a:hlink>
        <a:srgbClr val="298FC2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7230</TotalTime>
  <Words>925</Words>
  <Application>Microsoft Macintosh PowerPoint</Application>
  <PresentationFormat>On-screen Show (16:9)</PresentationFormat>
  <Paragraphs>75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simple-light-2</vt:lpstr>
      <vt:lpstr>    Public Cyber Security Conference 2017  Cyber Security Challenges – Emerging Threats, the Socitm Perspective  Martin Ferguson for Geoff Connell – Socitm President and CIO Norfolk CC Birmingham 7th December 2017 </vt:lpstr>
      <vt:lpstr>What I will cover:  - Cyber context - Geopolitical context - Transforming tech and cyber context - Evolution of cyber services and practices  - How can Socitm help - Summary </vt:lpstr>
      <vt:lpstr>Cyber Context</vt:lpstr>
      <vt:lpstr>General Context</vt:lpstr>
      <vt:lpstr>Transformation and Tech Context</vt:lpstr>
      <vt:lpstr>Evolving Cyber  Services and Practices</vt:lpstr>
      <vt:lpstr>How to improve</vt:lpstr>
      <vt:lpstr>Socitm’s Role</vt:lpstr>
      <vt:lpstr>PowerPoint Presentation</vt:lpstr>
      <vt:lpstr>PowerPoint Presentation</vt:lpstr>
      <vt:lpstr>Summary</vt:lpstr>
      <vt:lpstr>   Questions?  Geoff.Connell@Norfolk.gov.uk Martin.Ferguson@Socitm.net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  September 2016</dc:title>
  <dc:creator>Adrian Hancock</dc:creator>
  <cp:lastModifiedBy>Martin Ferguson</cp:lastModifiedBy>
  <cp:revision>59</cp:revision>
  <dcterms:modified xsi:type="dcterms:W3CDTF">2017-12-04T08:06:40Z</dcterms:modified>
</cp:coreProperties>
</file>