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3" r:id="rId3"/>
    <p:sldId id="275" r:id="rId4"/>
    <p:sldId id="267" r:id="rId5"/>
    <p:sldId id="273" r:id="rId6"/>
    <p:sldId id="277" r:id="rId7"/>
    <p:sldId id="270" r:id="rId8"/>
    <p:sldId id="264" r:id="rId9"/>
    <p:sldId id="278" r:id="rId10"/>
    <p:sldId id="288" r:id="rId11"/>
    <p:sldId id="289" r:id="rId12"/>
    <p:sldId id="290" r:id="rId13"/>
    <p:sldId id="265"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EFB1203-25BF-634B-9C1E-5F9AC7BC16EE}">
          <p14:sldIdLst>
            <p14:sldId id="256"/>
            <p14:sldId id="263"/>
            <p14:sldId id="275"/>
            <p14:sldId id="267"/>
            <p14:sldId id="273"/>
            <p14:sldId id="277"/>
            <p14:sldId id="270"/>
            <p14:sldId id="264"/>
            <p14:sldId id="278"/>
            <p14:sldId id="288"/>
            <p14:sldId id="289"/>
            <p14:sldId id="290"/>
            <p14:sldId id="265"/>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F1711F"/>
    <a:srgbClr val="262628"/>
    <a:srgbClr val="4168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84615"/>
  </p:normalViewPr>
  <p:slideViewPr>
    <p:cSldViewPr snapToGrid="0">
      <p:cViewPr varScale="1">
        <p:scale>
          <a:sx n="98" d="100"/>
          <a:sy n="98" d="100"/>
        </p:scale>
        <p:origin x="109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21"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26.gif"/><Relationship Id="rId6" Type="http://schemas.openxmlformats.org/officeDocument/2006/relationships/image" Target="../media/image27.jpeg"/><Relationship Id="rId1" Type="http://schemas.openxmlformats.org/officeDocument/2006/relationships/image" Target="../media/image22.jpeg"/><Relationship Id="rId2" Type="http://schemas.openxmlformats.org/officeDocument/2006/relationships/image" Target="../media/image2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26.gif"/><Relationship Id="rId6" Type="http://schemas.openxmlformats.org/officeDocument/2006/relationships/image" Target="../media/image27.jpeg"/><Relationship Id="rId1" Type="http://schemas.openxmlformats.org/officeDocument/2006/relationships/image" Target="../media/image22.jpeg"/><Relationship Id="rId2"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6DCDF8-DD8D-4146-A96D-123DBBE9CF95}"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lang="en-US"/>
        </a:p>
      </dgm:t>
    </dgm:pt>
    <dgm:pt modelId="{60C9F87B-3711-4845-A0EC-CED264DF05C5}">
      <dgm:prSet phldrT="[Text]"/>
      <dgm:spPr>
        <a:xfrm>
          <a:off x="802099" y="725"/>
          <a:ext cx="1877494" cy="750997"/>
        </a:xfrm>
        <a:gradFill rotWithShape="0">
          <a:gsLst>
            <a:gs pos="0">
              <a:srgbClr val="192954">
                <a:hueOff val="0"/>
                <a:satOff val="0"/>
                <a:lumOff val="0"/>
                <a:alphaOff val="0"/>
                <a:shade val="51000"/>
                <a:satMod val="130000"/>
              </a:srgbClr>
            </a:gs>
            <a:gs pos="80000">
              <a:srgbClr val="192954">
                <a:hueOff val="0"/>
                <a:satOff val="0"/>
                <a:lumOff val="0"/>
                <a:alphaOff val="0"/>
                <a:shade val="93000"/>
                <a:satMod val="130000"/>
              </a:srgbClr>
            </a:gs>
            <a:gs pos="100000">
              <a:srgbClr val="192954">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rgbClr val="FFFFFF"/>
              </a:solidFill>
              <a:latin typeface="Arial"/>
              <a:ea typeface=""/>
              <a:cs typeface=""/>
            </a:rPr>
            <a:t>Business Risk Assessment</a:t>
          </a:r>
          <a:endParaRPr lang="en-US" dirty="0">
            <a:solidFill>
              <a:srgbClr val="FFFFFF"/>
            </a:solidFill>
            <a:latin typeface="Arial"/>
            <a:ea typeface=""/>
            <a:cs typeface=""/>
          </a:endParaRPr>
        </a:p>
      </dgm:t>
    </dgm:pt>
    <dgm:pt modelId="{6F78A803-AEC9-CC47-82D3-B8AD50028EBC}" type="parTrans" cxnId="{74053F5C-253A-2045-A223-42911935B021}">
      <dgm:prSet/>
      <dgm:spPr/>
      <dgm:t>
        <a:bodyPr/>
        <a:lstStyle/>
        <a:p>
          <a:endParaRPr lang="en-US"/>
        </a:p>
      </dgm:t>
    </dgm:pt>
    <dgm:pt modelId="{C5037AE0-61E8-274C-BB3E-820A2B9816A8}" type="sibTrans" cxnId="{74053F5C-253A-2045-A223-42911935B021}">
      <dgm:prSet/>
      <dgm:spPr/>
      <dgm:t>
        <a:bodyPr/>
        <a:lstStyle/>
        <a:p>
          <a:endParaRPr lang="en-US"/>
        </a:p>
      </dgm:t>
    </dgm:pt>
    <dgm:pt modelId="{644DF5D8-A96B-C645-A90F-9A6A8A29A893}">
      <dgm:prSet phldrT="[Text]"/>
      <dgm:spPr>
        <a:xfrm>
          <a:off x="2435518" y="64560"/>
          <a:ext cx="5195875" cy="623328"/>
        </a:xfrm>
        <a:solidFill>
          <a:srgbClr val="192954">
            <a:alpha val="90000"/>
            <a:tint val="40000"/>
            <a:hueOff val="0"/>
            <a:satOff val="0"/>
            <a:lumOff val="0"/>
            <a:alphaOff val="0"/>
          </a:srgbClr>
        </a:solidFill>
        <a:ln w="9525" cap="flat" cmpd="sng" algn="ctr">
          <a:solidFill>
            <a:schemeClr val="accent1">
              <a:alpha val="90000"/>
            </a:schemeClr>
          </a:solidFill>
          <a:prstDash val="solid"/>
        </a:ln>
        <a:effectLst/>
      </dgm:spPr>
      <dgm:t>
        <a:bodyPr/>
        <a:lstStyle/>
        <a:p>
          <a:r>
            <a:rPr lang="en-US" dirty="0" smtClean="0">
              <a:solidFill>
                <a:srgbClr val="142854"/>
              </a:solidFill>
              <a:latin typeface="Arial"/>
              <a:ea typeface=""/>
              <a:cs typeface=""/>
            </a:rPr>
            <a:t>Evaluates the business influence of vital business assets, and the odds and effects of vulnerabilities and security threats. </a:t>
          </a:r>
          <a:endParaRPr lang="en-US" dirty="0">
            <a:solidFill>
              <a:srgbClr val="142854"/>
            </a:solidFill>
            <a:latin typeface="Arial"/>
            <a:ea typeface=""/>
            <a:cs typeface=""/>
          </a:endParaRPr>
        </a:p>
      </dgm:t>
    </dgm:pt>
    <dgm:pt modelId="{3C648A79-AF16-824A-8F76-E7325E487264}" type="parTrans" cxnId="{B1082972-94C7-2E42-B5CC-3BE3D7F211D2}">
      <dgm:prSet/>
      <dgm:spPr/>
      <dgm:t>
        <a:bodyPr/>
        <a:lstStyle/>
        <a:p>
          <a:endParaRPr lang="en-US"/>
        </a:p>
      </dgm:t>
    </dgm:pt>
    <dgm:pt modelId="{FFBBE0F4-10A3-D847-9275-0BCD7EADB180}" type="sibTrans" cxnId="{B1082972-94C7-2E42-B5CC-3BE3D7F211D2}">
      <dgm:prSet/>
      <dgm:spPr/>
      <dgm:t>
        <a:bodyPr/>
        <a:lstStyle/>
        <a:p>
          <a:endParaRPr lang="en-US"/>
        </a:p>
      </dgm:t>
    </dgm:pt>
    <dgm:pt modelId="{33B34681-B3AD-E349-98F1-34937EFA7C98}">
      <dgm:prSet phldrT="[Text]"/>
      <dgm:spPr>
        <a:xfrm>
          <a:off x="802099" y="856862"/>
          <a:ext cx="1877494" cy="750997"/>
        </a:xfrm>
        <a:gradFill rotWithShape="0">
          <a:gsLst>
            <a:gs pos="0">
              <a:srgbClr val="192954">
                <a:hueOff val="0"/>
                <a:satOff val="0"/>
                <a:lumOff val="0"/>
                <a:alphaOff val="0"/>
                <a:shade val="51000"/>
                <a:satMod val="130000"/>
              </a:srgbClr>
            </a:gs>
            <a:gs pos="80000">
              <a:srgbClr val="192954">
                <a:hueOff val="0"/>
                <a:satOff val="0"/>
                <a:lumOff val="0"/>
                <a:alphaOff val="0"/>
                <a:shade val="93000"/>
                <a:satMod val="130000"/>
              </a:srgbClr>
            </a:gs>
            <a:gs pos="100000">
              <a:srgbClr val="192954">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smtClean="0">
              <a:solidFill>
                <a:srgbClr val="FFFFFF"/>
              </a:solidFill>
              <a:latin typeface="Arial"/>
              <a:ea typeface=""/>
              <a:cs typeface=""/>
            </a:rPr>
            <a:t>Security Architecture &amp; Design</a:t>
          </a:r>
          <a:endParaRPr lang="en-US" dirty="0">
            <a:solidFill>
              <a:srgbClr val="FFFFFF"/>
            </a:solidFill>
            <a:latin typeface="Arial"/>
            <a:ea typeface=""/>
            <a:cs typeface=""/>
          </a:endParaRPr>
        </a:p>
      </dgm:t>
    </dgm:pt>
    <dgm:pt modelId="{8C766379-533E-EC41-993A-C2AC6A1D6C1A}" type="parTrans" cxnId="{0748550C-5A52-BE40-8B22-26C0DB3368C8}">
      <dgm:prSet/>
      <dgm:spPr/>
      <dgm:t>
        <a:bodyPr/>
        <a:lstStyle/>
        <a:p>
          <a:endParaRPr lang="en-US"/>
        </a:p>
      </dgm:t>
    </dgm:pt>
    <dgm:pt modelId="{FE3AB99C-EBED-4B4E-9879-2A9516568B98}" type="sibTrans" cxnId="{0748550C-5A52-BE40-8B22-26C0DB3368C8}">
      <dgm:prSet/>
      <dgm:spPr/>
      <dgm:t>
        <a:bodyPr/>
        <a:lstStyle/>
        <a:p>
          <a:endParaRPr lang="en-US"/>
        </a:p>
      </dgm:t>
    </dgm:pt>
    <dgm:pt modelId="{394B16B1-F897-8849-BF82-0361FBFA0752}">
      <dgm:prSet phldrT="[Text]"/>
      <dgm:spPr>
        <a:xfrm>
          <a:off x="802099" y="1712999"/>
          <a:ext cx="1877494" cy="750997"/>
        </a:xfrm>
        <a:gradFill rotWithShape="0">
          <a:gsLst>
            <a:gs pos="0">
              <a:srgbClr val="192954">
                <a:hueOff val="0"/>
                <a:satOff val="0"/>
                <a:lumOff val="0"/>
                <a:alphaOff val="0"/>
                <a:shade val="51000"/>
                <a:satMod val="130000"/>
              </a:srgbClr>
            </a:gs>
            <a:gs pos="80000">
              <a:srgbClr val="192954">
                <a:hueOff val="0"/>
                <a:satOff val="0"/>
                <a:lumOff val="0"/>
                <a:alphaOff val="0"/>
                <a:shade val="93000"/>
                <a:satMod val="130000"/>
              </a:srgbClr>
            </a:gs>
            <a:gs pos="100000">
              <a:srgbClr val="192954">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smtClean="0">
              <a:solidFill>
                <a:srgbClr val="FFFFFF"/>
              </a:solidFill>
              <a:latin typeface="Arial"/>
              <a:ea typeface=""/>
              <a:cs typeface=""/>
            </a:rPr>
            <a:t>Implementation of Controls</a:t>
          </a:r>
          <a:endParaRPr lang="en-US" dirty="0">
            <a:solidFill>
              <a:srgbClr val="FFFFFF"/>
            </a:solidFill>
            <a:latin typeface="Arial"/>
            <a:ea typeface=""/>
            <a:cs typeface=""/>
          </a:endParaRPr>
        </a:p>
      </dgm:t>
    </dgm:pt>
    <dgm:pt modelId="{A1A5BE3B-D9DD-DA47-8203-B722BB273476}" type="parTrans" cxnId="{D6758834-F901-7245-BE6A-16A567F73D8A}">
      <dgm:prSet/>
      <dgm:spPr/>
      <dgm:t>
        <a:bodyPr/>
        <a:lstStyle/>
        <a:p>
          <a:endParaRPr lang="en-US"/>
        </a:p>
      </dgm:t>
    </dgm:pt>
    <dgm:pt modelId="{897F4A83-6B1B-1146-8FFD-EEC89422031A}" type="sibTrans" cxnId="{D6758834-F901-7245-BE6A-16A567F73D8A}">
      <dgm:prSet/>
      <dgm:spPr/>
      <dgm:t>
        <a:bodyPr/>
        <a:lstStyle/>
        <a:p>
          <a:endParaRPr lang="en-US"/>
        </a:p>
      </dgm:t>
    </dgm:pt>
    <dgm:pt modelId="{6A8C2C27-4332-3843-A27F-9931F76C36B6}">
      <dgm:prSet/>
      <dgm:spPr>
        <a:xfrm>
          <a:off x="802099" y="2569137"/>
          <a:ext cx="1877494" cy="750997"/>
        </a:xfrm>
        <a:gradFill rotWithShape="0">
          <a:gsLst>
            <a:gs pos="0">
              <a:srgbClr val="192954">
                <a:hueOff val="0"/>
                <a:satOff val="0"/>
                <a:lumOff val="0"/>
                <a:alphaOff val="0"/>
                <a:shade val="51000"/>
                <a:satMod val="130000"/>
              </a:srgbClr>
            </a:gs>
            <a:gs pos="80000">
              <a:srgbClr val="192954">
                <a:hueOff val="0"/>
                <a:satOff val="0"/>
                <a:lumOff val="0"/>
                <a:alphaOff val="0"/>
                <a:shade val="93000"/>
                <a:satMod val="130000"/>
              </a:srgbClr>
            </a:gs>
            <a:gs pos="100000">
              <a:srgbClr val="192954">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smtClean="0">
              <a:solidFill>
                <a:srgbClr val="FFFFFF"/>
              </a:solidFill>
              <a:latin typeface="Arial"/>
              <a:ea typeface=""/>
              <a:cs typeface=""/>
            </a:rPr>
            <a:t>Operations &amp; Monitoring</a:t>
          </a:r>
          <a:endParaRPr lang="en-US" dirty="0">
            <a:solidFill>
              <a:srgbClr val="FFFFFF"/>
            </a:solidFill>
            <a:latin typeface="Arial"/>
            <a:ea typeface=""/>
            <a:cs typeface=""/>
          </a:endParaRPr>
        </a:p>
      </dgm:t>
    </dgm:pt>
    <dgm:pt modelId="{11D321A1-B294-1046-92EE-A1D365B2C624}" type="parTrans" cxnId="{164E3B32-D90A-FE4F-B80B-B7CCB134F321}">
      <dgm:prSet/>
      <dgm:spPr/>
      <dgm:t>
        <a:bodyPr/>
        <a:lstStyle/>
        <a:p>
          <a:endParaRPr lang="en-US"/>
        </a:p>
      </dgm:t>
    </dgm:pt>
    <dgm:pt modelId="{2868F495-2C7D-4A4F-A321-E19E17BE6ED8}" type="sibTrans" cxnId="{164E3B32-D90A-FE4F-B80B-B7CCB134F321}">
      <dgm:prSet/>
      <dgm:spPr/>
      <dgm:t>
        <a:bodyPr/>
        <a:lstStyle/>
        <a:p>
          <a:endParaRPr lang="en-US"/>
        </a:p>
      </dgm:t>
    </dgm:pt>
    <dgm:pt modelId="{122E921F-22A8-374F-BE5C-1456FD0FAA94}">
      <dgm:prSet phldrT="[Text]"/>
      <dgm:spPr>
        <a:xfrm>
          <a:off x="2435518" y="920697"/>
          <a:ext cx="5250479" cy="623328"/>
        </a:xfrm>
        <a:solidFill>
          <a:srgbClr val="192954">
            <a:alpha val="90000"/>
            <a:tint val="40000"/>
            <a:hueOff val="0"/>
            <a:satOff val="0"/>
            <a:lumOff val="0"/>
            <a:alphaOff val="0"/>
          </a:srgbClr>
        </a:solidFill>
        <a:ln w="9525" cap="flat" cmpd="sng" algn="ctr">
          <a:solidFill>
            <a:schemeClr val="accent1">
              <a:alpha val="90000"/>
            </a:schemeClr>
          </a:solidFill>
          <a:prstDash val="solid"/>
        </a:ln>
        <a:effectLst/>
      </dgm:spPr>
      <dgm:t>
        <a:bodyPr/>
        <a:lstStyle/>
        <a:p>
          <a:r>
            <a:rPr lang="en-US" dirty="0" smtClean="0">
              <a:solidFill>
                <a:srgbClr val="142854"/>
              </a:solidFill>
              <a:latin typeface="Arial"/>
              <a:ea typeface=""/>
              <a:cs typeface=""/>
            </a:rPr>
            <a:t>A Capability for the design and architecture of security services, which supports business risk exposure objectives.</a:t>
          </a:r>
          <a:endParaRPr lang="en-US" dirty="0">
            <a:solidFill>
              <a:srgbClr val="142854"/>
            </a:solidFill>
            <a:latin typeface="Arial"/>
            <a:ea typeface=""/>
            <a:cs typeface=""/>
          </a:endParaRPr>
        </a:p>
      </dgm:t>
    </dgm:pt>
    <dgm:pt modelId="{C6F241CE-FFBB-0043-97C7-88E7431CC7E0}" type="parTrans" cxnId="{51C3B442-8238-C04A-A548-3D0C95D90BEC}">
      <dgm:prSet/>
      <dgm:spPr/>
      <dgm:t>
        <a:bodyPr/>
        <a:lstStyle/>
        <a:p>
          <a:endParaRPr lang="en-US"/>
        </a:p>
      </dgm:t>
    </dgm:pt>
    <dgm:pt modelId="{3E20F900-91E5-794F-A165-882285E985B3}" type="sibTrans" cxnId="{51C3B442-8238-C04A-A548-3D0C95D90BEC}">
      <dgm:prSet/>
      <dgm:spPr/>
      <dgm:t>
        <a:bodyPr/>
        <a:lstStyle/>
        <a:p>
          <a:endParaRPr lang="en-US"/>
        </a:p>
      </dgm:t>
    </dgm:pt>
    <dgm:pt modelId="{D4593E0E-A79F-E34B-BA51-53B4F97C0D65}">
      <dgm:prSet phldrT="[Text]"/>
      <dgm:spPr>
        <a:xfrm>
          <a:off x="2435518" y="1776834"/>
          <a:ext cx="5217099" cy="623328"/>
        </a:xfrm>
        <a:solidFill>
          <a:srgbClr val="192954">
            <a:alpha val="90000"/>
            <a:tint val="40000"/>
            <a:hueOff val="0"/>
            <a:satOff val="0"/>
            <a:lumOff val="0"/>
            <a:alphaOff val="0"/>
          </a:srgbClr>
        </a:solidFill>
        <a:ln w="9525" cap="flat" cmpd="sng" algn="ctr">
          <a:solidFill>
            <a:schemeClr val="accent1">
              <a:alpha val="90000"/>
            </a:schemeClr>
          </a:solidFill>
          <a:prstDash val="solid"/>
        </a:ln>
        <a:effectLst/>
      </dgm:spPr>
      <dgm:t>
        <a:bodyPr/>
        <a:lstStyle/>
        <a:p>
          <a:r>
            <a:rPr lang="en-US" dirty="0" smtClean="0">
              <a:solidFill>
                <a:srgbClr val="142854"/>
              </a:solidFill>
              <a:latin typeface="Arial"/>
              <a:ea typeface=""/>
              <a:cs typeface=""/>
            </a:rPr>
            <a:t>Security Services and Processes are implemented, operated and controlled. Assurance services are designed to ensure that the security policy and standards, security architecture decisions, and risk management are mirrored in the real runtime implementation. </a:t>
          </a:r>
          <a:endParaRPr lang="en-US" dirty="0">
            <a:solidFill>
              <a:srgbClr val="142854"/>
            </a:solidFill>
            <a:latin typeface="Arial"/>
            <a:ea typeface=""/>
            <a:cs typeface=""/>
          </a:endParaRPr>
        </a:p>
      </dgm:t>
    </dgm:pt>
    <dgm:pt modelId="{7AA4FC83-3243-7D40-B980-B02DE3FD4BB5}" type="parTrans" cxnId="{252655AE-63B0-FB43-A580-EF4C5D7FC425}">
      <dgm:prSet/>
      <dgm:spPr/>
      <dgm:t>
        <a:bodyPr/>
        <a:lstStyle/>
        <a:p>
          <a:endParaRPr lang="en-US"/>
        </a:p>
      </dgm:t>
    </dgm:pt>
    <dgm:pt modelId="{CFAADF05-2FB8-BE41-B275-630423BAF4E0}" type="sibTrans" cxnId="{252655AE-63B0-FB43-A580-EF4C5D7FC425}">
      <dgm:prSet/>
      <dgm:spPr/>
      <dgm:t>
        <a:bodyPr/>
        <a:lstStyle/>
        <a:p>
          <a:endParaRPr lang="en-US"/>
        </a:p>
      </dgm:t>
    </dgm:pt>
    <dgm:pt modelId="{FD8FE451-D500-9344-9EF6-DF7AD3C3BB29}">
      <dgm:prSet/>
      <dgm:spPr>
        <a:xfrm>
          <a:off x="2435518" y="2632971"/>
          <a:ext cx="5230750" cy="623328"/>
        </a:xfrm>
        <a:solidFill>
          <a:srgbClr val="192954">
            <a:alpha val="90000"/>
            <a:tint val="40000"/>
            <a:hueOff val="0"/>
            <a:satOff val="0"/>
            <a:lumOff val="0"/>
            <a:alphaOff val="0"/>
          </a:srgbClr>
        </a:solidFill>
        <a:ln w="9525" cap="flat" cmpd="sng" algn="ctr">
          <a:solidFill>
            <a:schemeClr val="accent1">
              <a:alpha val="90000"/>
            </a:schemeClr>
          </a:solidFill>
          <a:prstDash val="solid"/>
        </a:ln>
        <a:effectLst/>
      </dgm:spPr>
      <dgm:t>
        <a:bodyPr/>
        <a:lstStyle/>
        <a:p>
          <a:r>
            <a:rPr lang="en-US" dirty="0" smtClean="0">
              <a:solidFill>
                <a:srgbClr val="142854"/>
              </a:solidFill>
              <a:latin typeface="Arial"/>
              <a:ea typeface=""/>
              <a:cs typeface=""/>
            </a:rPr>
            <a:t>Day-to-day processes, such as threat and vulnerability management. Measures are taken to supervise the Operational State, for e.g. SOC</a:t>
          </a:r>
          <a:endParaRPr lang="en-US" dirty="0">
            <a:solidFill>
              <a:srgbClr val="142854"/>
            </a:solidFill>
            <a:latin typeface="Arial"/>
            <a:ea typeface=""/>
            <a:cs typeface=""/>
          </a:endParaRPr>
        </a:p>
      </dgm:t>
    </dgm:pt>
    <dgm:pt modelId="{81BD7F10-E70F-1D4E-B918-F1D93620B21E}" type="parTrans" cxnId="{52ACA9A1-A135-F745-8DB8-FB53BAD2D330}">
      <dgm:prSet/>
      <dgm:spPr/>
      <dgm:t>
        <a:bodyPr/>
        <a:lstStyle/>
        <a:p>
          <a:endParaRPr lang="en-US"/>
        </a:p>
      </dgm:t>
    </dgm:pt>
    <dgm:pt modelId="{736EDD49-90B9-C243-9961-7525C310A3E1}" type="sibTrans" cxnId="{52ACA9A1-A135-F745-8DB8-FB53BAD2D330}">
      <dgm:prSet/>
      <dgm:spPr/>
      <dgm:t>
        <a:bodyPr/>
        <a:lstStyle/>
        <a:p>
          <a:endParaRPr lang="en-US"/>
        </a:p>
      </dgm:t>
    </dgm:pt>
    <dgm:pt modelId="{E9F44A37-1436-6444-BEFC-5B2218091919}" type="pres">
      <dgm:prSet presAssocID="{356DCDF8-DD8D-4146-A96D-123DBBE9CF95}" presName="Name0" presStyleCnt="0">
        <dgm:presLayoutVars>
          <dgm:chPref val="3"/>
          <dgm:dir/>
          <dgm:animLvl val="lvl"/>
          <dgm:resizeHandles/>
        </dgm:presLayoutVars>
      </dgm:prSet>
      <dgm:spPr/>
      <dgm:t>
        <a:bodyPr/>
        <a:lstStyle/>
        <a:p>
          <a:endParaRPr lang="en-US"/>
        </a:p>
      </dgm:t>
    </dgm:pt>
    <dgm:pt modelId="{C24B13D5-031D-DA47-B750-00FA1D9DD9FC}" type="pres">
      <dgm:prSet presAssocID="{60C9F87B-3711-4845-A0EC-CED264DF05C5}" presName="horFlow" presStyleCnt="0"/>
      <dgm:spPr/>
      <dgm:t>
        <a:bodyPr/>
        <a:lstStyle/>
        <a:p>
          <a:endParaRPr lang="en-US"/>
        </a:p>
      </dgm:t>
    </dgm:pt>
    <dgm:pt modelId="{F64E9B7F-9DAC-FE47-B700-45C3E6B12CA3}" type="pres">
      <dgm:prSet presAssocID="{60C9F87B-3711-4845-A0EC-CED264DF05C5}" presName="bigChev" presStyleLbl="node1" presStyleIdx="0" presStyleCnt="4" custLinFactNeighborY="3413"/>
      <dgm:spPr>
        <a:prstGeom prst="chevron">
          <a:avLst/>
        </a:prstGeom>
      </dgm:spPr>
      <dgm:t>
        <a:bodyPr/>
        <a:lstStyle/>
        <a:p>
          <a:endParaRPr lang="en-US"/>
        </a:p>
      </dgm:t>
    </dgm:pt>
    <dgm:pt modelId="{CDE76E10-A7F2-A34E-8A57-3EE98BC89E28}" type="pres">
      <dgm:prSet presAssocID="{3C648A79-AF16-824A-8F76-E7325E487264}" presName="parTrans" presStyleCnt="0"/>
      <dgm:spPr/>
      <dgm:t>
        <a:bodyPr/>
        <a:lstStyle/>
        <a:p>
          <a:endParaRPr lang="en-US"/>
        </a:p>
      </dgm:t>
    </dgm:pt>
    <dgm:pt modelId="{8758E405-A20A-6145-AD3F-D8B104BB7862}" type="pres">
      <dgm:prSet presAssocID="{644DF5D8-A96B-C645-A90F-9A6A8A29A893}" presName="node" presStyleLbl="alignAccFollowNode1" presStyleIdx="0" presStyleCnt="4" custScaleX="333428">
        <dgm:presLayoutVars>
          <dgm:bulletEnabled val="1"/>
        </dgm:presLayoutVars>
      </dgm:prSet>
      <dgm:spPr>
        <a:prstGeom prst="chevron">
          <a:avLst/>
        </a:prstGeom>
      </dgm:spPr>
      <dgm:t>
        <a:bodyPr/>
        <a:lstStyle/>
        <a:p>
          <a:endParaRPr lang="en-US"/>
        </a:p>
      </dgm:t>
    </dgm:pt>
    <dgm:pt modelId="{17064C19-BEEF-4942-B6A1-D16B92B531C3}" type="pres">
      <dgm:prSet presAssocID="{60C9F87B-3711-4845-A0EC-CED264DF05C5}" presName="vSp" presStyleCnt="0"/>
      <dgm:spPr/>
      <dgm:t>
        <a:bodyPr/>
        <a:lstStyle/>
        <a:p>
          <a:endParaRPr lang="en-US"/>
        </a:p>
      </dgm:t>
    </dgm:pt>
    <dgm:pt modelId="{F09DF19F-C426-3642-BB29-3D79471773F0}" type="pres">
      <dgm:prSet presAssocID="{33B34681-B3AD-E349-98F1-34937EFA7C98}" presName="horFlow" presStyleCnt="0"/>
      <dgm:spPr/>
      <dgm:t>
        <a:bodyPr/>
        <a:lstStyle/>
        <a:p>
          <a:endParaRPr lang="en-US"/>
        </a:p>
      </dgm:t>
    </dgm:pt>
    <dgm:pt modelId="{BCE32867-FD03-DC49-A16F-D6C1EC788752}" type="pres">
      <dgm:prSet presAssocID="{33B34681-B3AD-E349-98F1-34937EFA7C98}" presName="bigChev" presStyleLbl="node1" presStyleIdx="1" presStyleCnt="4"/>
      <dgm:spPr>
        <a:prstGeom prst="chevron">
          <a:avLst/>
        </a:prstGeom>
      </dgm:spPr>
      <dgm:t>
        <a:bodyPr/>
        <a:lstStyle/>
        <a:p>
          <a:endParaRPr lang="en-US"/>
        </a:p>
      </dgm:t>
    </dgm:pt>
    <dgm:pt modelId="{6993F044-3A7E-1947-AF0F-BB80ACD4936D}" type="pres">
      <dgm:prSet presAssocID="{C6F241CE-FFBB-0043-97C7-88E7431CC7E0}" presName="parTrans" presStyleCnt="0"/>
      <dgm:spPr/>
      <dgm:t>
        <a:bodyPr/>
        <a:lstStyle/>
        <a:p>
          <a:endParaRPr lang="en-US"/>
        </a:p>
      </dgm:t>
    </dgm:pt>
    <dgm:pt modelId="{DAEFC497-81CE-214A-B0F9-B5E625C4951C}" type="pres">
      <dgm:prSet presAssocID="{122E921F-22A8-374F-BE5C-1456FD0FAA94}" presName="node" presStyleLbl="alignAccFollowNode1" presStyleIdx="1" presStyleCnt="4" custScaleX="336932">
        <dgm:presLayoutVars>
          <dgm:bulletEnabled val="1"/>
        </dgm:presLayoutVars>
      </dgm:prSet>
      <dgm:spPr>
        <a:prstGeom prst="chevron">
          <a:avLst/>
        </a:prstGeom>
      </dgm:spPr>
      <dgm:t>
        <a:bodyPr/>
        <a:lstStyle/>
        <a:p>
          <a:endParaRPr lang="en-US"/>
        </a:p>
      </dgm:t>
    </dgm:pt>
    <dgm:pt modelId="{2FF50975-E8BF-5949-9A3F-BD110E32B115}" type="pres">
      <dgm:prSet presAssocID="{33B34681-B3AD-E349-98F1-34937EFA7C98}" presName="vSp" presStyleCnt="0"/>
      <dgm:spPr/>
      <dgm:t>
        <a:bodyPr/>
        <a:lstStyle/>
        <a:p>
          <a:endParaRPr lang="en-US"/>
        </a:p>
      </dgm:t>
    </dgm:pt>
    <dgm:pt modelId="{3D2E358F-7867-7647-B817-AC804325C02C}" type="pres">
      <dgm:prSet presAssocID="{394B16B1-F897-8849-BF82-0361FBFA0752}" presName="horFlow" presStyleCnt="0"/>
      <dgm:spPr/>
      <dgm:t>
        <a:bodyPr/>
        <a:lstStyle/>
        <a:p>
          <a:endParaRPr lang="en-US"/>
        </a:p>
      </dgm:t>
    </dgm:pt>
    <dgm:pt modelId="{9053006A-E12B-F448-AF40-0DB572BDE1D7}" type="pres">
      <dgm:prSet presAssocID="{394B16B1-F897-8849-BF82-0361FBFA0752}" presName="bigChev" presStyleLbl="node1" presStyleIdx="2" presStyleCnt="4"/>
      <dgm:spPr>
        <a:prstGeom prst="chevron">
          <a:avLst/>
        </a:prstGeom>
      </dgm:spPr>
      <dgm:t>
        <a:bodyPr/>
        <a:lstStyle/>
        <a:p>
          <a:endParaRPr lang="en-US"/>
        </a:p>
      </dgm:t>
    </dgm:pt>
    <dgm:pt modelId="{DACA7890-99DC-B443-9C72-2FDE309BE60B}" type="pres">
      <dgm:prSet presAssocID="{7AA4FC83-3243-7D40-B980-B02DE3FD4BB5}" presName="parTrans" presStyleCnt="0"/>
      <dgm:spPr/>
      <dgm:t>
        <a:bodyPr/>
        <a:lstStyle/>
        <a:p>
          <a:endParaRPr lang="en-US"/>
        </a:p>
      </dgm:t>
    </dgm:pt>
    <dgm:pt modelId="{5DD2519D-AB2C-AB41-A4A0-99202F156CD1}" type="pres">
      <dgm:prSet presAssocID="{D4593E0E-A79F-E34B-BA51-53B4F97C0D65}" presName="node" presStyleLbl="alignAccFollowNode1" presStyleIdx="2" presStyleCnt="4" custScaleX="334790">
        <dgm:presLayoutVars>
          <dgm:bulletEnabled val="1"/>
        </dgm:presLayoutVars>
      </dgm:prSet>
      <dgm:spPr>
        <a:prstGeom prst="chevron">
          <a:avLst/>
        </a:prstGeom>
      </dgm:spPr>
      <dgm:t>
        <a:bodyPr/>
        <a:lstStyle/>
        <a:p>
          <a:endParaRPr lang="en-US"/>
        </a:p>
      </dgm:t>
    </dgm:pt>
    <dgm:pt modelId="{49E8CF79-E39C-A549-9A71-BEDAF216662A}" type="pres">
      <dgm:prSet presAssocID="{394B16B1-F897-8849-BF82-0361FBFA0752}" presName="vSp" presStyleCnt="0"/>
      <dgm:spPr/>
      <dgm:t>
        <a:bodyPr/>
        <a:lstStyle/>
        <a:p>
          <a:endParaRPr lang="en-US"/>
        </a:p>
      </dgm:t>
    </dgm:pt>
    <dgm:pt modelId="{96DF4432-8C37-244A-A528-854198AB0710}" type="pres">
      <dgm:prSet presAssocID="{6A8C2C27-4332-3843-A27F-9931F76C36B6}" presName="horFlow" presStyleCnt="0"/>
      <dgm:spPr/>
      <dgm:t>
        <a:bodyPr/>
        <a:lstStyle/>
        <a:p>
          <a:endParaRPr lang="en-US"/>
        </a:p>
      </dgm:t>
    </dgm:pt>
    <dgm:pt modelId="{8B65B6C0-5F07-FE44-A7A8-F1270D43B9F6}" type="pres">
      <dgm:prSet presAssocID="{6A8C2C27-4332-3843-A27F-9931F76C36B6}" presName="bigChev" presStyleLbl="node1" presStyleIdx="3" presStyleCnt="4"/>
      <dgm:spPr>
        <a:prstGeom prst="chevron">
          <a:avLst/>
        </a:prstGeom>
      </dgm:spPr>
      <dgm:t>
        <a:bodyPr/>
        <a:lstStyle/>
        <a:p>
          <a:endParaRPr lang="en-US"/>
        </a:p>
      </dgm:t>
    </dgm:pt>
    <dgm:pt modelId="{8C27171A-70E4-7B40-98EE-1FE3FFDA6941}" type="pres">
      <dgm:prSet presAssocID="{81BD7F10-E70F-1D4E-B918-F1D93620B21E}" presName="parTrans" presStyleCnt="0"/>
      <dgm:spPr/>
      <dgm:t>
        <a:bodyPr/>
        <a:lstStyle/>
        <a:p>
          <a:endParaRPr lang="en-US"/>
        </a:p>
      </dgm:t>
    </dgm:pt>
    <dgm:pt modelId="{1270844D-193E-C04B-BBF5-D42744C6D4D1}" type="pres">
      <dgm:prSet presAssocID="{FD8FE451-D500-9344-9EF6-DF7AD3C3BB29}" presName="node" presStyleLbl="alignAccFollowNode1" presStyleIdx="3" presStyleCnt="4" custScaleX="335666">
        <dgm:presLayoutVars>
          <dgm:bulletEnabled val="1"/>
        </dgm:presLayoutVars>
      </dgm:prSet>
      <dgm:spPr>
        <a:prstGeom prst="chevron">
          <a:avLst/>
        </a:prstGeom>
      </dgm:spPr>
      <dgm:t>
        <a:bodyPr/>
        <a:lstStyle/>
        <a:p>
          <a:endParaRPr lang="en-US"/>
        </a:p>
      </dgm:t>
    </dgm:pt>
  </dgm:ptLst>
  <dgm:cxnLst>
    <dgm:cxn modelId="{56D0D546-6A8D-4A4D-9E51-74F489F40818}" type="presOf" srcId="{356DCDF8-DD8D-4146-A96D-123DBBE9CF95}" destId="{E9F44A37-1436-6444-BEFC-5B2218091919}" srcOrd="0" destOrd="0" presId="urn:microsoft.com/office/officeart/2005/8/layout/lProcess3"/>
    <dgm:cxn modelId="{74053F5C-253A-2045-A223-42911935B021}" srcId="{356DCDF8-DD8D-4146-A96D-123DBBE9CF95}" destId="{60C9F87B-3711-4845-A0EC-CED264DF05C5}" srcOrd="0" destOrd="0" parTransId="{6F78A803-AEC9-CC47-82D3-B8AD50028EBC}" sibTransId="{C5037AE0-61E8-274C-BB3E-820A2B9816A8}"/>
    <dgm:cxn modelId="{51C3B442-8238-C04A-A548-3D0C95D90BEC}" srcId="{33B34681-B3AD-E349-98F1-34937EFA7C98}" destId="{122E921F-22A8-374F-BE5C-1456FD0FAA94}" srcOrd="0" destOrd="0" parTransId="{C6F241CE-FFBB-0043-97C7-88E7431CC7E0}" sibTransId="{3E20F900-91E5-794F-A165-882285E985B3}"/>
    <dgm:cxn modelId="{36F88F51-2E0F-6343-A8B2-8CA53BEF298B}" type="presOf" srcId="{D4593E0E-A79F-E34B-BA51-53B4F97C0D65}" destId="{5DD2519D-AB2C-AB41-A4A0-99202F156CD1}" srcOrd="0" destOrd="0" presId="urn:microsoft.com/office/officeart/2005/8/layout/lProcess3"/>
    <dgm:cxn modelId="{68A93BC7-F7D8-B34D-A4D4-BFA876167B04}" type="presOf" srcId="{6A8C2C27-4332-3843-A27F-9931F76C36B6}" destId="{8B65B6C0-5F07-FE44-A7A8-F1270D43B9F6}" srcOrd="0" destOrd="0" presId="urn:microsoft.com/office/officeart/2005/8/layout/lProcess3"/>
    <dgm:cxn modelId="{D9FE249F-8BEB-C34C-BC77-0D48E549111A}" type="presOf" srcId="{60C9F87B-3711-4845-A0EC-CED264DF05C5}" destId="{F64E9B7F-9DAC-FE47-B700-45C3E6B12CA3}" srcOrd="0" destOrd="0" presId="urn:microsoft.com/office/officeart/2005/8/layout/lProcess3"/>
    <dgm:cxn modelId="{66DD53F1-1C43-9543-A1F4-45F9EFA6FA73}" type="presOf" srcId="{394B16B1-F897-8849-BF82-0361FBFA0752}" destId="{9053006A-E12B-F448-AF40-0DB572BDE1D7}" srcOrd="0" destOrd="0" presId="urn:microsoft.com/office/officeart/2005/8/layout/lProcess3"/>
    <dgm:cxn modelId="{F25E722E-827A-3E45-A612-8A0D53A75D0D}" type="presOf" srcId="{122E921F-22A8-374F-BE5C-1456FD0FAA94}" destId="{DAEFC497-81CE-214A-B0F9-B5E625C4951C}" srcOrd="0" destOrd="0" presId="urn:microsoft.com/office/officeart/2005/8/layout/lProcess3"/>
    <dgm:cxn modelId="{B1082972-94C7-2E42-B5CC-3BE3D7F211D2}" srcId="{60C9F87B-3711-4845-A0EC-CED264DF05C5}" destId="{644DF5D8-A96B-C645-A90F-9A6A8A29A893}" srcOrd="0" destOrd="0" parTransId="{3C648A79-AF16-824A-8F76-E7325E487264}" sibTransId="{FFBBE0F4-10A3-D847-9275-0BCD7EADB180}"/>
    <dgm:cxn modelId="{164E3B32-D90A-FE4F-B80B-B7CCB134F321}" srcId="{356DCDF8-DD8D-4146-A96D-123DBBE9CF95}" destId="{6A8C2C27-4332-3843-A27F-9931F76C36B6}" srcOrd="3" destOrd="0" parTransId="{11D321A1-B294-1046-92EE-A1D365B2C624}" sibTransId="{2868F495-2C7D-4A4F-A321-E19E17BE6ED8}"/>
    <dgm:cxn modelId="{D377DFDE-289D-0245-B603-53EF8B13084A}" type="presOf" srcId="{644DF5D8-A96B-C645-A90F-9A6A8A29A893}" destId="{8758E405-A20A-6145-AD3F-D8B104BB7862}" srcOrd="0" destOrd="0" presId="urn:microsoft.com/office/officeart/2005/8/layout/lProcess3"/>
    <dgm:cxn modelId="{52ACA9A1-A135-F745-8DB8-FB53BAD2D330}" srcId="{6A8C2C27-4332-3843-A27F-9931F76C36B6}" destId="{FD8FE451-D500-9344-9EF6-DF7AD3C3BB29}" srcOrd="0" destOrd="0" parTransId="{81BD7F10-E70F-1D4E-B918-F1D93620B21E}" sibTransId="{736EDD49-90B9-C243-9961-7525C310A3E1}"/>
    <dgm:cxn modelId="{06E38FB9-2904-6646-BC39-B95B22E4192E}" type="presOf" srcId="{FD8FE451-D500-9344-9EF6-DF7AD3C3BB29}" destId="{1270844D-193E-C04B-BBF5-D42744C6D4D1}" srcOrd="0" destOrd="0" presId="urn:microsoft.com/office/officeart/2005/8/layout/lProcess3"/>
    <dgm:cxn modelId="{0748550C-5A52-BE40-8B22-26C0DB3368C8}" srcId="{356DCDF8-DD8D-4146-A96D-123DBBE9CF95}" destId="{33B34681-B3AD-E349-98F1-34937EFA7C98}" srcOrd="1" destOrd="0" parTransId="{8C766379-533E-EC41-993A-C2AC6A1D6C1A}" sibTransId="{FE3AB99C-EBED-4B4E-9879-2A9516568B98}"/>
    <dgm:cxn modelId="{252655AE-63B0-FB43-A580-EF4C5D7FC425}" srcId="{394B16B1-F897-8849-BF82-0361FBFA0752}" destId="{D4593E0E-A79F-E34B-BA51-53B4F97C0D65}" srcOrd="0" destOrd="0" parTransId="{7AA4FC83-3243-7D40-B980-B02DE3FD4BB5}" sibTransId="{CFAADF05-2FB8-BE41-B275-630423BAF4E0}"/>
    <dgm:cxn modelId="{2523711F-14E4-2640-BCD5-58410867D366}" type="presOf" srcId="{33B34681-B3AD-E349-98F1-34937EFA7C98}" destId="{BCE32867-FD03-DC49-A16F-D6C1EC788752}" srcOrd="0" destOrd="0" presId="urn:microsoft.com/office/officeart/2005/8/layout/lProcess3"/>
    <dgm:cxn modelId="{D6758834-F901-7245-BE6A-16A567F73D8A}" srcId="{356DCDF8-DD8D-4146-A96D-123DBBE9CF95}" destId="{394B16B1-F897-8849-BF82-0361FBFA0752}" srcOrd="2" destOrd="0" parTransId="{A1A5BE3B-D9DD-DA47-8203-B722BB273476}" sibTransId="{897F4A83-6B1B-1146-8FFD-EEC89422031A}"/>
    <dgm:cxn modelId="{948F868C-1395-E74A-BA3E-EA7F0E4C39B3}" type="presParOf" srcId="{E9F44A37-1436-6444-BEFC-5B2218091919}" destId="{C24B13D5-031D-DA47-B750-00FA1D9DD9FC}" srcOrd="0" destOrd="0" presId="urn:microsoft.com/office/officeart/2005/8/layout/lProcess3"/>
    <dgm:cxn modelId="{443EFA80-E734-164D-AF6A-85401D3E3E00}" type="presParOf" srcId="{C24B13D5-031D-DA47-B750-00FA1D9DD9FC}" destId="{F64E9B7F-9DAC-FE47-B700-45C3E6B12CA3}" srcOrd="0" destOrd="0" presId="urn:microsoft.com/office/officeart/2005/8/layout/lProcess3"/>
    <dgm:cxn modelId="{C7F638DF-8253-B241-A36B-4557071CA883}" type="presParOf" srcId="{C24B13D5-031D-DA47-B750-00FA1D9DD9FC}" destId="{CDE76E10-A7F2-A34E-8A57-3EE98BC89E28}" srcOrd="1" destOrd="0" presId="urn:microsoft.com/office/officeart/2005/8/layout/lProcess3"/>
    <dgm:cxn modelId="{524634C8-B252-CA40-BB86-69CE4D54CCAC}" type="presParOf" srcId="{C24B13D5-031D-DA47-B750-00FA1D9DD9FC}" destId="{8758E405-A20A-6145-AD3F-D8B104BB7862}" srcOrd="2" destOrd="0" presId="urn:microsoft.com/office/officeart/2005/8/layout/lProcess3"/>
    <dgm:cxn modelId="{33098CF6-FFEA-894B-8A36-02B444E5EBAF}" type="presParOf" srcId="{E9F44A37-1436-6444-BEFC-5B2218091919}" destId="{17064C19-BEEF-4942-B6A1-D16B92B531C3}" srcOrd="1" destOrd="0" presId="urn:microsoft.com/office/officeart/2005/8/layout/lProcess3"/>
    <dgm:cxn modelId="{CD462EB8-A68B-834F-90EE-E9655D8CC8E8}" type="presParOf" srcId="{E9F44A37-1436-6444-BEFC-5B2218091919}" destId="{F09DF19F-C426-3642-BB29-3D79471773F0}" srcOrd="2" destOrd="0" presId="urn:microsoft.com/office/officeart/2005/8/layout/lProcess3"/>
    <dgm:cxn modelId="{45CCF6A6-E604-D842-BD84-8024E030171D}" type="presParOf" srcId="{F09DF19F-C426-3642-BB29-3D79471773F0}" destId="{BCE32867-FD03-DC49-A16F-D6C1EC788752}" srcOrd="0" destOrd="0" presId="urn:microsoft.com/office/officeart/2005/8/layout/lProcess3"/>
    <dgm:cxn modelId="{25B48A64-C564-C64B-8D3D-F803AE3FA10A}" type="presParOf" srcId="{F09DF19F-C426-3642-BB29-3D79471773F0}" destId="{6993F044-3A7E-1947-AF0F-BB80ACD4936D}" srcOrd="1" destOrd="0" presId="urn:microsoft.com/office/officeart/2005/8/layout/lProcess3"/>
    <dgm:cxn modelId="{069B8960-5634-D944-959F-D564FBE2C8FA}" type="presParOf" srcId="{F09DF19F-C426-3642-BB29-3D79471773F0}" destId="{DAEFC497-81CE-214A-B0F9-B5E625C4951C}" srcOrd="2" destOrd="0" presId="urn:microsoft.com/office/officeart/2005/8/layout/lProcess3"/>
    <dgm:cxn modelId="{7015191C-0DB4-CB44-A6FB-0578C0031164}" type="presParOf" srcId="{E9F44A37-1436-6444-BEFC-5B2218091919}" destId="{2FF50975-E8BF-5949-9A3F-BD110E32B115}" srcOrd="3" destOrd="0" presId="urn:microsoft.com/office/officeart/2005/8/layout/lProcess3"/>
    <dgm:cxn modelId="{F560E563-4055-6544-8B2C-EAA67A38ADE7}" type="presParOf" srcId="{E9F44A37-1436-6444-BEFC-5B2218091919}" destId="{3D2E358F-7867-7647-B817-AC804325C02C}" srcOrd="4" destOrd="0" presId="urn:microsoft.com/office/officeart/2005/8/layout/lProcess3"/>
    <dgm:cxn modelId="{027F6634-EE12-7049-8F3F-B6A6AF23B2AD}" type="presParOf" srcId="{3D2E358F-7867-7647-B817-AC804325C02C}" destId="{9053006A-E12B-F448-AF40-0DB572BDE1D7}" srcOrd="0" destOrd="0" presId="urn:microsoft.com/office/officeart/2005/8/layout/lProcess3"/>
    <dgm:cxn modelId="{A8E7437D-BA5D-F945-A2BB-F38CB269F331}" type="presParOf" srcId="{3D2E358F-7867-7647-B817-AC804325C02C}" destId="{DACA7890-99DC-B443-9C72-2FDE309BE60B}" srcOrd="1" destOrd="0" presId="urn:microsoft.com/office/officeart/2005/8/layout/lProcess3"/>
    <dgm:cxn modelId="{F4DFD7D2-7919-D64A-9FCF-0D656143B701}" type="presParOf" srcId="{3D2E358F-7867-7647-B817-AC804325C02C}" destId="{5DD2519D-AB2C-AB41-A4A0-99202F156CD1}" srcOrd="2" destOrd="0" presId="urn:microsoft.com/office/officeart/2005/8/layout/lProcess3"/>
    <dgm:cxn modelId="{CC40EA75-CEDB-CF4E-8B3A-AB49AC3EC9FA}" type="presParOf" srcId="{E9F44A37-1436-6444-BEFC-5B2218091919}" destId="{49E8CF79-E39C-A549-9A71-BEDAF216662A}" srcOrd="5" destOrd="0" presId="urn:microsoft.com/office/officeart/2005/8/layout/lProcess3"/>
    <dgm:cxn modelId="{B1B583B8-D202-3D47-9EF4-BAC1424E1A86}" type="presParOf" srcId="{E9F44A37-1436-6444-BEFC-5B2218091919}" destId="{96DF4432-8C37-244A-A528-854198AB0710}" srcOrd="6" destOrd="0" presId="urn:microsoft.com/office/officeart/2005/8/layout/lProcess3"/>
    <dgm:cxn modelId="{93595CF2-AFB4-964E-8460-F7FE21B082EF}" type="presParOf" srcId="{96DF4432-8C37-244A-A528-854198AB0710}" destId="{8B65B6C0-5F07-FE44-A7A8-F1270D43B9F6}" srcOrd="0" destOrd="0" presId="urn:microsoft.com/office/officeart/2005/8/layout/lProcess3"/>
    <dgm:cxn modelId="{BF771839-5B76-3649-B871-963DB035A698}" type="presParOf" srcId="{96DF4432-8C37-244A-A528-854198AB0710}" destId="{8C27171A-70E4-7B40-98EE-1FE3FFDA6941}" srcOrd="1" destOrd="0" presId="urn:microsoft.com/office/officeart/2005/8/layout/lProcess3"/>
    <dgm:cxn modelId="{4FF5CC15-37A6-6D4E-AF99-EBB286216E5F}" type="presParOf" srcId="{96DF4432-8C37-244A-A528-854198AB0710}" destId="{1270844D-193E-C04B-BBF5-D42744C6D4D1}"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9C8C5C2-1085-4F0C-A6A3-208833EBD7D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24B93CE5-AE19-47FF-AC9D-1C0B535C038F}">
      <dgm:prSet/>
      <dgm:spPr/>
      <dgm:t>
        <a:bodyPr/>
        <a:lstStyle/>
        <a:p>
          <a:pPr rtl="0"/>
          <a:r>
            <a:rPr lang="en-GB" b="0" i="0" smtClean="0"/>
            <a:t>Multi-year planning</a:t>
          </a:r>
          <a:endParaRPr lang="en-GB"/>
        </a:p>
      </dgm:t>
    </dgm:pt>
    <dgm:pt modelId="{54711330-B96F-4222-A04E-DC053B2CDAE1}" type="parTrans" cxnId="{B65C2F93-842A-4A11-A938-10F8862B7E39}">
      <dgm:prSet/>
      <dgm:spPr/>
      <dgm:t>
        <a:bodyPr/>
        <a:lstStyle/>
        <a:p>
          <a:endParaRPr lang="en-GB"/>
        </a:p>
      </dgm:t>
    </dgm:pt>
    <dgm:pt modelId="{60D958D2-B26F-4F54-B6DE-652CA7DE907F}" type="sibTrans" cxnId="{B65C2F93-842A-4A11-A938-10F8862B7E39}">
      <dgm:prSet/>
      <dgm:spPr/>
      <dgm:t>
        <a:bodyPr/>
        <a:lstStyle/>
        <a:p>
          <a:endParaRPr lang="en-GB"/>
        </a:p>
      </dgm:t>
    </dgm:pt>
    <dgm:pt modelId="{21327818-1742-42FB-B77C-FBF8E25C3954}">
      <dgm:prSet/>
      <dgm:spPr/>
      <dgm:t>
        <a:bodyPr/>
        <a:lstStyle/>
        <a:p>
          <a:pPr rtl="0"/>
          <a:r>
            <a:rPr lang="en-GB" b="0" i="0" dirty="0" smtClean="0"/>
            <a:t>Understand the potential for re-use</a:t>
          </a:r>
          <a:endParaRPr lang="en-GB" dirty="0"/>
        </a:p>
      </dgm:t>
    </dgm:pt>
    <dgm:pt modelId="{F4093CCE-DA47-4676-B745-E20644BE71CD}" type="parTrans" cxnId="{F88A9E8C-48B7-49E2-BAE8-86EA99FABAD3}">
      <dgm:prSet/>
      <dgm:spPr/>
      <dgm:t>
        <a:bodyPr/>
        <a:lstStyle/>
        <a:p>
          <a:endParaRPr lang="en-GB"/>
        </a:p>
      </dgm:t>
    </dgm:pt>
    <dgm:pt modelId="{96842E7F-1BC0-42D4-A892-A5CB92AD1AD0}" type="sibTrans" cxnId="{F88A9E8C-48B7-49E2-BAE8-86EA99FABAD3}">
      <dgm:prSet/>
      <dgm:spPr/>
      <dgm:t>
        <a:bodyPr/>
        <a:lstStyle/>
        <a:p>
          <a:endParaRPr lang="en-GB"/>
        </a:p>
      </dgm:t>
    </dgm:pt>
    <dgm:pt modelId="{69278F9A-268D-4A43-90BE-F9E9437A5FC5}">
      <dgm:prSet/>
      <dgm:spPr/>
      <dgm:t>
        <a:bodyPr/>
        <a:lstStyle/>
        <a:p>
          <a:pPr rtl="0"/>
          <a:r>
            <a:rPr lang="en-GB" b="0" i="0" smtClean="0"/>
            <a:t>Deliver capabilities that underscore multiple business needs</a:t>
          </a:r>
          <a:endParaRPr lang="en-GB"/>
        </a:p>
      </dgm:t>
    </dgm:pt>
    <dgm:pt modelId="{3D876870-EE1F-4F01-B453-CB4E60DF24AF}" type="parTrans" cxnId="{2C3037B3-91E5-4796-A02F-5433BF889951}">
      <dgm:prSet/>
      <dgm:spPr/>
      <dgm:t>
        <a:bodyPr/>
        <a:lstStyle/>
        <a:p>
          <a:endParaRPr lang="en-GB"/>
        </a:p>
      </dgm:t>
    </dgm:pt>
    <dgm:pt modelId="{38192332-73A1-42F1-8E3C-DDAF5C48BEA7}" type="sibTrans" cxnId="{2C3037B3-91E5-4796-A02F-5433BF889951}">
      <dgm:prSet/>
      <dgm:spPr/>
      <dgm:t>
        <a:bodyPr/>
        <a:lstStyle/>
        <a:p>
          <a:endParaRPr lang="en-GB"/>
        </a:p>
      </dgm:t>
    </dgm:pt>
    <dgm:pt modelId="{E2148192-A78D-4117-8440-8E58FA4E7938}">
      <dgm:prSet/>
      <dgm:spPr/>
      <dgm:t>
        <a:bodyPr/>
        <a:lstStyle/>
        <a:p>
          <a:pPr rtl="0"/>
          <a:r>
            <a:rPr lang="en-GB" b="0" i="0" smtClean="0"/>
            <a:t>Use architectural models to strengthen business cases</a:t>
          </a:r>
          <a:endParaRPr lang="en-GB"/>
        </a:p>
      </dgm:t>
    </dgm:pt>
    <dgm:pt modelId="{EA8D8F7F-C67B-4236-9528-831BD316A644}" type="parTrans" cxnId="{092FB1E4-1993-4342-A882-1A1C179199C3}">
      <dgm:prSet/>
      <dgm:spPr/>
      <dgm:t>
        <a:bodyPr/>
        <a:lstStyle/>
        <a:p>
          <a:endParaRPr lang="en-GB"/>
        </a:p>
      </dgm:t>
    </dgm:pt>
    <dgm:pt modelId="{22B714B8-D996-4B79-8914-4FC6B0743A48}" type="sibTrans" cxnId="{092FB1E4-1993-4342-A882-1A1C179199C3}">
      <dgm:prSet/>
      <dgm:spPr/>
      <dgm:t>
        <a:bodyPr/>
        <a:lstStyle/>
        <a:p>
          <a:endParaRPr lang="en-GB"/>
        </a:p>
      </dgm:t>
    </dgm:pt>
    <dgm:pt modelId="{F5226EE1-01B0-478A-93A7-BBC68B0DD741}">
      <dgm:prSet/>
      <dgm:spPr/>
      <dgm:t>
        <a:bodyPr/>
        <a:lstStyle/>
        <a:p>
          <a:pPr rtl="0"/>
          <a:r>
            <a:rPr lang="en-GB" b="0" i="0" smtClean="0"/>
            <a:t>Show dependencies – business to technology alignment</a:t>
          </a:r>
          <a:endParaRPr lang="en-GB"/>
        </a:p>
      </dgm:t>
    </dgm:pt>
    <dgm:pt modelId="{FA56299E-B758-4925-A01B-B54F811D3FD7}" type="parTrans" cxnId="{5F13B353-EDA1-463E-8EB7-F2592B4BE47C}">
      <dgm:prSet/>
      <dgm:spPr/>
      <dgm:t>
        <a:bodyPr/>
        <a:lstStyle/>
        <a:p>
          <a:endParaRPr lang="en-GB"/>
        </a:p>
      </dgm:t>
    </dgm:pt>
    <dgm:pt modelId="{18C163CB-CC67-4C6F-BEF9-1A07BB406A95}" type="sibTrans" cxnId="{5F13B353-EDA1-463E-8EB7-F2592B4BE47C}">
      <dgm:prSet/>
      <dgm:spPr/>
      <dgm:t>
        <a:bodyPr/>
        <a:lstStyle/>
        <a:p>
          <a:endParaRPr lang="en-GB"/>
        </a:p>
      </dgm:t>
    </dgm:pt>
    <dgm:pt modelId="{BC27680F-710F-479C-BB96-7E8F0EA11FE9}">
      <dgm:prSet/>
      <dgm:spPr/>
      <dgm:t>
        <a:bodyPr/>
        <a:lstStyle/>
        <a:p>
          <a:pPr rtl="0"/>
          <a:r>
            <a:rPr lang="en-GB" b="0" i="0" dirty="0" smtClean="0"/>
            <a:t>Demonstrate that technology is embedded in business planning</a:t>
          </a:r>
          <a:endParaRPr lang="en-GB" dirty="0"/>
        </a:p>
      </dgm:t>
    </dgm:pt>
    <dgm:pt modelId="{32AEFC0C-44BF-4FFB-8A52-6C233AD36BE4}" type="parTrans" cxnId="{CE4B0672-83D2-422C-833F-25F1585D0A39}">
      <dgm:prSet/>
      <dgm:spPr/>
      <dgm:t>
        <a:bodyPr/>
        <a:lstStyle/>
        <a:p>
          <a:endParaRPr lang="en-GB"/>
        </a:p>
      </dgm:t>
    </dgm:pt>
    <dgm:pt modelId="{0504E611-AFEE-4A34-8E61-734328DE7C3B}" type="sibTrans" cxnId="{CE4B0672-83D2-422C-833F-25F1585D0A39}">
      <dgm:prSet/>
      <dgm:spPr/>
      <dgm:t>
        <a:bodyPr/>
        <a:lstStyle/>
        <a:p>
          <a:endParaRPr lang="en-GB"/>
        </a:p>
      </dgm:t>
    </dgm:pt>
    <dgm:pt modelId="{8F4F293C-E210-4252-9DC5-46CE918C1195}" type="pres">
      <dgm:prSet presAssocID="{79C8C5C2-1085-4F0C-A6A3-208833EBD7D4}" presName="linearFlow" presStyleCnt="0">
        <dgm:presLayoutVars>
          <dgm:dir/>
          <dgm:resizeHandles val="exact"/>
        </dgm:presLayoutVars>
      </dgm:prSet>
      <dgm:spPr/>
      <dgm:t>
        <a:bodyPr/>
        <a:lstStyle/>
        <a:p>
          <a:endParaRPr lang="en-GB"/>
        </a:p>
      </dgm:t>
    </dgm:pt>
    <dgm:pt modelId="{F29AEE12-9EE5-4586-88BF-F58A790B2A81}" type="pres">
      <dgm:prSet presAssocID="{24B93CE5-AE19-47FF-AC9D-1C0B535C038F}" presName="composite" presStyleCnt="0"/>
      <dgm:spPr/>
    </dgm:pt>
    <dgm:pt modelId="{DBCFBCE9-7311-4454-9B2F-4446521D7153}" type="pres">
      <dgm:prSet presAssocID="{24B93CE5-AE19-47FF-AC9D-1C0B535C038F}" presName="imgShp" presStyleLbl="fgImgPlace1" presStyleIdx="0" presStyleCnt="6"/>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pt>
    <dgm:pt modelId="{E9910C95-A85F-49CF-8DF0-EAE70C61C716}" type="pres">
      <dgm:prSet presAssocID="{24B93CE5-AE19-47FF-AC9D-1C0B535C038F}" presName="txShp" presStyleLbl="node1" presStyleIdx="0" presStyleCnt="6">
        <dgm:presLayoutVars>
          <dgm:bulletEnabled val="1"/>
        </dgm:presLayoutVars>
      </dgm:prSet>
      <dgm:spPr/>
      <dgm:t>
        <a:bodyPr/>
        <a:lstStyle/>
        <a:p>
          <a:endParaRPr lang="en-GB"/>
        </a:p>
      </dgm:t>
    </dgm:pt>
    <dgm:pt modelId="{33C0B3F3-92A7-4036-9B3F-129F97116F93}" type="pres">
      <dgm:prSet presAssocID="{60D958D2-B26F-4F54-B6DE-652CA7DE907F}" presName="spacing" presStyleCnt="0"/>
      <dgm:spPr/>
    </dgm:pt>
    <dgm:pt modelId="{E215C7DC-5764-44F6-A8F5-223DFB3DAE0D}" type="pres">
      <dgm:prSet presAssocID="{21327818-1742-42FB-B77C-FBF8E25C3954}" presName="composite" presStyleCnt="0"/>
      <dgm:spPr/>
    </dgm:pt>
    <dgm:pt modelId="{E2F1F64E-4C51-4AAB-9113-199683690DCB}" type="pres">
      <dgm:prSet presAssocID="{21327818-1742-42FB-B77C-FBF8E25C3954}" presName="imgShp" presStyleLbl="fgImgPlace1" presStyleIdx="1" presStyleCnt="6"/>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l="-6000" r="-6000"/>
          </a:stretch>
        </a:blipFill>
      </dgm:spPr>
    </dgm:pt>
    <dgm:pt modelId="{C6559FB2-E15E-47F9-83AE-E78BF6677CE5}" type="pres">
      <dgm:prSet presAssocID="{21327818-1742-42FB-B77C-FBF8E25C3954}" presName="txShp" presStyleLbl="node1" presStyleIdx="1" presStyleCnt="6">
        <dgm:presLayoutVars>
          <dgm:bulletEnabled val="1"/>
        </dgm:presLayoutVars>
      </dgm:prSet>
      <dgm:spPr/>
      <dgm:t>
        <a:bodyPr/>
        <a:lstStyle/>
        <a:p>
          <a:endParaRPr lang="en-GB"/>
        </a:p>
      </dgm:t>
    </dgm:pt>
    <dgm:pt modelId="{32A557F6-AF99-4D04-9348-1090EE3AFDDE}" type="pres">
      <dgm:prSet presAssocID="{96842E7F-1BC0-42D4-A892-A5CB92AD1AD0}" presName="spacing" presStyleCnt="0"/>
      <dgm:spPr/>
    </dgm:pt>
    <dgm:pt modelId="{94E875CB-1949-45EB-A216-573D64E2AA2C}" type="pres">
      <dgm:prSet presAssocID="{69278F9A-268D-4A43-90BE-F9E9437A5FC5}" presName="composite" presStyleCnt="0"/>
      <dgm:spPr/>
    </dgm:pt>
    <dgm:pt modelId="{5F4D7D1C-3ACC-4315-B2E3-D61E085999D3}" type="pres">
      <dgm:prSet presAssocID="{69278F9A-268D-4A43-90BE-F9E9437A5FC5}" presName="imgShp" presStyleLbl="fgImgPlace1" presStyleIdx="2" presStyleCnt="6"/>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l="-17000" r="-17000"/>
          </a:stretch>
        </a:blipFill>
      </dgm:spPr>
    </dgm:pt>
    <dgm:pt modelId="{8DA54F62-69FF-4DA7-94BB-20723D1B2669}" type="pres">
      <dgm:prSet presAssocID="{69278F9A-268D-4A43-90BE-F9E9437A5FC5}" presName="txShp" presStyleLbl="node1" presStyleIdx="2" presStyleCnt="6">
        <dgm:presLayoutVars>
          <dgm:bulletEnabled val="1"/>
        </dgm:presLayoutVars>
      </dgm:prSet>
      <dgm:spPr/>
      <dgm:t>
        <a:bodyPr/>
        <a:lstStyle/>
        <a:p>
          <a:endParaRPr lang="en-GB"/>
        </a:p>
      </dgm:t>
    </dgm:pt>
    <dgm:pt modelId="{23A653CB-0D3D-4EBB-837C-9E1CC4EE90C2}" type="pres">
      <dgm:prSet presAssocID="{38192332-73A1-42F1-8E3C-DDAF5C48BEA7}" presName="spacing" presStyleCnt="0"/>
      <dgm:spPr/>
    </dgm:pt>
    <dgm:pt modelId="{00BB12A6-4BAF-491B-A5F8-1DA32D818EAC}" type="pres">
      <dgm:prSet presAssocID="{E2148192-A78D-4117-8440-8E58FA4E7938}" presName="composite" presStyleCnt="0"/>
      <dgm:spPr/>
    </dgm:pt>
    <dgm:pt modelId="{178308C0-FC05-424D-949A-3169B43F65B9}" type="pres">
      <dgm:prSet presAssocID="{E2148192-A78D-4117-8440-8E58FA4E7938}" presName="imgShp" presStyleLbl="fgImgPlace1" presStyleIdx="3" presStyleCnt="6"/>
      <dgm:spPr>
        <a:blipFill>
          <a:blip xmlns:r="http://schemas.openxmlformats.org/officeDocument/2006/relationships" r:embed="rId4" cstate="email">
            <a:extLst>
              <a:ext uri="{28A0092B-C50C-407E-A947-70E740481C1C}">
                <a14:useLocalDpi xmlns:a14="http://schemas.microsoft.com/office/drawing/2010/main" val="0"/>
              </a:ext>
            </a:extLst>
          </a:blip>
          <a:srcRect/>
          <a:stretch>
            <a:fillRect l="-16000" r="-16000"/>
          </a:stretch>
        </a:blipFill>
      </dgm:spPr>
    </dgm:pt>
    <dgm:pt modelId="{C0BC9D7C-C5C5-422B-856A-2D66EC2B5AAA}" type="pres">
      <dgm:prSet presAssocID="{E2148192-A78D-4117-8440-8E58FA4E7938}" presName="txShp" presStyleLbl="node1" presStyleIdx="3" presStyleCnt="6">
        <dgm:presLayoutVars>
          <dgm:bulletEnabled val="1"/>
        </dgm:presLayoutVars>
      </dgm:prSet>
      <dgm:spPr/>
      <dgm:t>
        <a:bodyPr/>
        <a:lstStyle/>
        <a:p>
          <a:endParaRPr lang="en-GB"/>
        </a:p>
      </dgm:t>
    </dgm:pt>
    <dgm:pt modelId="{AC1A4440-3841-4721-898D-309CD04AB92D}" type="pres">
      <dgm:prSet presAssocID="{22B714B8-D996-4B79-8914-4FC6B0743A48}" presName="spacing" presStyleCnt="0"/>
      <dgm:spPr/>
    </dgm:pt>
    <dgm:pt modelId="{249ADD37-59AF-4A01-9479-B07BCECF4E0D}" type="pres">
      <dgm:prSet presAssocID="{F5226EE1-01B0-478A-93A7-BBC68B0DD741}" presName="composite" presStyleCnt="0"/>
      <dgm:spPr/>
    </dgm:pt>
    <dgm:pt modelId="{245246DF-E286-45D8-8875-53514961F0FE}" type="pres">
      <dgm:prSet presAssocID="{F5226EE1-01B0-478A-93A7-BBC68B0DD741}" presName="imgShp"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36582B09-6DA8-44F0-A84B-768D9F9024D7}" type="pres">
      <dgm:prSet presAssocID="{F5226EE1-01B0-478A-93A7-BBC68B0DD741}" presName="txShp" presStyleLbl="node1" presStyleIdx="4" presStyleCnt="6">
        <dgm:presLayoutVars>
          <dgm:bulletEnabled val="1"/>
        </dgm:presLayoutVars>
      </dgm:prSet>
      <dgm:spPr/>
      <dgm:t>
        <a:bodyPr/>
        <a:lstStyle/>
        <a:p>
          <a:endParaRPr lang="en-GB"/>
        </a:p>
      </dgm:t>
    </dgm:pt>
    <dgm:pt modelId="{FF9CCBBF-E760-4433-A3EA-C2F6A308DC96}" type="pres">
      <dgm:prSet presAssocID="{18C163CB-CC67-4C6F-BEF9-1A07BB406A95}" presName="spacing" presStyleCnt="0"/>
      <dgm:spPr/>
    </dgm:pt>
    <dgm:pt modelId="{256E71C2-98C4-4506-8DBE-1B13A89F7743}" type="pres">
      <dgm:prSet presAssocID="{BC27680F-710F-479C-BB96-7E8F0EA11FE9}" presName="composite" presStyleCnt="0"/>
      <dgm:spPr/>
    </dgm:pt>
    <dgm:pt modelId="{74E99CB9-E07E-48E2-B95C-C407B93EEAB7}" type="pres">
      <dgm:prSet presAssocID="{BC27680F-710F-479C-BB96-7E8F0EA11FE9}" presName="imgShp" presStyleLbl="fgImgPlace1" presStyleIdx="5" presStyleCnt="6"/>
      <dgm:spPr>
        <a:blipFill>
          <a:blip xmlns:r="http://schemas.openxmlformats.org/officeDocument/2006/relationships" r:embed="rId6" cstate="email">
            <a:extLst>
              <a:ext uri="{28A0092B-C50C-407E-A947-70E740481C1C}">
                <a14:useLocalDpi xmlns:a14="http://schemas.microsoft.com/office/drawing/2010/main" val="0"/>
              </a:ext>
            </a:extLst>
          </a:blip>
          <a:srcRect/>
          <a:stretch>
            <a:fillRect l="-22000" r="-22000"/>
          </a:stretch>
        </a:blipFill>
      </dgm:spPr>
    </dgm:pt>
    <dgm:pt modelId="{C6D9F25E-4BB3-4D4F-8D4C-888B910D26F0}" type="pres">
      <dgm:prSet presAssocID="{BC27680F-710F-479C-BB96-7E8F0EA11FE9}" presName="txShp" presStyleLbl="node1" presStyleIdx="5" presStyleCnt="6">
        <dgm:presLayoutVars>
          <dgm:bulletEnabled val="1"/>
        </dgm:presLayoutVars>
      </dgm:prSet>
      <dgm:spPr/>
      <dgm:t>
        <a:bodyPr/>
        <a:lstStyle/>
        <a:p>
          <a:endParaRPr lang="en-GB"/>
        </a:p>
      </dgm:t>
    </dgm:pt>
  </dgm:ptLst>
  <dgm:cxnLst>
    <dgm:cxn modelId="{CE4B0672-83D2-422C-833F-25F1585D0A39}" srcId="{79C8C5C2-1085-4F0C-A6A3-208833EBD7D4}" destId="{BC27680F-710F-479C-BB96-7E8F0EA11FE9}" srcOrd="5" destOrd="0" parTransId="{32AEFC0C-44BF-4FFB-8A52-6C233AD36BE4}" sibTransId="{0504E611-AFEE-4A34-8E61-734328DE7C3B}"/>
    <dgm:cxn modelId="{7FC8DCE3-9C4F-9F49-AEC4-3D8870241020}" type="presOf" srcId="{BC27680F-710F-479C-BB96-7E8F0EA11FE9}" destId="{C6D9F25E-4BB3-4D4F-8D4C-888B910D26F0}" srcOrd="0" destOrd="0" presId="urn:microsoft.com/office/officeart/2005/8/layout/vList3"/>
    <dgm:cxn modelId="{F81EDED9-6617-4C48-A5E1-593D47FEF5B4}" type="presOf" srcId="{69278F9A-268D-4A43-90BE-F9E9437A5FC5}" destId="{8DA54F62-69FF-4DA7-94BB-20723D1B2669}" srcOrd="0" destOrd="0" presId="urn:microsoft.com/office/officeart/2005/8/layout/vList3"/>
    <dgm:cxn modelId="{F88A9E8C-48B7-49E2-BAE8-86EA99FABAD3}" srcId="{79C8C5C2-1085-4F0C-A6A3-208833EBD7D4}" destId="{21327818-1742-42FB-B77C-FBF8E25C3954}" srcOrd="1" destOrd="0" parTransId="{F4093CCE-DA47-4676-B745-E20644BE71CD}" sibTransId="{96842E7F-1BC0-42D4-A892-A5CB92AD1AD0}"/>
    <dgm:cxn modelId="{2DD8FDF4-3071-0745-8026-9E05EC173018}" type="presOf" srcId="{E2148192-A78D-4117-8440-8E58FA4E7938}" destId="{C0BC9D7C-C5C5-422B-856A-2D66EC2B5AAA}" srcOrd="0" destOrd="0" presId="urn:microsoft.com/office/officeart/2005/8/layout/vList3"/>
    <dgm:cxn modelId="{4E558DA5-5D0D-164D-82E6-4E5A05FE1A5F}" type="presOf" srcId="{24B93CE5-AE19-47FF-AC9D-1C0B535C038F}" destId="{E9910C95-A85F-49CF-8DF0-EAE70C61C716}" srcOrd="0" destOrd="0" presId="urn:microsoft.com/office/officeart/2005/8/layout/vList3"/>
    <dgm:cxn modelId="{5F13B353-EDA1-463E-8EB7-F2592B4BE47C}" srcId="{79C8C5C2-1085-4F0C-A6A3-208833EBD7D4}" destId="{F5226EE1-01B0-478A-93A7-BBC68B0DD741}" srcOrd="4" destOrd="0" parTransId="{FA56299E-B758-4925-A01B-B54F811D3FD7}" sibTransId="{18C163CB-CC67-4C6F-BEF9-1A07BB406A95}"/>
    <dgm:cxn modelId="{B3B9B2AF-1804-3C49-85B5-DF6397C51AF0}" type="presOf" srcId="{F5226EE1-01B0-478A-93A7-BBC68B0DD741}" destId="{36582B09-6DA8-44F0-A84B-768D9F9024D7}" srcOrd="0" destOrd="0" presId="urn:microsoft.com/office/officeart/2005/8/layout/vList3"/>
    <dgm:cxn modelId="{092FB1E4-1993-4342-A882-1A1C179199C3}" srcId="{79C8C5C2-1085-4F0C-A6A3-208833EBD7D4}" destId="{E2148192-A78D-4117-8440-8E58FA4E7938}" srcOrd="3" destOrd="0" parTransId="{EA8D8F7F-C67B-4236-9528-831BD316A644}" sibTransId="{22B714B8-D996-4B79-8914-4FC6B0743A48}"/>
    <dgm:cxn modelId="{55BCF00B-42B6-464C-A7FC-53B443366BF3}" type="presOf" srcId="{21327818-1742-42FB-B77C-FBF8E25C3954}" destId="{C6559FB2-E15E-47F9-83AE-E78BF6677CE5}" srcOrd="0" destOrd="0" presId="urn:microsoft.com/office/officeart/2005/8/layout/vList3"/>
    <dgm:cxn modelId="{2C3037B3-91E5-4796-A02F-5433BF889951}" srcId="{79C8C5C2-1085-4F0C-A6A3-208833EBD7D4}" destId="{69278F9A-268D-4A43-90BE-F9E9437A5FC5}" srcOrd="2" destOrd="0" parTransId="{3D876870-EE1F-4F01-B453-CB4E60DF24AF}" sibTransId="{38192332-73A1-42F1-8E3C-DDAF5C48BEA7}"/>
    <dgm:cxn modelId="{B06DF756-8121-CB4F-871D-01E483911300}" type="presOf" srcId="{79C8C5C2-1085-4F0C-A6A3-208833EBD7D4}" destId="{8F4F293C-E210-4252-9DC5-46CE918C1195}" srcOrd="0" destOrd="0" presId="urn:microsoft.com/office/officeart/2005/8/layout/vList3"/>
    <dgm:cxn modelId="{B65C2F93-842A-4A11-A938-10F8862B7E39}" srcId="{79C8C5C2-1085-4F0C-A6A3-208833EBD7D4}" destId="{24B93CE5-AE19-47FF-AC9D-1C0B535C038F}" srcOrd="0" destOrd="0" parTransId="{54711330-B96F-4222-A04E-DC053B2CDAE1}" sibTransId="{60D958D2-B26F-4F54-B6DE-652CA7DE907F}"/>
    <dgm:cxn modelId="{05859A7F-B164-9E42-984D-5FE51303DB71}" type="presParOf" srcId="{8F4F293C-E210-4252-9DC5-46CE918C1195}" destId="{F29AEE12-9EE5-4586-88BF-F58A790B2A81}" srcOrd="0" destOrd="0" presId="urn:microsoft.com/office/officeart/2005/8/layout/vList3"/>
    <dgm:cxn modelId="{83414F3E-F176-554C-B150-03E5732389AE}" type="presParOf" srcId="{F29AEE12-9EE5-4586-88BF-F58A790B2A81}" destId="{DBCFBCE9-7311-4454-9B2F-4446521D7153}" srcOrd="0" destOrd="0" presId="urn:microsoft.com/office/officeart/2005/8/layout/vList3"/>
    <dgm:cxn modelId="{BF847352-D90A-1942-9499-DEB97261FC84}" type="presParOf" srcId="{F29AEE12-9EE5-4586-88BF-F58A790B2A81}" destId="{E9910C95-A85F-49CF-8DF0-EAE70C61C716}" srcOrd="1" destOrd="0" presId="urn:microsoft.com/office/officeart/2005/8/layout/vList3"/>
    <dgm:cxn modelId="{41FD00D8-C47C-CC44-909A-D38DA80A1607}" type="presParOf" srcId="{8F4F293C-E210-4252-9DC5-46CE918C1195}" destId="{33C0B3F3-92A7-4036-9B3F-129F97116F93}" srcOrd="1" destOrd="0" presId="urn:microsoft.com/office/officeart/2005/8/layout/vList3"/>
    <dgm:cxn modelId="{ABBA98F4-C716-E742-A99E-4D4EAF803821}" type="presParOf" srcId="{8F4F293C-E210-4252-9DC5-46CE918C1195}" destId="{E215C7DC-5764-44F6-A8F5-223DFB3DAE0D}" srcOrd="2" destOrd="0" presId="urn:microsoft.com/office/officeart/2005/8/layout/vList3"/>
    <dgm:cxn modelId="{D36EE776-6EB3-834C-A6E0-966D447CB249}" type="presParOf" srcId="{E215C7DC-5764-44F6-A8F5-223DFB3DAE0D}" destId="{E2F1F64E-4C51-4AAB-9113-199683690DCB}" srcOrd="0" destOrd="0" presId="urn:microsoft.com/office/officeart/2005/8/layout/vList3"/>
    <dgm:cxn modelId="{B1BB0C80-F82F-7944-997A-869E6D3A9694}" type="presParOf" srcId="{E215C7DC-5764-44F6-A8F5-223DFB3DAE0D}" destId="{C6559FB2-E15E-47F9-83AE-E78BF6677CE5}" srcOrd="1" destOrd="0" presId="urn:microsoft.com/office/officeart/2005/8/layout/vList3"/>
    <dgm:cxn modelId="{A076F183-90D1-7947-A84B-FC4A8944E405}" type="presParOf" srcId="{8F4F293C-E210-4252-9DC5-46CE918C1195}" destId="{32A557F6-AF99-4D04-9348-1090EE3AFDDE}" srcOrd="3" destOrd="0" presId="urn:microsoft.com/office/officeart/2005/8/layout/vList3"/>
    <dgm:cxn modelId="{A7CC38F9-E0C4-6F49-BF18-62695A2F8AF3}" type="presParOf" srcId="{8F4F293C-E210-4252-9DC5-46CE918C1195}" destId="{94E875CB-1949-45EB-A216-573D64E2AA2C}" srcOrd="4" destOrd="0" presId="urn:microsoft.com/office/officeart/2005/8/layout/vList3"/>
    <dgm:cxn modelId="{BC21329A-1D01-1746-851D-D44D6674CAE5}" type="presParOf" srcId="{94E875CB-1949-45EB-A216-573D64E2AA2C}" destId="{5F4D7D1C-3ACC-4315-B2E3-D61E085999D3}" srcOrd="0" destOrd="0" presId="urn:microsoft.com/office/officeart/2005/8/layout/vList3"/>
    <dgm:cxn modelId="{CC3EA5C5-A624-C644-AF1A-271119B721D1}" type="presParOf" srcId="{94E875CB-1949-45EB-A216-573D64E2AA2C}" destId="{8DA54F62-69FF-4DA7-94BB-20723D1B2669}" srcOrd="1" destOrd="0" presId="urn:microsoft.com/office/officeart/2005/8/layout/vList3"/>
    <dgm:cxn modelId="{869EF860-D84F-BF4D-A271-5BAEB8185FD4}" type="presParOf" srcId="{8F4F293C-E210-4252-9DC5-46CE918C1195}" destId="{23A653CB-0D3D-4EBB-837C-9E1CC4EE90C2}" srcOrd="5" destOrd="0" presId="urn:microsoft.com/office/officeart/2005/8/layout/vList3"/>
    <dgm:cxn modelId="{E20657EB-9D2B-D94D-AA19-06DE9B357418}" type="presParOf" srcId="{8F4F293C-E210-4252-9DC5-46CE918C1195}" destId="{00BB12A6-4BAF-491B-A5F8-1DA32D818EAC}" srcOrd="6" destOrd="0" presId="urn:microsoft.com/office/officeart/2005/8/layout/vList3"/>
    <dgm:cxn modelId="{CEA946AF-53D1-0045-8B27-9DFD967FE4F5}" type="presParOf" srcId="{00BB12A6-4BAF-491B-A5F8-1DA32D818EAC}" destId="{178308C0-FC05-424D-949A-3169B43F65B9}" srcOrd="0" destOrd="0" presId="urn:microsoft.com/office/officeart/2005/8/layout/vList3"/>
    <dgm:cxn modelId="{FCFEE728-7AF0-D140-97AD-083A14070AAC}" type="presParOf" srcId="{00BB12A6-4BAF-491B-A5F8-1DA32D818EAC}" destId="{C0BC9D7C-C5C5-422B-856A-2D66EC2B5AAA}" srcOrd="1" destOrd="0" presId="urn:microsoft.com/office/officeart/2005/8/layout/vList3"/>
    <dgm:cxn modelId="{6D1D6844-724B-3241-8802-F4E10AE4022A}" type="presParOf" srcId="{8F4F293C-E210-4252-9DC5-46CE918C1195}" destId="{AC1A4440-3841-4721-898D-309CD04AB92D}" srcOrd="7" destOrd="0" presId="urn:microsoft.com/office/officeart/2005/8/layout/vList3"/>
    <dgm:cxn modelId="{0B51B900-EA29-8046-9F19-F62A863DDA6E}" type="presParOf" srcId="{8F4F293C-E210-4252-9DC5-46CE918C1195}" destId="{249ADD37-59AF-4A01-9479-B07BCECF4E0D}" srcOrd="8" destOrd="0" presId="urn:microsoft.com/office/officeart/2005/8/layout/vList3"/>
    <dgm:cxn modelId="{D66B5BEE-BBB0-A24F-8053-0E66610AB8FE}" type="presParOf" srcId="{249ADD37-59AF-4A01-9479-B07BCECF4E0D}" destId="{245246DF-E286-45D8-8875-53514961F0FE}" srcOrd="0" destOrd="0" presId="urn:microsoft.com/office/officeart/2005/8/layout/vList3"/>
    <dgm:cxn modelId="{271428F5-62E6-FA42-863A-1E77C992F1F7}" type="presParOf" srcId="{249ADD37-59AF-4A01-9479-B07BCECF4E0D}" destId="{36582B09-6DA8-44F0-A84B-768D9F9024D7}" srcOrd="1" destOrd="0" presId="urn:microsoft.com/office/officeart/2005/8/layout/vList3"/>
    <dgm:cxn modelId="{2ACCE5E1-B87F-6E4E-AFAC-85C7964CB2DF}" type="presParOf" srcId="{8F4F293C-E210-4252-9DC5-46CE918C1195}" destId="{FF9CCBBF-E760-4433-A3EA-C2F6A308DC96}" srcOrd="9" destOrd="0" presId="urn:microsoft.com/office/officeart/2005/8/layout/vList3"/>
    <dgm:cxn modelId="{14ED0863-8A2C-494F-893F-BC2F53153295}" type="presParOf" srcId="{8F4F293C-E210-4252-9DC5-46CE918C1195}" destId="{256E71C2-98C4-4506-8DBE-1B13A89F7743}" srcOrd="10" destOrd="0" presId="urn:microsoft.com/office/officeart/2005/8/layout/vList3"/>
    <dgm:cxn modelId="{0E76E9E5-143B-5A41-95AB-62B5A5CC0B00}" type="presParOf" srcId="{256E71C2-98C4-4506-8DBE-1B13A89F7743}" destId="{74E99CB9-E07E-48E2-B95C-C407B93EEAB7}" srcOrd="0" destOrd="0" presId="urn:microsoft.com/office/officeart/2005/8/layout/vList3"/>
    <dgm:cxn modelId="{5B8A0C6D-06C2-2749-BCD8-5FB6DBFA7EA2}" type="presParOf" srcId="{256E71C2-98C4-4506-8DBE-1B13A89F7743}" destId="{C6D9F25E-4BB3-4D4F-8D4C-888B910D26F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E9B7F-9DAC-FE47-B700-45C3E6B12CA3}">
      <dsp:nvSpPr>
        <dsp:cNvPr id="0" name=""/>
        <dsp:cNvSpPr/>
      </dsp:nvSpPr>
      <dsp:spPr>
        <a:xfrm>
          <a:off x="4857" y="71945"/>
          <a:ext cx="2614936" cy="1045974"/>
        </a:xfrm>
        <a:prstGeom prst="chevron">
          <a:avLst/>
        </a:prstGeom>
        <a:gradFill rotWithShape="0">
          <a:gsLst>
            <a:gs pos="0">
              <a:srgbClr val="192954">
                <a:hueOff val="0"/>
                <a:satOff val="0"/>
                <a:lumOff val="0"/>
                <a:alphaOff val="0"/>
                <a:shade val="51000"/>
                <a:satMod val="130000"/>
              </a:srgbClr>
            </a:gs>
            <a:gs pos="80000">
              <a:srgbClr val="192954">
                <a:hueOff val="0"/>
                <a:satOff val="0"/>
                <a:lumOff val="0"/>
                <a:alphaOff val="0"/>
                <a:shade val="93000"/>
                <a:satMod val="130000"/>
              </a:srgbClr>
            </a:gs>
            <a:gs pos="100000">
              <a:srgbClr val="192954">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FFFFFF"/>
              </a:solidFill>
              <a:latin typeface="Arial"/>
              <a:ea typeface=""/>
              <a:cs typeface=""/>
            </a:rPr>
            <a:t>Business Risk Assessment</a:t>
          </a:r>
          <a:endParaRPr lang="en-US" sz="1700" kern="1200" dirty="0">
            <a:solidFill>
              <a:srgbClr val="FFFFFF"/>
            </a:solidFill>
            <a:latin typeface="Arial"/>
            <a:ea typeface=""/>
            <a:cs typeface=""/>
          </a:endParaRPr>
        </a:p>
      </dsp:txBody>
      <dsp:txXfrm>
        <a:off x="527844" y="71945"/>
        <a:ext cx="1568962" cy="1045974"/>
      </dsp:txXfrm>
    </dsp:sp>
    <dsp:sp modelId="{8758E405-A20A-6145-AD3F-D8B104BB7862}">
      <dsp:nvSpPr>
        <dsp:cNvPr id="0" name=""/>
        <dsp:cNvSpPr/>
      </dsp:nvSpPr>
      <dsp:spPr>
        <a:xfrm>
          <a:off x="2279852" y="125154"/>
          <a:ext cx="7236712" cy="868158"/>
        </a:xfrm>
        <a:prstGeom prst="chevron">
          <a:avLst/>
        </a:prstGeom>
        <a:solidFill>
          <a:srgbClr val="192954">
            <a:alpha val="90000"/>
            <a:tint val="40000"/>
            <a:hueOff val="0"/>
            <a:satOff val="0"/>
            <a:lumOff val="0"/>
            <a:alphaOff val="0"/>
          </a:srgbClr>
        </a:solidFill>
        <a:ln w="9525" cap="flat" cmpd="sng" algn="ctr">
          <a:solidFill>
            <a:schemeClr val="accent1">
              <a:alpha val="9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solidFill>
                <a:srgbClr val="142854"/>
              </a:solidFill>
              <a:latin typeface="Arial"/>
              <a:ea typeface=""/>
              <a:cs typeface=""/>
            </a:rPr>
            <a:t>Evaluates the business influence of vital business assets, and the odds and effects of vulnerabilities and security threats. </a:t>
          </a:r>
          <a:endParaRPr lang="en-US" sz="1600" kern="1200" dirty="0">
            <a:solidFill>
              <a:srgbClr val="142854"/>
            </a:solidFill>
            <a:latin typeface="Arial"/>
            <a:ea typeface=""/>
            <a:cs typeface=""/>
          </a:endParaRPr>
        </a:p>
      </dsp:txBody>
      <dsp:txXfrm>
        <a:off x="2713931" y="125154"/>
        <a:ext cx="6368554" cy="868158"/>
      </dsp:txXfrm>
    </dsp:sp>
    <dsp:sp modelId="{BCE32867-FD03-DC49-A16F-D6C1EC788752}">
      <dsp:nvSpPr>
        <dsp:cNvPr id="0" name=""/>
        <dsp:cNvSpPr/>
      </dsp:nvSpPr>
      <dsp:spPr>
        <a:xfrm>
          <a:off x="4857" y="1228657"/>
          <a:ext cx="2614936" cy="1045974"/>
        </a:xfrm>
        <a:prstGeom prst="chevron">
          <a:avLst/>
        </a:prstGeom>
        <a:gradFill rotWithShape="0">
          <a:gsLst>
            <a:gs pos="0">
              <a:srgbClr val="192954">
                <a:hueOff val="0"/>
                <a:satOff val="0"/>
                <a:lumOff val="0"/>
                <a:alphaOff val="0"/>
                <a:shade val="51000"/>
                <a:satMod val="130000"/>
              </a:srgbClr>
            </a:gs>
            <a:gs pos="80000">
              <a:srgbClr val="192954">
                <a:hueOff val="0"/>
                <a:satOff val="0"/>
                <a:lumOff val="0"/>
                <a:alphaOff val="0"/>
                <a:shade val="93000"/>
                <a:satMod val="130000"/>
              </a:srgbClr>
            </a:gs>
            <a:gs pos="100000">
              <a:srgbClr val="192954">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smtClean="0">
              <a:solidFill>
                <a:srgbClr val="FFFFFF"/>
              </a:solidFill>
              <a:latin typeface="Arial"/>
              <a:ea typeface=""/>
              <a:cs typeface=""/>
            </a:rPr>
            <a:t>Security Architecture &amp; Design</a:t>
          </a:r>
          <a:endParaRPr lang="en-US" sz="1700" kern="1200" dirty="0">
            <a:solidFill>
              <a:srgbClr val="FFFFFF"/>
            </a:solidFill>
            <a:latin typeface="Arial"/>
            <a:ea typeface=""/>
            <a:cs typeface=""/>
          </a:endParaRPr>
        </a:p>
      </dsp:txBody>
      <dsp:txXfrm>
        <a:off x="527844" y="1228657"/>
        <a:ext cx="1568962" cy="1045974"/>
      </dsp:txXfrm>
    </dsp:sp>
    <dsp:sp modelId="{DAEFC497-81CE-214A-B0F9-B5E625C4951C}">
      <dsp:nvSpPr>
        <dsp:cNvPr id="0" name=""/>
        <dsp:cNvSpPr/>
      </dsp:nvSpPr>
      <dsp:spPr>
        <a:xfrm>
          <a:off x="2279852" y="1317565"/>
          <a:ext cx="7312762" cy="868158"/>
        </a:xfrm>
        <a:prstGeom prst="chevron">
          <a:avLst/>
        </a:prstGeom>
        <a:solidFill>
          <a:srgbClr val="192954">
            <a:alpha val="90000"/>
            <a:tint val="40000"/>
            <a:hueOff val="0"/>
            <a:satOff val="0"/>
            <a:lumOff val="0"/>
            <a:alphaOff val="0"/>
          </a:srgbClr>
        </a:solidFill>
        <a:ln w="9525" cap="flat" cmpd="sng" algn="ctr">
          <a:solidFill>
            <a:schemeClr val="accent1">
              <a:alpha val="9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solidFill>
                <a:srgbClr val="142854"/>
              </a:solidFill>
              <a:latin typeface="Arial"/>
              <a:ea typeface=""/>
              <a:cs typeface=""/>
            </a:rPr>
            <a:t>A Capability for the design and architecture of security services, which supports business risk exposure objectives.</a:t>
          </a:r>
          <a:endParaRPr lang="en-US" sz="1600" kern="1200" dirty="0">
            <a:solidFill>
              <a:srgbClr val="142854"/>
            </a:solidFill>
            <a:latin typeface="Arial"/>
            <a:ea typeface=""/>
            <a:cs typeface=""/>
          </a:endParaRPr>
        </a:p>
      </dsp:txBody>
      <dsp:txXfrm>
        <a:off x="2713931" y="1317565"/>
        <a:ext cx="6444604" cy="868158"/>
      </dsp:txXfrm>
    </dsp:sp>
    <dsp:sp modelId="{9053006A-E12B-F448-AF40-0DB572BDE1D7}">
      <dsp:nvSpPr>
        <dsp:cNvPr id="0" name=""/>
        <dsp:cNvSpPr/>
      </dsp:nvSpPr>
      <dsp:spPr>
        <a:xfrm>
          <a:off x="4857" y="2421068"/>
          <a:ext cx="2614936" cy="1045974"/>
        </a:xfrm>
        <a:prstGeom prst="chevron">
          <a:avLst/>
        </a:prstGeom>
        <a:gradFill rotWithShape="0">
          <a:gsLst>
            <a:gs pos="0">
              <a:srgbClr val="192954">
                <a:hueOff val="0"/>
                <a:satOff val="0"/>
                <a:lumOff val="0"/>
                <a:alphaOff val="0"/>
                <a:shade val="51000"/>
                <a:satMod val="130000"/>
              </a:srgbClr>
            </a:gs>
            <a:gs pos="80000">
              <a:srgbClr val="192954">
                <a:hueOff val="0"/>
                <a:satOff val="0"/>
                <a:lumOff val="0"/>
                <a:alphaOff val="0"/>
                <a:shade val="93000"/>
                <a:satMod val="130000"/>
              </a:srgbClr>
            </a:gs>
            <a:gs pos="100000">
              <a:srgbClr val="192954">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smtClean="0">
              <a:solidFill>
                <a:srgbClr val="FFFFFF"/>
              </a:solidFill>
              <a:latin typeface="Arial"/>
              <a:ea typeface=""/>
              <a:cs typeface=""/>
            </a:rPr>
            <a:t>Implementation of Controls</a:t>
          </a:r>
          <a:endParaRPr lang="en-US" sz="1700" kern="1200" dirty="0">
            <a:solidFill>
              <a:srgbClr val="FFFFFF"/>
            </a:solidFill>
            <a:latin typeface="Arial"/>
            <a:ea typeface=""/>
            <a:cs typeface=""/>
          </a:endParaRPr>
        </a:p>
      </dsp:txBody>
      <dsp:txXfrm>
        <a:off x="527844" y="2421068"/>
        <a:ext cx="1568962" cy="1045974"/>
      </dsp:txXfrm>
    </dsp:sp>
    <dsp:sp modelId="{5DD2519D-AB2C-AB41-A4A0-99202F156CD1}">
      <dsp:nvSpPr>
        <dsp:cNvPr id="0" name=""/>
        <dsp:cNvSpPr/>
      </dsp:nvSpPr>
      <dsp:spPr>
        <a:xfrm>
          <a:off x="2279852" y="2509976"/>
          <a:ext cx="7266273" cy="868158"/>
        </a:xfrm>
        <a:prstGeom prst="chevron">
          <a:avLst/>
        </a:prstGeom>
        <a:solidFill>
          <a:srgbClr val="192954">
            <a:alpha val="90000"/>
            <a:tint val="40000"/>
            <a:hueOff val="0"/>
            <a:satOff val="0"/>
            <a:lumOff val="0"/>
            <a:alphaOff val="0"/>
          </a:srgbClr>
        </a:solidFill>
        <a:ln w="9525" cap="flat" cmpd="sng" algn="ctr">
          <a:solidFill>
            <a:schemeClr val="accent1">
              <a:alpha val="9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solidFill>
                <a:srgbClr val="142854"/>
              </a:solidFill>
              <a:latin typeface="Arial"/>
              <a:ea typeface=""/>
              <a:cs typeface=""/>
            </a:rPr>
            <a:t>Security Services and Processes are implemented, operated and controlled. Assurance services are designed to ensure that the security policy and standards, security architecture decisions, and risk management are mirrored in the real runtime implementation. </a:t>
          </a:r>
          <a:endParaRPr lang="en-US" sz="1600" kern="1200" dirty="0">
            <a:solidFill>
              <a:srgbClr val="142854"/>
            </a:solidFill>
            <a:latin typeface="Arial"/>
            <a:ea typeface=""/>
            <a:cs typeface=""/>
          </a:endParaRPr>
        </a:p>
      </dsp:txBody>
      <dsp:txXfrm>
        <a:off x="2713931" y="2509976"/>
        <a:ext cx="6398115" cy="868158"/>
      </dsp:txXfrm>
    </dsp:sp>
    <dsp:sp modelId="{8B65B6C0-5F07-FE44-A7A8-F1270D43B9F6}">
      <dsp:nvSpPr>
        <dsp:cNvPr id="0" name=""/>
        <dsp:cNvSpPr/>
      </dsp:nvSpPr>
      <dsp:spPr>
        <a:xfrm>
          <a:off x="4857" y="3613479"/>
          <a:ext cx="2614936" cy="1045974"/>
        </a:xfrm>
        <a:prstGeom prst="chevron">
          <a:avLst/>
        </a:prstGeom>
        <a:gradFill rotWithShape="0">
          <a:gsLst>
            <a:gs pos="0">
              <a:srgbClr val="192954">
                <a:hueOff val="0"/>
                <a:satOff val="0"/>
                <a:lumOff val="0"/>
                <a:alphaOff val="0"/>
                <a:shade val="51000"/>
                <a:satMod val="130000"/>
              </a:srgbClr>
            </a:gs>
            <a:gs pos="80000">
              <a:srgbClr val="192954">
                <a:hueOff val="0"/>
                <a:satOff val="0"/>
                <a:lumOff val="0"/>
                <a:alphaOff val="0"/>
                <a:shade val="93000"/>
                <a:satMod val="130000"/>
              </a:srgbClr>
            </a:gs>
            <a:gs pos="100000">
              <a:srgbClr val="192954">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smtClean="0">
              <a:solidFill>
                <a:srgbClr val="FFFFFF"/>
              </a:solidFill>
              <a:latin typeface="Arial"/>
              <a:ea typeface=""/>
              <a:cs typeface=""/>
            </a:rPr>
            <a:t>Operations &amp; Monitoring</a:t>
          </a:r>
          <a:endParaRPr lang="en-US" sz="1700" kern="1200" dirty="0">
            <a:solidFill>
              <a:srgbClr val="FFFFFF"/>
            </a:solidFill>
            <a:latin typeface="Arial"/>
            <a:ea typeface=""/>
            <a:cs typeface=""/>
          </a:endParaRPr>
        </a:p>
      </dsp:txBody>
      <dsp:txXfrm>
        <a:off x="527844" y="3613479"/>
        <a:ext cx="1568962" cy="1045974"/>
      </dsp:txXfrm>
    </dsp:sp>
    <dsp:sp modelId="{1270844D-193E-C04B-BBF5-D42744C6D4D1}">
      <dsp:nvSpPr>
        <dsp:cNvPr id="0" name=""/>
        <dsp:cNvSpPr/>
      </dsp:nvSpPr>
      <dsp:spPr>
        <a:xfrm>
          <a:off x="2279852" y="3702387"/>
          <a:ext cx="7285285" cy="868158"/>
        </a:xfrm>
        <a:prstGeom prst="chevron">
          <a:avLst/>
        </a:prstGeom>
        <a:solidFill>
          <a:srgbClr val="192954">
            <a:alpha val="90000"/>
            <a:tint val="40000"/>
            <a:hueOff val="0"/>
            <a:satOff val="0"/>
            <a:lumOff val="0"/>
            <a:alphaOff val="0"/>
          </a:srgbClr>
        </a:solidFill>
        <a:ln w="9525" cap="flat" cmpd="sng" algn="ctr">
          <a:solidFill>
            <a:schemeClr val="accent1">
              <a:alpha val="9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solidFill>
                <a:srgbClr val="142854"/>
              </a:solidFill>
              <a:latin typeface="Arial"/>
              <a:ea typeface=""/>
              <a:cs typeface=""/>
            </a:rPr>
            <a:t>Day-to-day processes, such as threat and vulnerability management. Measures are taken to supervise the Operational State, for e.g. SOC</a:t>
          </a:r>
          <a:endParaRPr lang="en-US" sz="1600" kern="1200" dirty="0">
            <a:solidFill>
              <a:srgbClr val="142854"/>
            </a:solidFill>
            <a:latin typeface="Arial"/>
            <a:ea typeface=""/>
            <a:cs typeface=""/>
          </a:endParaRPr>
        </a:p>
      </dsp:txBody>
      <dsp:txXfrm>
        <a:off x="2713931" y="3702387"/>
        <a:ext cx="6417127" cy="8681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10C95-A85F-49CF-8DF0-EAE70C61C716}">
      <dsp:nvSpPr>
        <dsp:cNvPr id="0" name=""/>
        <dsp:cNvSpPr/>
      </dsp:nvSpPr>
      <dsp:spPr>
        <a:xfrm rot="10800000">
          <a:off x="2006024" y="2897"/>
          <a:ext cx="7399665" cy="56879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823" tIns="76200" rIns="142240" bIns="76200" numCol="1" spcCol="1270" anchor="ctr" anchorCtr="0">
          <a:noAutofit/>
        </a:bodyPr>
        <a:lstStyle/>
        <a:p>
          <a:pPr lvl="0" algn="ctr" defTabSz="889000" rtl="0">
            <a:lnSpc>
              <a:spcPct val="90000"/>
            </a:lnSpc>
            <a:spcBef>
              <a:spcPct val="0"/>
            </a:spcBef>
            <a:spcAft>
              <a:spcPct val="35000"/>
            </a:spcAft>
          </a:pPr>
          <a:r>
            <a:rPr lang="en-GB" sz="2000" b="0" i="0" kern="1200" smtClean="0"/>
            <a:t>Multi-year planning</a:t>
          </a:r>
          <a:endParaRPr lang="en-GB" sz="2000" kern="1200"/>
        </a:p>
      </dsp:txBody>
      <dsp:txXfrm rot="10800000">
        <a:off x="2148222" y="2897"/>
        <a:ext cx="7257467" cy="568794"/>
      </dsp:txXfrm>
    </dsp:sp>
    <dsp:sp modelId="{DBCFBCE9-7311-4454-9B2F-4446521D7153}">
      <dsp:nvSpPr>
        <dsp:cNvPr id="0" name=""/>
        <dsp:cNvSpPr/>
      </dsp:nvSpPr>
      <dsp:spPr>
        <a:xfrm>
          <a:off x="1721626" y="2897"/>
          <a:ext cx="568794" cy="568794"/>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559FB2-E15E-47F9-83AE-E78BF6677CE5}">
      <dsp:nvSpPr>
        <dsp:cNvPr id="0" name=""/>
        <dsp:cNvSpPr/>
      </dsp:nvSpPr>
      <dsp:spPr>
        <a:xfrm rot="10800000">
          <a:off x="2006024" y="732835"/>
          <a:ext cx="7399665" cy="56879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823" tIns="76200" rIns="142240" bIns="76200" numCol="1" spcCol="1270" anchor="ctr" anchorCtr="0">
          <a:noAutofit/>
        </a:bodyPr>
        <a:lstStyle/>
        <a:p>
          <a:pPr lvl="0" algn="ctr" defTabSz="889000" rtl="0">
            <a:lnSpc>
              <a:spcPct val="90000"/>
            </a:lnSpc>
            <a:spcBef>
              <a:spcPct val="0"/>
            </a:spcBef>
            <a:spcAft>
              <a:spcPct val="35000"/>
            </a:spcAft>
          </a:pPr>
          <a:r>
            <a:rPr lang="en-GB" sz="2000" b="0" i="0" kern="1200" dirty="0" smtClean="0"/>
            <a:t>Understand the potential for re-use</a:t>
          </a:r>
          <a:endParaRPr lang="en-GB" sz="2000" kern="1200" dirty="0"/>
        </a:p>
      </dsp:txBody>
      <dsp:txXfrm rot="10800000">
        <a:off x="2148222" y="732835"/>
        <a:ext cx="7257467" cy="568794"/>
      </dsp:txXfrm>
    </dsp:sp>
    <dsp:sp modelId="{E2F1F64E-4C51-4AAB-9113-199683690DCB}">
      <dsp:nvSpPr>
        <dsp:cNvPr id="0" name=""/>
        <dsp:cNvSpPr/>
      </dsp:nvSpPr>
      <dsp:spPr>
        <a:xfrm>
          <a:off x="1721626" y="732835"/>
          <a:ext cx="568794" cy="568794"/>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A54F62-69FF-4DA7-94BB-20723D1B2669}">
      <dsp:nvSpPr>
        <dsp:cNvPr id="0" name=""/>
        <dsp:cNvSpPr/>
      </dsp:nvSpPr>
      <dsp:spPr>
        <a:xfrm rot="10800000">
          <a:off x="2006024" y="1462773"/>
          <a:ext cx="7399665" cy="56879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823" tIns="76200" rIns="142240" bIns="76200" numCol="1" spcCol="1270" anchor="ctr" anchorCtr="0">
          <a:noAutofit/>
        </a:bodyPr>
        <a:lstStyle/>
        <a:p>
          <a:pPr lvl="0" algn="ctr" defTabSz="889000" rtl="0">
            <a:lnSpc>
              <a:spcPct val="90000"/>
            </a:lnSpc>
            <a:spcBef>
              <a:spcPct val="0"/>
            </a:spcBef>
            <a:spcAft>
              <a:spcPct val="35000"/>
            </a:spcAft>
          </a:pPr>
          <a:r>
            <a:rPr lang="en-GB" sz="2000" b="0" i="0" kern="1200" smtClean="0"/>
            <a:t>Deliver capabilities that underscore multiple business needs</a:t>
          </a:r>
          <a:endParaRPr lang="en-GB" sz="2000" kern="1200"/>
        </a:p>
      </dsp:txBody>
      <dsp:txXfrm rot="10800000">
        <a:off x="2148222" y="1462773"/>
        <a:ext cx="7257467" cy="568794"/>
      </dsp:txXfrm>
    </dsp:sp>
    <dsp:sp modelId="{5F4D7D1C-3ACC-4315-B2E3-D61E085999D3}">
      <dsp:nvSpPr>
        <dsp:cNvPr id="0" name=""/>
        <dsp:cNvSpPr/>
      </dsp:nvSpPr>
      <dsp:spPr>
        <a:xfrm>
          <a:off x="1721626" y="1462773"/>
          <a:ext cx="568794" cy="568794"/>
        </a:xfrm>
        <a:prstGeom prst="ellipse">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BC9D7C-C5C5-422B-856A-2D66EC2B5AAA}">
      <dsp:nvSpPr>
        <dsp:cNvPr id="0" name=""/>
        <dsp:cNvSpPr/>
      </dsp:nvSpPr>
      <dsp:spPr>
        <a:xfrm rot="10800000">
          <a:off x="2006024" y="2192711"/>
          <a:ext cx="7399665" cy="56879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823" tIns="76200" rIns="142240" bIns="76200" numCol="1" spcCol="1270" anchor="ctr" anchorCtr="0">
          <a:noAutofit/>
        </a:bodyPr>
        <a:lstStyle/>
        <a:p>
          <a:pPr lvl="0" algn="ctr" defTabSz="889000" rtl="0">
            <a:lnSpc>
              <a:spcPct val="90000"/>
            </a:lnSpc>
            <a:spcBef>
              <a:spcPct val="0"/>
            </a:spcBef>
            <a:spcAft>
              <a:spcPct val="35000"/>
            </a:spcAft>
          </a:pPr>
          <a:r>
            <a:rPr lang="en-GB" sz="2000" b="0" i="0" kern="1200" smtClean="0"/>
            <a:t>Use architectural models to strengthen business cases</a:t>
          </a:r>
          <a:endParaRPr lang="en-GB" sz="2000" kern="1200"/>
        </a:p>
      </dsp:txBody>
      <dsp:txXfrm rot="10800000">
        <a:off x="2148222" y="2192711"/>
        <a:ext cx="7257467" cy="568794"/>
      </dsp:txXfrm>
    </dsp:sp>
    <dsp:sp modelId="{178308C0-FC05-424D-949A-3169B43F65B9}">
      <dsp:nvSpPr>
        <dsp:cNvPr id="0" name=""/>
        <dsp:cNvSpPr/>
      </dsp:nvSpPr>
      <dsp:spPr>
        <a:xfrm>
          <a:off x="1721626" y="2192711"/>
          <a:ext cx="568794" cy="568794"/>
        </a:xfrm>
        <a:prstGeom prst="ellipse">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582B09-6DA8-44F0-A84B-768D9F9024D7}">
      <dsp:nvSpPr>
        <dsp:cNvPr id="0" name=""/>
        <dsp:cNvSpPr/>
      </dsp:nvSpPr>
      <dsp:spPr>
        <a:xfrm rot="10800000">
          <a:off x="2006024" y="2922649"/>
          <a:ext cx="7399665" cy="56879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823" tIns="76200" rIns="142240" bIns="76200" numCol="1" spcCol="1270" anchor="ctr" anchorCtr="0">
          <a:noAutofit/>
        </a:bodyPr>
        <a:lstStyle/>
        <a:p>
          <a:pPr lvl="0" algn="ctr" defTabSz="889000" rtl="0">
            <a:lnSpc>
              <a:spcPct val="90000"/>
            </a:lnSpc>
            <a:spcBef>
              <a:spcPct val="0"/>
            </a:spcBef>
            <a:spcAft>
              <a:spcPct val="35000"/>
            </a:spcAft>
          </a:pPr>
          <a:r>
            <a:rPr lang="en-GB" sz="2000" b="0" i="0" kern="1200" smtClean="0"/>
            <a:t>Show dependencies – business to technology alignment</a:t>
          </a:r>
          <a:endParaRPr lang="en-GB" sz="2000" kern="1200"/>
        </a:p>
      </dsp:txBody>
      <dsp:txXfrm rot="10800000">
        <a:off x="2148222" y="2922649"/>
        <a:ext cx="7257467" cy="568794"/>
      </dsp:txXfrm>
    </dsp:sp>
    <dsp:sp modelId="{245246DF-E286-45D8-8875-53514961F0FE}">
      <dsp:nvSpPr>
        <dsp:cNvPr id="0" name=""/>
        <dsp:cNvSpPr/>
      </dsp:nvSpPr>
      <dsp:spPr>
        <a:xfrm>
          <a:off x="1721626" y="2922649"/>
          <a:ext cx="568794" cy="568794"/>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D9F25E-4BB3-4D4F-8D4C-888B910D26F0}">
      <dsp:nvSpPr>
        <dsp:cNvPr id="0" name=""/>
        <dsp:cNvSpPr/>
      </dsp:nvSpPr>
      <dsp:spPr>
        <a:xfrm rot="10800000">
          <a:off x="2006024" y="3652587"/>
          <a:ext cx="7399665" cy="56879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823" tIns="76200" rIns="142240" bIns="76200" numCol="1" spcCol="1270" anchor="ctr" anchorCtr="0">
          <a:noAutofit/>
        </a:bodyPr>
        <a:lstStyle/>
        <a:p>
          <a:pPr lvl="0" algn="ctr" defTabSz="889000" rtl="0">
            <a:lnSpc>
              <a:spcPct val="90000"/>
            </a:lnSpc>
            <a:spcBef>
              <a:spcPct val="0"/>
            </a:spcBef>
            <a:spcAft>
              <a:spcPct val="35000"/>
            </a:spcAft>
          </a:pPr>
          <a:r>
            <a:rPr lang="en-GB" sz="2000" b="0" i="0" kern="1200" dirty="0" smtClean="0"/>
            <a:t>Demonstrate that technology is embedded in business planning</a:t>
          </a:r>
          <a:endParaRPr lang="en-GB" sz="2000" kern="1200" dirty="0"/>
        </a:p>
      </dsp:txBody>
      <dsp:txXfrm rot="10800000">
        <a:off x="2148222" y="3652587"/>
        <a:ext cx="7257467" cy="568794"/>
      </dsp:txXfrm>
    </dsp:sp>
    <dsp:sp modelId="{74E99CB9-E07E-48E2-B95C-C407B93EEAB7}">
      <dsp:nvSpPr>
        <dsp:cNvPr id="0" name=""/>
        <dsp:cNvSpPr/>
      </dsp:nvSpPr>
      <dsp:spPr>
        <a:xfrm>
          <a:off x="1721626" y="3652587"/>
          <a:ext cx="568794" cy="568794"/>
        </a:xfrm>
        <a:prstGeom prst="ellipse">
          <a:avLst/>
        </a:prstGeom>
        <a:blipFill>
          <a:blip xmlns:r="http://schemas.openxmlformats.org/officeDocument/2006/relationships" r:embed="rId6" cstate="email">
            <a:extLst>
              <a:ext uri="{28A0092B-C50C-407E-A947-70E740481C1C}">
                <a14:useLocalDpi xmlns:a14="http://schemas.microsoft.com/office/drawing/2010/main" val="0"/>
              </a:ext>
            </a:extLst>
          </a:blip>
          <a:srcRect/>
          <a:stretch>
            <a:fillRect l="-22000" r="-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07FF0-8C70-9842-97C8-F5FB76674D23}" type="datetimeFigureOut">
              <a:rPr lang="en-GB" smtClean="0"/>
              <a:t>29/11/2017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65AF8-77B2-AD40-8A7F-36476EF7F186}" type="slidenum">
              <a:rPr lang="en-GB" smtClean="0"/>
              <a:t>‹#›</a:t>
            </a:fld>
            <a:endParaRPr lang="en-GB"/>
          </a:p>
        </p:txBody>
      </p:sp>
    </p:spTree>
    <p:extLst>
      <p:ext uri="{BB962C8B-B14F-4D97-AF65-F5344CB8AC3E}">
        <p14:creationId xmlns:p14="http://schemas.microsoft.com/office/powerpoint/2010/main" val="1386030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EEEA51-64D0-49E5-A2BE-E35069C82156}" type="slidenum">
              <a:rPr/>
              <a:pPr/>
              <a:t>2</a:t>
            </a:fld>
            <a:endParaRPr lang="en-GB" dirty="0"/>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endParaRPr lang="en-GB" noProof="0" dirty="0"/>
          </a:p>
        </p:txBody>
      </p:sp>
    </p:spTree>
    <p:extLst>
      <p:ext uri="{BB962C8B-B14F-4D97-AF65-F5344CB8AC3E}">
        <p14:creationId xmlns:p14="http://schemas.microsoft.com/office/powerpoint/2010/main" val="1252032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344830-6D2D-8849-AD49-2750241DF5AA}" type="slidenum">
              <a:rPr lang="en-GB" smtClean="0"/>
              <a:t>3</a:t>
            </a:fld>
            <a:endParaRPr lang="en-GB"/>
          </a:p>
        </p:txBody>
      </p:sp>
    </p:spTree>
    <p:extLst>
      <p:ext uri="{BB962C8B-B14F-4D97-AF65-F5344CB8AC3E}">
        <p14:creationId xmlns:p14="http://schemas.microsoft.com/office/powerpoint/2010/main" val="1632345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D65AF8-77B2-AD40-8A7F-36476EF7F186}" type="slidenum">
              <a:rPr lang="en-GB" smtClean="0"/>
              <a:t>4</a:t>
            </a:fld>
            <a:endParaRPr lang="en-GB"/>
          </a:p>
        </p:txBody>
      </p:sp>
    </p:spTree>
    <p:extLst>
      <p:ext uri="{BB962C8B-B14F-4D97-AF65-F5344CB8AC3E}">
        <p14:creationId xmlns:p14="http://schemas.microsoft.com/office/powerpoint/2010/main" val="485661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344830-6D2D-8849-AD49-2750241DF5AA}" type="slidenum">
              <a:rPr lang="en-GB" smtClean="0"/>
              <a:t>5</a:t>
            </a:fld>
            <a:endParaRPr lang="en-GB"/>
          </a:p>
        </p:txBody>
      </p:sp>
    </p:spTree>
    <p:extLst>
      <p:ext uri="{BB962C8B-B14F-4D97-AF65-F5344CB8AC3E}">
        <p14:creationId xmlns:p14="http://schemas.microsoft.com/office/powerpoint/2010/main" val="14219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D65AF8-77B2-AD40-8A7F-36476EF7F186}" type="slidenum">
              <a:rPr lang="en-GB" smtClean="0"/>
              <a:t>7</a:t>
            </a:fld>
            <a:endParaRPr lang="en-GB"/>
          </a:p>
        </p:txBody>
      </p:sp>
    </p:spTree>
    <p:extLst>
      <p:ext uri="{BB962C8B-B14F-4D97-AF65-F5344CB8AC3E}">
        <p14:creationId xmlns:p14="http://schemas.microsoft.com/office/powerpoint/2010/main" val="459347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ＭＳ Ｐゴシック" charset="0"/>
                <a:cs typeface="ＭＳ Ｐゴシック" charset="0"/>
              </a:rPr>
              <a:t>Simply put an architectural approach is technology planning that begins with the business. It is most important that the business and clinical leadership are highly engaged in the process from the beginning and throughout the </a:t>
            </a:r>
            <a:r>
              <a:rPr lang="en-US" sz="1200" b="0" kern="1200" dirty="0" err="1" smtClean="0">
                <a:solidFill>
                  <a:schemeClr val="tx1"/>
                </a:solidFill>
                <a:effectLst/>
                <a:latin typeface="+mn-lt"/>
                <a:ea typeface="ＭＳ Ｐゴシック" charset="0"/>
                <a:cs typeface="ＭＳ Ｐゴシック" charset="0"/>
              </a:rPr>
              <a:t>programme</a:t>
            </a:r>
            <a:r>
              <a:rPr lang="en-US" sz="1200" b="0" kern="1200" dirty="0" smtClean="0">
                <a:solidFill>
                  <a:schemeClr val="tx1"/>
                </a:solidFill>
                <a:effectLst/>
                <a:latin typeface="+mn-lt"/>
                <a:ea typeface="ＭＳ Ｐゴシック" charset="0"/>
                <a:cs typeface="ＭＳ Ｐゴシック" charset="0"/>
              </a:rPr>
              <a:t> of work. This means that they are always consulted and clearly understand the benefits that technology investments will bring. There must be a clear correlation between investment and </a:t>
            </a:r>
            <a:r>
              <a:rPr lang="en-US" sz="1200" b="0" kern="1200" dirty="0" smtClean="0">
                <a:solidFill>
                  <a:schemeClr val="tx1"/>
                </a:solidFill>
                <a:effectLst/>
                <a:latin typeface="+mn-lt"/>
                <a:ea typeface="ＭＳ Ｐゴシック" charset="0"/>
                <a:cs typeface="ＭＳ Ｐゴシック" charset="0"/>
              </a:rPr>
              <a:t>financial </a:t>
            </a:r>
            <a:r>
              <a:rPr lang="en-US" sz="1200" b="0" kern="1200" dirty="0" smtClean="0">
                <a:solidFill>
                  <a:schemeClr val="tx1"/>
                </a:solidFill>
                <a:effectLst/>
                <a:latin typeface="+mn-lt"/>
                <a:ea typeface="ＭＳ Ｐゴシック" charset="0"/>
                <a:cs typeface="ＭＳ Ｐゴシック" charset="0"/>
              </a:rPr>
              <a:t>and operational </a:t>
            </a:r>
            <a:r>
              <a:rPr lang="en-US" sz="1200" b="0" kern="1200" dirty="0" smtClean="0">
                <a:solidFill>
                  <a:schemeClr val="tx1"/>
                </a:solidFill>
                <a:effectLst/>
                <a:latin typeface="+mn-lt"/>
                <a:ea typeface="ＭＳ Ｐゴシック" charset="0"/>
                <a:cs typeface="ＭＳ Ｐゴシック" charset="0"/>
              </a:rPr>
              <a:t>benefits</a:t>
            </a:r>
            <a:r>
              <a:rPr lang="en-US" sz="1200" b="0" kern="1200" dirty="0" smtClean="0">
                <a:solidFill>
                  <a:schemeClr val="tx1"/>
                </a:solidFill>
                <a:effectLst/>
                <a:latin typeface="+mn-lt"/>
                <a:ea typeface="ＭＳ Ｐゴシック" charset="0"/>
                <a:cs typeface="ＭＳ Ｐゴシック" charset="0"/>
              </a:rPr>
              <a:t>. </a:t>
            </a:r>
            <a:endParaRPr lang="en-US" dirty="0" smtClean="0"/>
          </a:p>
          <a:p>
            <a:r>
              <a:rPr lang="en-US" sz="1200" b="0" kern="1200" dirty="0" smtClean="0">
                <a:solidFill>
                  <a:schemeClr val="tx1"/>
                </a:solidFill>
                <a:effectLst/>
                <a:latin typeface="+mn-lt"/>
                <a:ea typeface="ＭＳ Ｐゴシック" charset="0"/>
                <a:cs typeface="ＭＳ Ｐゴシック" charset="0"/>
              </a:rPr>
              <a:t>IT </a:t>
            </a:r>
            <a:r>
              <a:rPr lang="en-US" sz="1200" b="0" kern="1200" dirty="0" err="1" smtClean="0">
                <a:solidFill>
                  <a:schemeClr val="tx1"/>
                </a:solidFill>
                <a:effectLst/>
                <a:latin typeface="+mn-lt"/>
                <a:ea typeface="ＭＳ Ｐゴシック" charset="0"/>
                <a:cs typeface="ＭＳ Ｐゴシック" charset="0"/>
              </a:rPr>
              <a:t>organisations</a:t>
            </a:r>
            <a:r>
              <a:rPr lang="en-US" sz="1200" b="0" kern="1200" dirty="0" smtClean="0">
                <a:solidFill>
                  <a:schemeClr val="tx1"/>
                </a:solidFill>
                <a:effectLst/>
                <a:latin typeface="+mn-lt"/>
                <a:ea typeface="ＭＳ Ｐゴシック" charset="0"/>
                <a:cs typeface="ＭＳ Ｐゴシック" charset="0"/>
              </a:rPr>
              <a:t> must therefore be adept at promoting those </a:t>
            </a:r>
            <a:r>
              <a:rPr lang="en-US" sz="1200" b="0" kern="1200" dirty="0" smtClean="0">
                <a:solidFill>
                  <a:schemeClr val="tx1"/>
                </a:solidFill>
                <a:effectLst/>
                <a:latin typeface="+mn-lt"/>
                <a:ea typeface="ＭＳ Ｐゴシック" charset="0"/>
                <a:cs typeface="ＭＳ Ｐゴシック" charset="0"/>
              </a:rPr>
              <a:t>benefits </a:t>
            </a:r>
            <a:r>
              <a:rPr lang="en-US" sz="1200" b="0" kern="1200" dirty="0" smtClean="0">
                <a:solidFill>
                  <a:schemeClr val="tx1"/>
                </a:solidFill>
                <a:effectLst/>
                <a:latin typeface="+mn-lt"/>
                <a:ea typeface="ＭＳ Ｐゴシック" charset="0"/>
                <a:cs typeface="ＭＳ Ｐゴシック" charset="0"/>
              </a:rPr>
              <a:t>and clearly articulating them in a consistent way. This includes the use of models to strengthen business alignment and hence business cases.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8</a:t>
            </a:fld>
            <a:endParaRPr lang="en-US"/>
          </a:p>
        </p:txBody>
      </p:sp>
    </p:spTree>
    <p:extLst>
      <p:ext uri="{BB962C8B-B14F-4D97-AF65-F5344CB8AC3E}">
        <p14:creationId xmlns:p14="http://schemas.microsoft.com/office/powerpoint/2010/main" val="610468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55528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89999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054EC5-2AE5-47C3-A264-F9A52CF15972}" type="datetimeFigureOut">
              <a:rPr lang="en-GB" smtClean="0"/>
              <a:t>27/11/2017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8F323E-B390-4A0A-8E9C-948BD16EB88A}" type="slidenum">
              <a:rPr lang="en-GB" smtClean="0"/>
              <a:t>‹#›</a:t>
            </a:fld>
            <a:endParaRPr lang="en-GB"/>
          </a:p>
        </p:txBody>
      </p:sp>
    </p:spTree>
    <p:extLst>
      <p:ext uri="{BB962C8B-B14F-4D97-AF65-F5344CB8AC3E}">
        <p14:creationId xmlns:p14="http://schemas.microsoft.com/office/powerpoint/2010/main" val="3190809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054EC5-2AE5-47C3-A264-F9A52CF15972}" type="datetimeFigureOut">
              <a:rPr lang="en-GB" smtClean="0"/>
              <a:t>27/11/2017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8F323E-B390-4A0A-8E9C-948BD16EB88A}" type="slidenum">
              <a:rPr lang="en-GB" smtClean="0"/>
              <a:t>‹#›</a:t>
            </a:fld>
            <a:endParaRPr lang="en-GB"/>
          </a:p>
        </p:txBody>
      </p:sp>
    </p:spTree>
    <p:extLst>
      <p:ext uri="{BB962C8B-B14F-4D97-AF65-F5344CB8AC3E}">
        <p14:creationId xmlns:p14="http://schemas.microsoft.com/office/powerpoint/2010/main" val="2268849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054EC5-2AE5-47C3-A264-F9A52CF15972}" type="datetimeFigureOut">
              <a:rPr lang="en-GB" smtClean="0"/>
              <a:t>27/11/2017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8F323E-B390-4A0A-8E9C-948BD16EB88A}" type="slidenum">
              <a:rPr lang="en-GB" smtClean="0"/>
              <a:t>‹#›</a:t>
            </a:fld>
            <a:endParaRPr lang="en-GB"/>
          </a:p>
        </p:txBody>
      </p:sp>
    </p:spTree>
    <p:extLst>
      <p:ext uri="{BB962C8B-B14F-4D97-AF65-F5344CB8AC3E}">
        <p14:creationId xmlns:p14="http://schemas.microsoft.com/office/powerpoint/2010/main" val="4242504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1298313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_3-Column Layout No Bottom Bar">
    <p:spTree>
      <p:nvGrpSpPr>
        <p:cNvPr id="1" name=""/>
        <p:cNvGrpSpPr/>
        <p:nvPr/>
      </p:nvGrpSpPr>
      <p:grpSpPr>
        <a:xfrm>
          <a:off x="0" y="0"/>
          <a:ext cx="0" cy="0"/>
          <a:chOff x="0" y="0"/>
          <a:chExt cx="0" cy="0"/>
        </a:xfrm>
      </p:grpSpPr>
      <p:cxnSp>
        <p:nvCxnSpPr>
          <p:cNvPr id="8" name="Straight Connector 7"/>
          <p:cNvCxnSpPr/>
          <p:nvPr/>
        </p:nvCxnSpPr>
        <p:spPr>
          <a:xfrm>
            <a:off x="4093633" y="812801"/>
            <a:ext cx="0" cy="5312833"/>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049684" y="812801"/>
            <a:ext cx="0" cy="5312833"/>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7" hasCustomPrompt="1"/>
          </p:nvPr>
        </p:nvSpPr>
        <p:spPr>
          <a:xfrm>
            <a:off x="615952" y="304425"/>
            <a:ext cx="3116145" cy="1027281"/>
          </a:xfrm>
          <a:prstGeom prst="rect">
            <a:avLst/>
          </a:prstGeom>
        </p:spPr>
        <p:txBody>
          <a:bodyPr lIns="91420" tIns="45710" rIns="91420" bIns="45710" anchor="b" anchorCtr="0">
            <a:noAutofit/>
          </a:bodyPr>
          <a:lstStyle>
            <a:lvl1pPr marL="0" marR="0" indent="0" algn="l" defTabSz="914270" rtl="0" eaLnBrk="1" fontAlgn="auto" latinLnBrk="0" hangingPunct="1">
              <a:lnSpc>
                <a:spcPct val="80000"/>
              </a:lnSpc>
              <a:spcBef>
                <a:spcPct val="0"/>
              </a:spcBef>
              <a:spcAft>
                <a:spcPts val="0"/>
              </a:spcAft>
              <a:buClrTx/>
              <a:buSzTx/>
              <a:buFontTx/>
              <a:buNone/>
              <a:tabLst/>
              <a:defRPr kumimoji="0" lang="en-US" sz="3333" b="0" i="0" u="none" strike="noStrike" kern="1200" cap="none" spc="-100"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0" name="Text Placeholder 17"/>
          <p:cNvSpPr>
            <a:spLocks noGrp="1"/>
          </p:cNvSpPr>
          <p:nvPr>
            <p:ph type="body" sz="quarter" idx="22" hasCustomPrompt="1"/>
          </p:nvPr>
        </p:nvSpPr>
        <p:spPr>
          <a:xfrm>
            <a:off x="4503638" y="303785"/>
            <a:ext cx="3116145" cy="1027281"/>
          </a:xfrm>
          <a:prstGeom prst="rect">
            <a:avLst/>
          </a:prstGeom>
        </p:spPr>
        <p:txBody>
          <a:bodyPr lIns="91420" tIns="45710" rIns="91420" bIns="45710" anchor="b" anchorCtr="0">
            <a:noAutofit/>
          </a:bodyPr>
          <a:lstStyle>
            <a:lvl1pPr marL="0" marR="0" indent="0" algn="l" defTabSz="914270" rtl="0" eaLnBrk="1" fontAlgn="auto" latinLnBrk="0" hangingPunct="1">
              <a:lnSpc>
                <a:spcPct val="80000"/>
              </a:lnSpc>
              <a:spcBef>
                <a:spcPct val="0"/>
              </a:spcBef>
              <a:spcAft>
                <a:spcPts val="0"/>
              </a:spcAft>
              <a:buClrTx/>
              <a:buSzTx/>
              <a:buFontTx/>
              <a:buNone/>
              <a:tabLst/>
              <a:defRPr kumimoji="0" lang="en-US" sz="3333" b="0" i="0" u="none" strike="noStrike" kern="1200" cap="none" spc="-100"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4" name="Text Placeholder 17"/>
          <p:cNvSpPr>
            <a:spLocks noGrp="1"/>
          </p:cNvSpPr>
          <p:nvPr>
            <p:ph type="body" sz="quarter" idx="24" hasCustomPrompt="1"/>
          </p:nvPr>
        </p:nvSpPr>
        <p:spPr>
          <a:xfrm>
            <a:off x="8473085" y="293972"/>
            <a:ext cx="3116145" cy="1027281"/>
          </a:xfrm>
          <a:prstGeom prst="rect">
            <a:avLst/>
          </a:prstGeom>
        </p:spPr>
        <p:txBody>
          <a:bodyPr lIns="91420" tIns="45710" rIns="91420" bIns="45710" anchor="b" anchorCtr="0">
            <a:noAutofit/>
          </a:bodyPr>
          <a:lstStyle>
            <a:lvl1pPr marL="0" marR="0" indent="0" algn="l" defTabSz="914270" rtl="0" eaLnBrk="1" fontAlgn="auto" latinLnBrk="0" hangingPunct="1">
              <a:lnSpc>
                <a:spcPct val="80000"/>
              </a:lnSpc>
              <a:spcBef>
                <a:spcPct val="0"/>
              </a:spcBef>
              <a:spcAft>
                <a:spcPts val="0"/>
              </a:spcAft>
              <a:buClrTx/>
              <a:buSzTx/>
              <a:buFontTx/>
              <a:buNone/>
              <a:tabLst/>
              <a:defRPr kumimoji="0" lang="en-US" sz="3333" b="0" i="0" u="none" strike="noStrike" kern="1200" cap="none" spc="-100"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3" name="Text Placeholder 3"/>
          <p:cNvSpPr>
            <a:spLocks noGrp="1"/>
          </p:cNvSpPr>
          <p:nvPr>
            <p:ph type="body" sz="quarter" idx="11" hasCustomPrompt="1"/>
          </p:nvPr>
        </p:nvSpPr>
        <p:spPr>
          <a:xfrm>
            <a:off x="615951" y="1601459"/>
            <a:ext cx="3116147" cy="4419872"/>
          </a:xfrm>
          <a:prstGeom prst="rect">
            <a:avLst/>
          </a:prstGeom>
        </p:spPr>
        <p:txBody>
          <a:bodyPr lIns="91420" tIns="45710" rIns="91420" bIns="45710">
            <a:noAutofit/>
          </a:bodyPr>
          <a:lstStyle>
            <a:lvl1pPr marL="311080" indent="-228548">
              <a:lnSpc>
                <a:spcPct val="95000"/>
              </a:lnSpc>
              <a:spcBef>
                <a:spcPts val="1480"/>
              </a:spcBef>
              <a:buClr>
                <a:schemeClr val="tx1"/>
              </a:buClr>
              <a:buSzPct val="80000"/>
              <a:buFont typeface="Arial"/>
              <a:buChar char="•"/>
              <a:defRPr sz="2133" b="0" i="0" baseline="0">
                <a:solidFill>
                  <a:srgbClr val="676767"/>
                </a:solidFill>
                <a:latin typeface="+mn-lt"/>
                <a:cs typeface="CiscoSans ExtraLight"/>
              </a:defRPr>
            </a:lvl1pPr>
            <a:lvl2pPr>
              <a:lnSpc>
                <a:spcPct val="95000"/>
              </a:lnSpc>
              <a:spcBef>
                <a:spcPts val="600"/>
              </a:spcBef>
              <a:buClr>
                <a:schemeClr val="tx1"/>
              </a:buClr>
              <a:buSzPct val="80000"/>
              <a:defRPr b="0" i="0">
                <a:solidFill>
                  <a:schemeClr val="tx1"/>
                </a:solidFill>
                <a:latin typeface="+mn-lt"/>
                <a:cs typeface="CiscoSans ExtraLight"/>
              </a:defRPr>
            </a:lvl2pPr>
            <a:lvl3pPr marL="575866" indent="-228548">
              <a:buClr>
                <a:schemeClr val="tx1"/>
              </a:buClr>
              <a:buSzPct val="80000"/>
              <a:buFont typeface="Arial"/>
              <a:buChar char="•"/>
              <a:defRPr sz="16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16" name="Text Placeholder 3"/>
          <p:cNvSpPr>
            <a:spLocks noGrp="1"/>
          </p:cNvSpPr>
          <p:nvPr>
            <p:ph type="body" sz="quarter" idx="26" hasCustomPrompt="1"/>
          </p:nvPr>
        </p:nvSpPr>
        <p:spPr>
          <a:xfrm>
            <a:off x="4503637" y="1600428"/>
            <a:ext cx="3116147" cy="4419872"/>
          </a:xfrm>
          <a:prstGeom prst="rect">
            <a:avLst/>
          </a:prstGeom>
        </p:spPr>
        <p:txBody>
          <a:bodyPr lIns="91420" tIns="45710" rIns="91420" bIns="45710">
            <a:noAutofit/>
          </a:bodyPr>
          <a:lstStyle>
            <a:lvl1pPr marL="311080" indent="-228548">
              <a:lnSpc>
                <a:spcPct val="95000"/>
              </a:lnSpc>
              <a:spcBef>
                <a:spcPts val="1480"/>
              </a:spcBef>
              <a:buClr>
                <a:schemeClr val="tx1"/>
              </a:buClr>
              <a:buSzPct val="80000"/>
              <a:buFont typeface="Arial"/>
              <a:buChar char="•"/>
              <a:defRPr sz="2133" b="0" i="0" baseline="0">
                <a:solidFill>
                  <a:srgbClr val="676767"/>
                </a:solidFill>
                <a:latin typeface="+mn-lt"/>
                <a:cs typeface="CiscoSans ExtraLight"/>
              </a:defRPr>
            </a:lvl1pPr>
            <a:lvl2pPr>
              <a:lnSpc>
                <a:spcPct val="95000"/>
              </a:lnSpc>
              <a:spcBef>
                <a:spcPts val="600"/>
              </a:spcBef>
              <a:buClr>
                <a:schemeClr val="tx1"/>
              </a:buClr>
              <a:buSzPct val="80000"/>
              <a:defRPr b="0" i="0">
                <a:solidFill>
                  <a:schemeClr val="tx1"/>
                </a:solidFill>
                <a:latin typeface="+mn-lt"/>
                <a:cs typeface="CiscoSans ExtraLight"/>
              </a:defRPr>
            </a:lvl2pPr>
            <a:lvl3pPr marL="575866" indent="-228548">
              <a:buClr>
                <a:schemeClr val="tx1"/>
              </a:buClr>
              <a:buSzPct val="80000"/>
              <a:buFont typeface="Arial"/>
              <a:buChar char="•"/>
              <a:defRPr sz="16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17" name="Text Placeholder 3"/>
          <p:cNvSpPr>
            <a:spLocks noGrp="1"/>
          </p:cNvSpPr>
          <p:nvPr>
            <p:ph type="body" sz="quarter" idx="27" hasCustomPrompt="1"/>
          </p:nvPr>
        </p:nvSpPr>
        <p:spPr>
          <a:xfrm>
            <a:off x="8473083" y="1600428"/>
            <a:ext cx="3116147" cy="4419872"/>
          </a:xfrm>
          <a:prstGeom prst="rect">
            <a:avLst/>
          </a:prstGeom>
        </p:spPr>
        <p:txBody>
          <a:bodyPr lIns="91420" tIns="45710" rIns="91420" bIns="45710">
            <a:noAutofit/>
          </a:bodyPr>
          <a:lstStyle>
            <a:lvl1pPr marL="311080" indent="-228548">
              <a:lnSpc>
                <a:spcPct val="95000"/>
              </a:lnSpc>
              <a:spcBef>
                <a:spcPts val="1480"/>
              </a:spcBef>
              <a:buClr>
                <a:schemeClr val="tx1"/>
              </a:buClr>
              <a:buSzPct val="80000"/>
              <a:buFont typeface="Arial"/>
              <a:buChar char="•"/>
              <a:defRPr sz="2133" b="0" i="0" baseline="0">
                <a:solidFill>
                  <a:srgbClr val="676767"/>
                </a:solidFill>
                <a:latin typeface="+mn-lt"/>
                <a:cs typeface="CiscoSans ExtraLight"/>
              </a:defRPr>
            </a:lvl1pPr>
            <a:lvl2pPr>
              <a:lnSpc>
                <a:spcPct val="95000"/>
              </a:lnSpc>
              <a:spcBef>
                <a:spcPts val="600"/>
              </a:spcBef>
              <a:buClr>
                <a:schemeClr val="tx1"/>
              </a:buClr>
              <a:buSzPct val="80000"/>
              <a:defRPr b="0" i="0">
                <a:solidFill>
                  <a:schemeClr val="tx1"/>
                </a:solidFill>
                <a:latin typeface="+mn-lt"/>
                <a:cs typeface="CiscoSans ExtraLight"/>
              </a:defRPr>
            </a:lvl2pPr>
            <a:lvl3pPr marL="575866" indent="-228548">
              <a:buClr>
                <a:schemeClr val="tx1"/>
              </a:buClr>
              <a:buSzPct val="80000"/>
              <a:buFont typeface="Arial"/>
              <a:buChar char="•"/>
              <a:defRPr sz="16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Tree>
    <p:extLst>
      <p:ext uri="{BB962C8B-B14F-4D97-AF65-F5344CB8AC3E}">
        <p14:creationId xmlns:p14="http://schemas.microsoft.com/office/powerpoint/2010/main" val="200669932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054EC5-2AE5-47C3-A264-F9A52CF15972}" type="datetimeFigureOut">
              <a:rPr lang="en-GB" smtClean="0"/>
              <a:t>27/11/2017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8F323E-B390-4A0A-8E9C-948BD16EB88A}" type="slidenum">
              <a:rPr lang="en-GB" smtClean="0"/>
              <a:t>‹#›</a:t>
            </a:fld>
            <a:endParaRPr lang="en-GB"/>
          </a:p>
        </p:txBody>
      </p:sp>
    </p:spTree>
    <p:extLst>
      <p:ext uri="{BB962C8B-B14F-4D97-AF65-F5344CB8AC3E}">
        <p14:creationId xmlns:p14="http://schemas.microsoft.com/office/powerpoint/2010/main" val="364401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054EC5-2AE5-47C3-A264-F9A52CF15972}" type="datetimeFigureOut">
              <a:rPr lang="en-GB" smtClean="0"/>
              <a:t>27/11/2017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8F323E-B390-4A0A-8E9C-948BD16EB88A}" type="slidenum">
              <a:rPr lang="en-GB" smtClean="0"/>
              <a:t>‹#›</a:t>
            </a:fld>
            <a:endParaRPr lang="en-GB"/>
          </a:p>
        </p:txBody>
      </p:sp>
    </p:spTree>
    <p:extLst>
      <p:ext uri="{BB962C8B-B14F-4D97-AF65-F5344CB8AC3E}">
        <p14:creationId xmlns:p14="http://schemas.microsoft.com/office/powerpoint/2010/main" val="20094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054EC5-2AE5-47C3-A264-F9A52CF15972}" type="datetimeFigureOut">
              <a:rPr lang="en-GB" smtClean="0"/>
              <a:t>27/11/2017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8F323E-B390-4A0A-8E9C-948BD16EB88A}" type="slidenum">
              <a:rPr lang="en-GB" smtClean="0"/>
              <a:t>‹#›</a:t>
            </a:fld>
            <a:endParaRPr lang="en-GB"/>
          </a:p>
        </p:txBody>
      </p:sp>
    </p:spTree>
    <p:extLst>
      <p:ext uri="{BB962C8B-B14F-4D97-AF65-F5344CB8AC3E}">
        <p14:creationId xmlns:p14="http://schemas.microsoft.com/office/powerpoint/2010/main" val="221365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054EC5-2AE5-47C3-A264-F9A52CF15972}" type="datetimeFigureOut">
              <a:rPr lang="en-GB" smtClean="0"/>
              <a:t>27/11/2017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8F323E-B390-4A0A-8E9C-948BD16EB88A}" type="slidenum">
              <a:rPr lang="en-GB" smtClean="0"/>
              <a:t>‹#›</a:t>
            </a:fld>
            <a:endParaRPr lang="en-GB"/>
          </a:p>
        </p:txBody>
      </p:sp>
    </p:spTree>
    <p:extLst>
      <p:ext uri="{BB962C8B-B14F-4D97-AF65-F5344CB8AC3E}">
        <p14:creationId xmlns:p14="http://schemas.microsoft.com/office/powerpoint/2010/main" val="74841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054EC5-2AE5-47C3-A264-F9A52CF15972}" type="datetimeFigureOut">
              <a:rPr lang="en-GB" smtClean="0"/>
              <a:t>27/11/2017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8F323E-B390-4A0A-8E9C-948BD16EB88A}" type="slidenum">
              <a:rPr lang="en-GB" smtClean="0"/>
              <a:t>‹#›</a:t>
            </a:fld>
            <a:endParaRPr lang="en-GB"/>
          </a:p>
        </p:txBody>
      </p:sp>
    </p:spTree>
    <p:extLst>
      <p:ext uri="{BB962C8B-B14F-4D97-AF65-F5344CB8AC3E}">
        <p14:creationId xmlns:p14="http://schemas.microsoft.com/office/powerpoint/2010/main" val="2625747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54EC5-2AE5-47C3-A264-F9A52CF15972}" type="datetimeFigureOut">
              <a:rPr lang="en-GB" smtClean="0"/>
              <a:t>27/11/2017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8F323E-B390-4A0A-8E9C-948BD16EB88A}" type="slidenum">
              <a:rPr lang="en-GB" smtClean="0"/>
              <a:t>‹#›</a:t>
            </a:fld>
            <a:endParaRPr lang="en-GB"/>
          </a:p>
        </p:txBody>
      </p:sp>
    </p:spTree>
    <p:extLst>
      <p:ext uri="{BB962C8B-B14F-4D97-AF65-F5344CB8AC3E}">
        <p14:creationId xmlns:p14="http://schemas.microsoft.com/office/powerpoint/2010/main" val="514632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054EC5-2AE5-47C3-A264-F9A52CF15972}" type="datetimeFigureOut">
              <a:rPr lang="en-GB" smtClean="0"/>
              <a:t>27/11/2017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8F323E-B390-4A0A-8E9C-948BD16EB88A}" type="slidenum">
              <a:rPr lang="en-GB" smtClean="0"/>
              <a:t>‹#›</a:t>
            </a:fld>
            <a:endParaRPr lang="en-GB"/>
          </a:p>
        </p:txBody>
      </p:sp>
    </p:spTree>
    <p:extLst>
      <p:ext uri="{BB962C8B-B14F-4D97-AF65-F5344CB8AC3E}">
        <p14:creationId xmlns:p14="http://schemas.microsoft.com/office/powerpoint/2010/main" val="154217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054EC5-2AE5-47C3-A264-F9A52CF15972}" type="datetimeFigureOut">
              <a:rPr lang="en-GB" smtClean="0"/>
              <a:t>27/11/2017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8F323E-B390-4A0A-8E9C-948BD16EB88A}" type="slidenum">
              <a:rPr lang="en-GB" smtClean="0"/>
              <a:t>‹#›</a:t>
            </a:fld>
            <a:endParaRPr lang="en-GB"/>
          </a:p>
        </p:txBody>
      </p:sp>
    </p:spTree>
    <p:extLst>
      <p:ext uri="{BB962C8B-B14F-4D97-AF65-F5344CB8AC3E}">
        <p14:creationId xmlns:p14="http://schemas.microsoft.com/office/powerpoint/2010/main" val="5219594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54EC5-2AE5-47C3-A264-F9A52CF15972}" type="datetimeFigureOut">
              <a:rPr lang="en-GB" smtClean="0"/>
              <a:t>27/11/2017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F323E-B390-4A0A-8E9C-948BD16EB88A}" type="slidenum">
              <a:rPr lang="en-GB" smtClean="0"/>
              <a:t>‹#›</a:t>
            </a:fld>
            <a:endParaRPr lang="en-GB"/>
          </a:p>
        </p:txBody>
      </p:sp>
    </p:spTree>
    <p:extLst>
      <p:ext uri="{BB962C8B-B14F-4D97-AF65-F5344CB8AC3E}">
        <p14:creationId xmlns:p14="http://schemas.microsoft.com/office/powerpoint/2010/main" val="894880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tiff"/><Relationship Id="rId3" Type="http://schemas.openxmlformats.org/officeDocument/2006/relationships/hyperlink" Target="http://www.sabsa.org/sabsa-institut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5" Type="http://schemas.openxmlformats.org/officeDocument/2006/relationships/image" Target="../media/image6.tiff"/><Relationship Id="rId6" Type="http://schemas.openxmlformats.org/officeDocument/2006/relationships/image" Target="../media/image7.tiff"/><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tiff"/><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g"/><Relationship Id="rId5" Type="http://schemas.openxmlformats.org/officeDocument/2006/relationships/image" Target="../media/image16.jpeg"/><Relationship Id="rId6" Type="http://schemas.openxmlformats.org/officeDocument/2006/relationships/image" Target="../media/image17.jpg"/><Relationship Id="rId7" Type="http://schemas.openxmlformats.org/officeDocument/2006/relationships/image" Target="../media/image18.jpeg"/><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9.tiff"/><Relationship Id="rId4" Type="http://schemas.openxmlformats.org/officeDocument/2006/relationships/image" Target="../media/image20.tif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76251"/>
            <a:ext cx="9144000" cy="2387600"/>
          </a:xfrm>
        </p:spPr>
        <p:txBody>
          <a:bodyPr>
            <a:normAutofit fontScale="90000"/>
          </a:bodyPr>
          <a:lstStyle/>
          <a:p>
            <a:r>
              <a:rPr lang="en-GB" b="1" dirty="0">
                <a:solidFill>
                  <a:srgbClr val="262628"/>
                </a:solidFill>
                <a:latin typeface="Roboto" panose="02000000000000000000" pitchFamily="2" charset="0"/>
                <a:ea typeface="Roboto" panose="02000000000000000000" pitchFamily="2" charset="0"/>
              </a:rPr>
              <a:t>Building enterprise wide security architecture fit for critical public services</a:t>
            </a:r>
            <a:endParaRPr lang="en-GB" b="1" dirty="0">
              <a:solidFill>
                <a:srgbClr val="262628"/>
              </a:solidFill>
              <a:latin typeface="Roboto" panose="02000000000000000000" pitchFamily="2" charset="0"/>
              <a:ea typeface="Roboto" panose="02000000000000000000" pitchFamily="2" charset="0"/>
            </a:endParaRPr>
          </a:p>
        </p:txBody>
      </p:sp>
      <p:pic>
        <p:nvPicPr>
          <p:cNvPr id="9" name="Picture 8">
            <a:extLst>
              <a:ext uri="{FF2B5EF4-FFF2-40B4-BE49-F238E27FC236}">
                <a16:creationId xmlns:a16="http://schemas.microsoft.com/office/drawing/2014/main" xmlns="" id="{0C6646ED-7072-4A2C-9095-F38BC23E19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73" y="487049"/>
            <a:ext cx="1841607" cy="1375731"/>
          </a:xfrm>
          <a:prstGeom prst="rect">
            <a:avLst/>
          </a:prstGeom>
        </p:spPr>
      </p:pic>
      <p:pic>
        <p:nvPicPr>
          <p:cNvPr id="12" name="Picture 11">
            <a:extLst>
              <a:ext uri="{FF2B5EF4-FFF2-40B4-BE49-F238E27FC236}">
                <a16:creationId xmlns:a16="http://schemas.microsoft.com/office/drawing/2014/main" xmlns="" id="{716FA864-4B50-4373-A7DD-67976FB61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3096" y="5766121"/>
            <a:ext cx="4324496" cy="735473"/>
          </a:xfrm>
          <a:prstGeom prst="rect">
            <a:avLst/>
          </a:prstGeom>
        </p:spPr>
      </p:pic>
      <p:pic>
        <p:nvPicPr>
          <p:cNvPr id="14" name="Picture 13">
            <a:extLst>
              <a:ext uri="{FF2B5EF4-FFF2-40B4-BE49-F238E27FC236}">
                <a16:creationId xmlns:a16="http://schemas.microsoft.com/office/drawing/2014/main" xmlns="" id="{EED3BBA8-52DA-4F3B-AC75-1711476B9E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8525" y="403159"/>
            <a:ext cx="2218949" cy="478537"/>
          </a:xfrm>
          <a:prstGeom prst="rect">
            <a:avLst/>
          </a:prstGeom>
        </p:spPr>
      </p:pic>
      <p:sp>
        <p:nvSpPr>
          <p:cNvPr id="22" name="Rectangle 21">
            <a:extLst>
              <a:ext uri="{FF2B5EF4-FFF2-40B4-BE49-F238E27FC236}">
                <a16:creationId xmlns:a16="http://schemas.microsoft.com/office/drawing/2014/main" xmlns="" id="{D875565B-CFEE-470D-AD22-DF5E2C89E9C3}"/>
              </a:ext>
            </a:extLst>
          </p:cNvPr>
          <p:cNvSpPr/>
          <p:nvPr/>
        </p:nvSpPr>
        <p:spPr>
          <a:xfrm rot="-60000">
            <a:off x="-96826" y="-158678"/>
            <a:ext cx="12407945" cy="369700"/>
          </a:xfrm>
          <a:prstGeom prst="rect">
            <a:avLst/>
          </a:prstGeom>
          <a:solidFill>
            <a:srgbClr val="262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xmlns="" id="{B24E1001-CEE3-4B4E-912B-3685F30F8F55}"/>
              </a:ext>
            </a:extLst>
          </p:cNvPr>
          <p:cNvSpPr/>
          <p:nvPr/>
        </p:nvSpPr>
        <p:spPr>
          <a:xfrm rot="-60000">
            <a:off x="2280" y="6609841"/>
            <a:ext cx="12407945" cy="369700"/>
          </a:xfrm>
          <a:prstGeom prst="rect">
            <a:avLst/>
          </a:prstGeom>
          <a:solidFill>
            <a:srgbClr val="F17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35973" y="4958083"/>
            <a:ext cx="6557436" cy="707886"/>
          </a:xfrm>
          <a:prstGeom prst="rect">
            <a:avLst/>
          </a:prstGeom>
          <a:noFill/>
        </p:spPr>
        <p:txBody>
          <a:bodyPr wrap="none" rtlCol="0">
            <a:spAutoFit/>
          </a:bodyPr>
          <a:lstStyle/>
          <a:p>
            <a:r>
              <a:rPr lang="en-GB" sz="2000" b="1" dirty="0">
                <a:solidFill>
                  <a:srgbClr val="262628"/>
                </a:solidFill>
                <a:latin typeface="Roboto" panose="02000000000000000000" pitchFamily="2" charset="0"/>
                <a:ea typeface="Roboto" panose="02000000000000000000" pitchFamily="2" charset="0"/>
                <a:cs typeface="+mj-cs"/>
              </a:rPr>
              <a:t>Mark Jackson, Principal Information Assurance Architect</a:t>
            </a:r>
          </a:p>
          <a:p>
            <a:r>
              <a:rPr lang="en-GB" sz="2000" b="1" dirty="0" smtClean="0">
                <a:solidFill>
                  <a:srgbClr val="262628"/>
                </a:solidFill>
                <a:latin typeface="Roboto" panose="02000000000000000000" pitchFamily="2" charset="0"/>
                <a:ea typeface="Roboto" panose="02000000000000000000" pitchFamily="2" charset="0"/>
                <a:cs typeface="+mj-cs"/>
              </a:rPr>
              <a:t>Cisco</a:t>
            </a:r>
          </a:p>
        </p:txBody>
      </p:sp>
    </p:spTree>
    <p:extLst>
      <p:ext uri="{BB962C8B-B14F-4D97-AF65-F5344CB8AC3E}">
        <p14:creationId xmlns:p14="http://schemas.microsoft.com/office/powerpoint/2010/main" val="1227142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9894"/>
            <a:ext cx="11834196" cy="975783"/>
          </a:xfrm>
        </p:spPr>
        <p:txBody>
          <a:bodyPr/>
          <a:lstStyle/>
          <a:p>
            <a:r>
              <a:rPr lang="en-GB" dirty="0" smtClean="0"/>
              <a:t>Understanding Business </a:t>
            </a:r>
            <a:r>
              <a:rPr lang="en-GB" dirty="0" smtClean="0"/>
              <a:t>Attributes</a:t>
            </a:r>
            <a:endParaRPr lang="en-GB" dirty="0"/>
          </a:p>
        </p:txBody>
      </p:sp>
      <p:pic>
        <p:nvPicPr>
          <p:cNvPr id="3" name="Picture 2"/>
          <p:cNvPicPr>
            <a:picLocks noChangeAspect="1"/>
          </p:cNvPicPr>
          <p:nvPr/>
        </p:nvPicPr>
        <p:blipFill>
          <a:blip r:embed="rId2"/>
          <a:stretch>
            <a:fillRect/>
          </a:stretch>
        </p:blipFill>
        <p:spPr>
          <a:xfrm>
            <a:off x="990601" y="888152"/>
            <a:ext cx="9464964" cy="5195528"/>
          </a:xfrm>
          <a:prstGeom prst="rect">
            <a:avLst/>
          </a:prstGeom>
        </p:spPr>
      </p:pic>
      <p:sp>
        <p:nvSpPr>
          <p:cNvPr id="5" name="TextBox 4"/>
          <p:cNvSpPr txBox="1"/>
          <p:nvPr/>
        </p:nvSpPr>
        <p:spPr>
          <a:xfrm>
            <a:off x="7075071" y="6083681"/>
            <a:ext cx="5966691" cy="276999"/>
          </a:xfrm>
          <a:prstGeom prst="rect">
            <a:avLst/>
          </a:prstGeom>
          <a:noFill/>
        </p:spPr>
        <p:txBody>
          <a:bodyPr wrap="square" rtlCol="0">
            <a:spAutoFit/>
          </a:bodyPr>
          <a:lstStyle/>
          <a:p>
            <a:r>
              <a:rPr lang="en-US" sz="1200" dirty="0">
                <a:solidFill>
                  <a:srgbClr val="676767"/>
                </a:solidFill>
              </a:rPr>
              <a:t>The above picture is taken from </a:t>
            </a:r>
            <a:r>
              <a:rPr lang="en-US" sz="1200" dirty="0">
                <a:solidFill>
                  <a:srgbClr val="676767"/>
                </a:solidFill>
                <a:hlinkClick r:id="rId3"/>
              </a:rPr>
              <a:t>http://</a:t>
            </a:r>
            <a:r>
              <a:rPr lang="en-US" sz="1200" dirty="0">
                <a:solidFill>
                  <a:srgbClr val="676767"/>
                </a:solidFill>
                <a:hlinkClick r:id="rId3"/>
              </a:rPr>
              <a:t>www.sabsa.org/sabsa-institute</a:t>
            </a:r>
            <a:r>
              <a:rPr lang="en-US" sz="1200" dirty="0">
                <a:solidFill>
                  <a:srgbClr val="676767"/>
                </a:solidFill>
              </a:rPr>
              <a:t> </a:t>
            </a:r>
            <a:endParaRPr lang="en-US" sz="1200" dirty="0">
              <a:solidFill>
                <a:srgbClr val="676767"/>
              </a:solidFill>
            </a:endParaRPr>
          </a:p>
        </p:txBody>
      </p:sp>
    </p:spTree>
    <p:extLst>
      <p:ext uri="{BB962C8B-B14F-4D97-AF65-F5344CB8AC3E}">
        <p14:creationId xmlns:p14="http://schemas.microsoft.com/office/powerpoint/2010/main" val="15270794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20640" y="1441799"/>
            <a:ext cx="7616041" cy="4422843"/>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solidFill>
                <a:srgbClr val="676767"/>
              </a:solidFill>
            </a:endParaRPr>
          </a:p>
        </p:txBody>
      </p:sp>
      <p:sp>
        <p:nvSpPr>
          <p:cNvPr id="2" name="Title 1"/>
          <p:cNvSpPr>
            <a:spLocks noGrp="1"/>
          </p:cNvSpPr>
          <p:nvPr>
            <p:ph type="title"/>
          </p:nvPr>
        </p:nvSpPr>
        <p:spPr>
          <a:xfrm>
            <a:off x="1" y="-114173"/>
            <a:ext cx="11807092" cy="975783"/>
          </a:xfrm>
        </p:spPr>
        <p:txBody>
          <a:bodyPr/>
          <a:lstStyle/>
          <a:p>
            <a:r>
              <a:rPr lang="en-GB" dirty="0" smtClean="0"/>
              <a:t>Analyse </a:t>
            </a:r>
            <a:r>
              <a:rPr lang="en-GB" dirty="0" smtClean="0"/>
              <a:t>the risks to identified assets</a:t>
            </a:r>
            <a:endParaRPr lang="en-GB" dirty="0"/>
          </a:p>
        </p:txBody>
      </p:sp>
      <p:sp>
        <p:nvSpPr>
          <p:cNvPr id="3" name="Rectangle 2"/>
          <p:cNvSpPr/>
          <p:nvPr/>
        </p:nvSpPr>
        <p:spPr>
          <a:xfrm>
            <a:off x="273644" y="2049366"/>
            <a:ext cx="2171700" cy="769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7" dirty="0">
                <a:solidFill>
                  <a:srgbClr val="FFFFFF"/>
                </a:solidFill>
              </a:rPr>
              <a:t>Research Intensive </a:t>
            </a:r>
            <a:r>
              <a:rPr lang="en-GB" sz="1467">
                <a:solidFill>
                  <a:srgbClr val="FFFFFF"/>
                </a:solidFill>
              </a:rPr>
              <a:t>Technology University/IP </a:t>
            </a:r>
            <a:endParaRPr lang="en-GB" sz="1467" dirty="0">
              <a:solidFill>
                <a:srgbClr val="FFFFFF"/>
              </a:solidFill>
            </a:endParaRPr>
          </a:p>
        </p:txBody>
      </p:sp>
      <p:sp>
        <p:nvSpPr>
          <p:cNvPr id="4" name="Rectangle 3"/>
          <p:cNvSpPr/>
          <p:nvPr/>
        </p:nvSpPr>
        <p:spPr>
          <a:xfrm>
            <a:off x="273644" y="3027961"/>
            <a:ext cx="2171700" cy="709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7" dirty="0">
                <a:solidFill>
                  <a:srgbClr val="FFFFFF"/>
                </a:solidFill>
              </a:rPr>
              <a:t>Excellence</a:t>
            </a:r>
            <a:endParaRPr lang="en-GB" sz="1467" dirty="0">
              <a:solidFill>
                <a:srgbClr val="FFFFFF"/>
              </a:solidFill>
            </a:endParaRPr>
          </a:p>
        </p:txBody>
      </p:sp>
      <p:sp>
        <p:nvSpPr>
          <p:cNvPr id="5" name="Rectangle 4"/>
          <p:cNvSpPr/>
          <p:nvPr/>
        </p:nvSpPr>
        <p:spPr>
          <a:xfrm>
            <a:off x="273644" y="3946321"/>
            <a:ext cx="2171700" cy="725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7" dirty="0">
                <a:solidFill>
                  <a:srgbClr val="FFFFFF"/>
                </a:solidFill>
              </a:rPr>
              <a:t>Lead &amp; Innovate</a:t>
            </a:r>
            <a:endParaRPr lang="en-GB" sz="1467" dirty="0">
              <a:solidFill>
                <a:srgbClr val="FFFFFF"/>
              </a:solidFill>
            </a:endParaRPr>
          </a:p>
        </p:txBody>
      </p:sp>
      <p:sp>
        <p:nvSpPr>
          <p:cNvPr id="6" name="Rectangle 5"/>
          <p:cNvSpPr/>
          <p:nvPr/>
        </p:nvSpPr>
        <p:spPr>
          <a:xfrm>
            <a:off x="273644" y="4906843"/>
            <a:ext cx="2171700" cy="762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7">
                <a:solidFill>
                  <a:srgbClr val="FFFFFF"/>
                </a:solidFill>
              </a:rPr>
              <a:t>Strategic Partnership</a:t>
            </a:r>
            <a:endParaRPr lang="en-GB" sz="1467" dirty="0">
              <a:solidFill>
                <a:srgbClr val="FFFFFF"/>
              </a:solidFill>
            </a:endParaRPr>
          </a:p>
        </p:txBody>
      </p:sp>
      <p:sp>
        <p:nvSpPr>
          <p:cNvPr id="19" name="TextBox 18"/>
          <p:cNvSpPr txBox="1"/>
          <p:nvPr/>
        </p:nvSpPr>
        <p:spPr>
          <a:xfrm>
            <a:off x="5689953" y="6333873"/>
            <a:ext cx="6346728" cy="276999"/>
          </a:xfrm>
          <a:prstGeom prst="rect">
            <a:avLst/>
          </a:prstGeom>
          <a:noFill/>
        </p:spPr>
        <p:txBody>
          <a:bodyPr wrap="square" rtlCol="0">
            <a:spAutoFit/>
          </a:bodyPr>
          <a:lstStyle/>
          <a:p>
            <a:r>
              <a:rPr lang="en-GB" sz="1200" dirty="0">
                <a:solidFill>
                  <a:srgbClr val="676767"/>
                </a:solidFill>
              </a:rPr>
              <a:t>Note that risks are not always negative; framework such as this one treats </a:t>
            </a:r>
            <a:r>
              <a:rPr lang="en-GB" sz="1200" dirty="0">
                <a:solidFill>
                  <a:srgbClr val="00B050"/>
                </a:solidFill>
              </a:rPr>
              <a:t>positive events. </a:t>
            </a:r>
            <a:endParaRPr lang="en-GB" sz="1200" dirty="0">
              <a:solidFill>
                <a:srgbClr val="00B050"/>
              </a:solidFill>
            </a:endParaRPr>
          </a:p>
        </p:txBody>
      </p:sp>
      <p:sp>
        <p:nvSpPr>
          <p:cNvPr id="22" name="TextBox 21"/>
          <p:cNvSpPr txBox="1"/>
          <p:nvPr/>
        </p:nvSpPr>
        <p:spPr>
          <a:xfrm>
            <a:off x="291822" y="1129303"/>
            <a:ext cx="2171700" cy="830997"/>
          </a:xfrm>
          <a:prstGeom prst="rect">
            <a:avLst/>
          </a:prstGeom>
          <a:noFill/>
        </p:spPr>
        <p:txBody>
          <a:bodyPr wrap="square" rtlCol="0">
            <a:spAutoFit/>
          </a:bodyPr>
          <a:lstStyle/>
          <a:p>
            <a:pPr algn="ctr"/>
            <a:r>
              <a:rPr lang="en-GB" sz="1200" dirty="0">
                <a:solidFill>
                  <a:srgbClr val="676767">
                    <a:lumMod val="75000"/>
                  </a:srgbClr>
                </a:solidFill>
              </a:rPr>
              <a:t>Let us call these proxy assets. From the strategic point of view, value of security is to protect these!</a:t>
            </a:r>
            <a:endParaRPr lang="en-GB" sz="1200" dirty="0">
              <a:solidFill>
                <a:srgbClr val="676767">
                  <a:lumMod val="75000"/>
                </a:srgbClr>
              </a:solidFill>
            </a:endParaRPr>
          </a:p>
        </p:txBody>
      </p:sp>
      <p:sp>
        <p:nvSpPr>
          <p:cNvPr id="24" name="Rectangle 23"/>
          <p:cNvSpPr/>
          <p:nvPr/>
        </p:nvSpPr>
        <p:spPr>
          <a:xfrm>
            <a:off x="4931546" y="2047235"/>
            <a:ext cx="2171700" cy="76616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dirty="0">
                <a:solidFill>
                  <a:srgbClr val="FFFFFF"/>
                </a:solidFill>
              </a:rPr>
              <a:t>Breach via Malware</a:t>
            </a:r>
            <a:endParaRPr lang="en-GB" sz="1333" dirty="0">
              <a:solidFill>
                <a:srgbClr val="FFFFFF"/>
              </a:solidFill>
            </a:endParaRPr>
          </a:p>
        </p:txBody>
      </p:sp>
      <p:sp>
        <p:nvSpPr>
          <p:cNvPr id="11" name="TextBox 10"/>
          <p:cNvSpPr txBox="1"/>
          <p:nvPr/>
        </p:nvSpPr>
        <p:spPr>
          <a:xfrm>
            <a:off x="4879820" y="1431681"/>
            <a:ext cx="2232561" cy="338554"/>
          </a:xfrm>
          <a:prstGeom prst="rect">
            <a:avLst/>
          </a:prstGeom>
          <a:noFill/>
        </p:spPr>
        <p:txBody>
          <a:bodyPr wrap="square" rtlCol="0">
            <a:spAutoFit/>
          </a:bodyPr>
          <a:lstStyle/>
          <a:p>
            <a:pPr algn="ctr"/>
            <a:r>
              <a:rPr lang="en-GB" sz="1600" b="1" dirty="0">
                <a:solidFill>
                  <a:srgbClr val="676767">
                    <a:lumMod val="75000"/>
                  </a:srgbClr>
                </a:solidFill>
              </a:rPr>
              <a:t>Threats (to information)</a:t>
            </a:r>
            <a:endParaRPr lang="en-GB" sz="1600" b="1" dirty="0">
              <a:solidFill>
                <a:srgbClr val="676767">
                  <a:lumMod val="75000"/>
                </a:srgbClr>
              </a:solidFill>
            </a:endParaRPr>
          </a:p>
        </p:txBody>
      </p:sp>
      <p:sp>
        <p:nvSpPr>
          <p:cNvPr id="26" name="TextBox 25"/>
          <p:cNvSpPr txBox="1"/>
          <p:nvPr/>
        </p:nvSpPr>
        <p:spPr>
          <a:xfrm>
            <a:off x="7316509" y="1431680"/>
            <a:ext cx="2232561" cy="338554"/>
          </a:xfrm>
          <a:prstGeom prst="rect">
            <a:avLst/>
          </a:prstGeom>
          <a:noFill/>
        </p:spPr>
        <p:txBody>
          <a:bodyPr wrap="square" rtlCol="0">
            <a:spAutoFit/>
          </a:bodyPr>
          <a:lstStyle/>
          <a:p>
            <a:r>
              <a:rPr lang="en-GB" sz="1600" b="1" dirty="0">
                <a:solidFill>
                  <a:srgbClr val="676767">
                    <a:lumMod val="75000"/>
                  </a:srgbClr>
                </a:solidFill>
              </a:rPr>
              <a:t>Impact</a:t>
            </a:r>
            <a:endParaRPr lang="en-GB" sz="1600" b="1" dirty="0">
              <a:solidFill>
                <a:srgbClr val="676767">
                  <a:lumMod val="75000"/>
                </a:srgbClr>
              </a:solidFill>
            </a:endParaRPr>
          </a:p>
        </p:txBody>
      </p:sp>
      <p:sp>
        <p:nvSpPr>
          <p:cNvPr id="29" name="TextBox 28"/>
          <p:cNvSpPr txBox="1"/>
          <p:nvPr/>
        </p:nvSpPr>
        <p:spPr>
          <a:xfrm>
            <a:off x="9212651" y="1417625"/>
            <a:ext cx="2232561" cy="338554"/>
          </a:xfrm>
          <a:prstGeom prst="rect">
            <a:avLst/>
          </a:prstGeom>
          <a:noFill/>
        </p:spPr>
        <p:txBody>
          <a:bodyPr wrap="square" rtlCol="0">
            <a:spAutoFit/>
          </a:bodyPr>
          <a:lstStyle/>
          <a:p>
            <a:r>
              <a:rPr lang="en-GB" sz="1600" b="1" dirty="0">
                <a:solidFill>
                  <a:srgbClr val="676767">
                    <a:lumMod val="75000"/>
                  </a:srgbClr>
                </a:solidFill>
              </a:rPr>
              <a:t>Likelihood</a:t>
            </a:r>
            <a:endParaRPr lang="en-GB" sz="1600" b="1" dirty="0">
              <a:solidFill>
                <a:srgbClr val="676767">
                  <a:lumMod val="75000"/>
                </a:srgbClr>
              </a:solidFill>
            </a:endParaRPr>
          </a:p>
        </p:txBody>
      </p:sp>
      <p:sp>
        <p:nvSpPr>
          <p:cNvPr id="30" name="Rectangle 29"/>
          <p:cNvSpPr/>
          <p:nvPr/>
        </p:nvSpPr>
        <p:spPr>
          <a:xfrm>
            <a:off x="4940681" y="3025669"/>
            <a:ext cx="2171700" cy="71202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a:solidFill>
                  <a:srgbClr val="FFFFFF"/>
                </a:solidFill>
              </a:rPr>
              <a:t>Leaked Confidential Information from Insider</a:t>
            </a:r>
            <a:endParaRPr lang="en-GB" sz="1333" dirty="0">
              <a:solidFill>
                <a:srgbClr val="FFFFFF"/>
              </a:solidFill>
            </a:endParaRPr>
          </a:p>
        </p:txBody>
      </p:sp>
      <p:sp>
        <p:nvSpPr>
          <p:cNvPr id="31" name="Rectangle 30"/>
          <p:cNvSpPr/>
          <p:nvPr/>
        </p:nvSpPr>
        <p:spPr>
          <a:xfrm>
            <a:off x="4931546" y="3934201"/>
            <a:ext cx="2171700" cy="73768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dirty="0">
                <a:solidFill>
                  <a:srgbClr val="FFFFFF"/>
                </a:solidFill>
              </a:rPr>
              <a:t>Plagiarised information in New Innovation</a:t>
            </a:r>
            <a:endParaRPr lang="en-GB" sz="1333" dirty="0">
              <a:solidFill>
                <a:srgbClr val="FFFFFF"/>
              </a:solidFill>
            </a:endParaRPr>
          </a:p>
        </p:txBody>
      </p:sp>
      <p:sp>
        <p:nvSpPr>
          <p:cNvPr id="32" name="Rectangle 31"/>
          <p:cNvSpPr/>
          <p:nvPr/>
        </p:nvSpPr>
        <p:spPr>
          <a:xfrm>
            <a:off x="4940681" y="4906463"/>
            <a:ext cx="2171700" cy="76996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dirty="0">
                <a:solidFill>
                  <a:srgbClr val="FFFFFF"/>
                </a:solidFill>
              </a:rPr>
              <a:t>3</a:t>
            </a:r>
            <a:r>
              <a:rPr lang="en-GB" sz="1333" baseline="30000" dirty="0">
                <a:solidFill>
                  <a:srgbClr val="FFFFFF"/>
                </a:solidFill>
              </a:rPr>
              <a:t>rd</a:t>
            </a:r>
            <a:r>
              <a:rPr lang="en-GB" sz="1333" dirty="0">
                <a:solidFill>
                  <a:srgbClr val="FFFFFF"/>
                </a:solidFill>
              </a:rPr>
              <a:t> Party Risk Assessment Failed</a:t>
            </a:r>
            <a:endParaRPr lang="en-GB" sz="1333" dirty="0">
              <a:solidFill>
                <a:srgbClr val="FFFFFF"/>
              </a:solidFill>
            </a:endParaRPr>
          </a:p>
        </p:txBody>
      </p:sp>
      <p:sp>
        <p:nvSpPr>
          <p:cNvPr id="33" name="TextBox 32"/>
          <p:cNvSpPr txBox="1"/>
          <p:nvPr/>
        </p:nvSpPr>
        <p:spPr>
          <a:xfrm>
            <a:off x="10750777" y="1396285"/>
            <a:ext cx="949484" cy="338554"/>
          </a:xfrm>
          <a:prstGeom prst="rect">
            <a:avLst/>
          </a:prstGeom>
          <a:noFill/>
        </p:spPr>
        <p:txBody>
          <a:bodyPr wrap="square" rtlCol="0">
            <a:spAutoFit/>
          </a:bodyPr>
          <a:lstStyle/>
          <a:p>
            <a:r>
              <a:rPr lang="en-GB" sz="1600" b="1" dirty="0">
                <a:solidFill>
                  <a:srgbClr val="676767">
                    <a:lumMod val="75000"/>
                  </a:srgbClr>
                </a:solidFill>
              </a:rPr>
              <a:t>Priority</a:t>
            </a:r>
            <a:endParaRPr lang="en-GB" sz="1600" b="1" dirty="0">
              <a:solidFill>
                <a:srgbClr val="676767">
                  <a:lumMod val="75000"/>
                </a:srgbClr>
              </a:solidFill>
            </a:endParaRPr>
          </a:p>
        </p:txBody>
      </p:sp>
      <p:sp>
        <p:nvSpPr>
          <p:cNvPr id="13" name="TextBox 12"/>
          <p:cNvSpPr txBox="1"/>
          <p:nvPr/>
        </p:nvSpPr>
        <p:spPr>
          <a:xfrm>
            <a:off x="10427415" y="1045401"/>
            <a:ext cx="1423788" cy="379656"/>
          </a:xfrm>
          <a:prstGeom prst="rect">
            <a:avLst/>
          </a:prstGeom>
          <a:noFill/>
        </p:spPr>
        <p:txBody>
          <a:bodyPr wrap="none" rtlCol="0">
            <a:spAutoFit/>
          </a:bodyPr>
          <a:lstStyle/>
          <a:p>
            <a:r>
              <a:rPr lang="en-GB" sz="1867" b="1">
                <a:solidFill>
                  <a:srgbClr val="676767">
                    <a:lumMod val="75000"/>
                  </a:srgbClr>
                </a:solidFill>
              </a:rPr>
              <a:t>RISK MODEL</a:t>
            </a:r>
            <a:endParaRPr lang="en-GB" sz="1867" b="1">
              <a:solidFill>
                <a:srgbClr val="676767">
                  <a:lumMod val="75000"/>
                </a:srgbClr>
              </a:solidFill>
            </a:endParaRPr>
          </a:p>
        </p:txBody>
      </p:sp>
      <p:sp>
        <p:nvSpPr>
          <p:cNvPr id="16" name="TextBox 15"/>
          <p:cNvSpPr txBox="1"/>
          <p:nvPr/>
        </p:nvSpPr>
        <p:spPr>
          <a:xfrm>
            <a:off x="7316507" y="1996434"/>
            <a:ext cx="1975213" cy="707694"/>
          </a:xfrm>
          <a:prstGeom prst="rect">
            <a:avLst/>
          </a:prstGeom>
          <a:noFill/>
        </p:spPr>
        <p:txBody>
          <a:bodyPr wrap="square" rtlCol="0">
            <a:spAutoFit/>
          </a:bodyPr>
          <a:lstStyle/>
          <a:p>
            <a:r>
              <a:rPr lang="en-GB" sz="1333" b="1" dirty="0">
                <a:solidFill>
                  <a:srgbClr val="676767"/>
                </a:solidFill>
              </a:rPr>
              <a:t>Reputational Damage including </a:t>
            </a:r>
            <a:r>
              <a:rPr lang="en-GB" sz="1333" b="1">
                <a:solidFill>
                  <a:srgbClr val="676767"/>
                </a:solidFill>
              </a:rPr>
              <a:t>lost </a:t>
            </a:r>
            <a:r>
              <a:rPr lang="en-GB" sz="1333" b="1">
                <a:solidFill>
                  <a:srgbClr val="676767"/>
                </a:solidFill>
              </a:rPr>
              <a:t>clients/students</a:t>
            </a:r>
            <a:endParaRPr lang="en-GB" sz="1333" b="1" dirty="0">
              <a:solidFill>
                <a:srgbClr val="676767"/>
              </a:solidFill>
            </a:endParaRPr>
          </a:p>
        </p:txBody>
      </p:sp>
      <p:sp>
        <p:nvSpPr>
          <p:cNvPr id="35" name="TextBox 34"/>
          <p:cNvSpPr txBox="1"/>
          <p:nvPr/>
        </p:nvSpPr>
        <p:spPr>
          <a:xfrm>
            <a:off x="7316509" y="3903831"/>
            <a:ext cx="1569253" cy="502573"/>
          </a:xfrm>
          <a:prstGeom prst="rect">
            <a:avLst/>
          </a:prstGeom>
          <a:noFill/>
        </p:spPr>
        <p:txBody>
          <a:bodyPr wrap="square" rtlCol="0">
            <a:spAutoFit/>
          </a:bodyPr>
          <a:lstStyle/>
          <a:p>
            <a:r>
              <a:rPr lang="en-GB" sz="1333" b="1">
                <a:solidFill>
                  <a:srgbClr val="676767"/>
                </a:solidFill>
              </a:rPr>
              <a:t>Competitive Advantage lost</a:t>
            </a:r>
            <a:endParaRPr lang="en-GB" sz="1333" b="1" dirty="0">
              <a:solidFill>
                <a:srgbClr val="676767"/>
              </a:solidFill>
            </a:endParaRPr>
          </a:p>
        </p:txBody>
      </p:sp>
      <p:sp>
        <p:nvSpPr>
          <p:cNvPr id="36" name="TextBox 35"/>
          <p:cNvSpPr txBox="1"/>
          <p:nvPr/>
        </p:nvSpPr>
        <p:spPr>
          <a:xfrm>
            <a:off x="7311085" y="4857782"/>
            <a:ext cx="1980636" cy="502573"/>
          </a:xfrm>
          <a:prstGeom prst="rect">
            <a:avLst/>
          </a:prstGeom>
          <a:noFill/>
        </p:spPr>
        <p:txBody>
          <a:bodyPr wrap="square" rtlCol="0">
            <a:spAutoFit/>
          </a:bodyPr>
          <a:lstStyle/>
          <a:p>
            <a:r>
              <a:rPr lang="en-GB" sz="1333" b="1">
                <a:solidFill>
                  <a:srgbClr val="676767"/>
                </a:solidFill>
              </a:rPr>
              <a:t>Lack of Trust in the Supplier</a:t>
            </a:r>
            <a:endParaRPr lang="en-GB" sz="1333" b="1" dirty="0">
              <a:solidFill>
                <a:srgbClr val="676767"/>
              </a:solidFill>
            </a:endParaRPr>
          </a:p>
        </p:txBody>
      </p:sp>
      <p:sp>
        <p:nvSpPr>
          <p:cNvPr id="37" name="TextBox 36"/>
          <p:cNvSpPr txBox="1"/>
          <p:nvPr/>
        </p:nvSpPr>
        <p:spPr>
          <a:xfrm>
            <a:off x="9224071" y="2027908"/>
            <a:ext cx="1569253" cy="297454"/>
          </a:xfrm>
          <a:prstGeom prst="rect">
            <a:avLst/>
          </a:prstGeom>
          <a:noFill/>
        </p:spPr>
        <p:txBody>
          <a:bodyPr wrap="square" rtlCol="0">
            <a:spAutoFit/>
          </a:bodyPr>
          <a:lstStyle/>
          <a:p>
            <a:r>
              <a:rPr lang="en-GB" sz="1333" b="1" dirty="0">
                <a:solidFill>
                  <a:srgbClr val="676767"/>
                </a:solidFill>
              </a:rPr>
              <a:t>?</a:t>
            </a:r>
            <a:endParaRPr lang="en-GB" sz="1333" b="1" dirty="0">
              <a:solidFill>
                <a:srgbClr val="676767"/>
              </a:solidFill>
            </a:endParaRPr>
          </a:p>
        </p:txBody>
      </p:sp>
      <p:sp>
        <p:nvSpPr>
          <p:cNvPr id="18" name="Rectangle 17"/>
          <p:cNvSpPr/>
          <p:nvPr/>
        </p:nvSpPr>
        <p:spPr>
          <a:xfrm>
            <a:off x="2640438" y="2049365"/>
            <a:ext cx="1525152" cy="764036"/>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FFFFF"/>
                </a:solidFill>
              </a:rPr>
              <a:t>Confidentiality/In our Sole Possession</a:t>
            </a:r>
          </a:p>
        </p:txBody>
      </p:sp>
      <p:sp>
        <p:nvSpPr>
          <p:cNvPr id="38" name="Rectangle 37"/>
          <p:cNvSpPr/>
          <p:nvPr/>
        </p:nvSpPr>
        <p:spPr>
          <a:xfrm>
            <a:off x="2640440" y="3027961"/>
            <a:ext cx="1525151" cy="709733"/>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FFFFF"/>
                </a:solidFill>
              </a:rPr>
              <a:t>Reputable</a:t>
            </a:r>
          </a:p>
        </p:txBody>
      </p:sp>
      <p:sp>
        <p:nvSpPr>
          <p:cNvPr id="39" name="Rectangle 38"/>
          <p:cNvSpPr/>
          <p:nvPr/>
        </p:nvSpPr>
        <p:spPr>
          <a:xfrm>
            <a:off x="2640438" y="3934201"/>
            <a:ext cx="1525152" cy="737685"/>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FFFFF"/>
                </a:solidFill>
              </a:rPr>
              <a:t>Admissible</a:t>
            </a:r>
          </a:p>
        </p:txBody>
      </p:sp>
      <p:sp>
        <p:nvSpPr>
          <p:cNvPr id="40" name="Rectangle 39"/>
          <p:cNvSpPr/>
          <p:nvPr/>
        </p:nvSpPr>
        <p:spPr>
          <a:xfrm>
            <a:off x="2637418" y="4906843"/>
            <a:ext cx="1528172" cy="762571"/>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FFFFF"/>
                </a:solidFill>
              </a:rPr>
              <a:t>Multi-Sourced</a:t>
            </a:r>
          </a:p>
        </p:txBody>
      </p:sp>
      <p:sp>
        <p:nvSpPr>
          <p:cNvPr id="20" name="TextBox 19"/>
          <p:cNvSpPr txBox="1"/>
          <p:nvPr/>
        </p:nvSpPr>
        <p:spPr>
          <a:xfrm>
            <a:off x="2883886" y="1377735"/>
            <a:ext cx="1163133" cy="584775"/>
          </a:xfrm>
          <a:prstGeom prst="rect">
            <a:avLst/>
          </a:prstGeom>
          <a:noFill/>
        </p:spPr>
        <p:txBody>
          <a:bodyPr wrap="square" rtlCol="0">
            <a:spAutoFit/>
          </a:bodyPr>
          <a:lstStyle/>
          <a:p>
            <a:pPr algn="ctr"/>
            <a:r>
              <a:rPr lang="en-GB" sz="1600" b="1">
                <a:solidFill>
                  <a:srgbClr val="676767"/>
                </a:solidFill>
              </a:rPr>
              <a:t>Business Attribute</a:t>
            </a:r>
            <a:endParaRPr lang="en-GB" sz="1600" b="1">
              <a:solidFill>
                <a:srgbClr val="676767"/>
              </a:solidFill>
            </a:endParaRPr>
          </a:p>
        </p:txBody>
      </p:sp>
      <p:sp>
        <p:nvSpPr>
          <p:cNvPr id="44" name="TextBox 43"/>
          <p:cNvSpPr txBox="1"/>
          <p:nvPr/>
        </p:nvSpPr>
        <p:spPr>
          <a:xfrm>
            <a:off x="7333441" y="2944701"/>
            <a:ext cx="1975213" cy="707694"/>
          </a:xfrm>
          <a:prstGeom prst="rect">
            <a:avLst/>
          </a:prstGeom>
          <a:noFill/>
        </p:spPr>
        <p:txBody>
          <a:bodyPr wrap="square" rtlCol="0">
            <a:spAutoFit/>
          </a:bodyPr>
          <a:lstStyle/>
          <a:p>
            <a:r>
              <a:rPr lang="en-GB" sz="1333" b="1" dirty="0">
                <a:solidFill>
                  <a:srgbClr val="676767"/>
                </a:solidFill>
              </a:rPr>
              <a:t>Reputational Damage including </a:t>
            </a:r>
            <a:r>
              <a:rPr lang="en-GB" sz="1333" b="1">
                <a:solidFill>
                  <a:srgbClr val="676767"/>
                </a:solidFill>
              </a:rPr>
              <a:t>lost </a:t>
            </a:r>
            <a:r>
              <a:rPr lang="en-GB" sz="1333" b="1">
                <a:solidFill>
                  <a:srgbClr val="676767"/>
                </a:solidFill>
              </a:rPr>
              <a:t>clients/students</a:t>
            </a:r>
            <a:endParaRPr lang="en-GB" sz="1333" b="1" dirty="0">
              <a:solidFill>
                <a:srgbClr val="676767"/>
              </a:solidFill>
            </a:endParaRPr>
          </a:p>
        </p:txBody>
      </p:sp>
      <p:sp>
        <p:nvSpPr>
          <p:cNvPr id="46" name="TextBox 45"/>
          <p:cNvSpPr txBox="1"/>
          <p:nvPr/>
        </p:nvSpPr>
        <p:spPr>
          <a:xfrm>
            <a:off x="7317210" y="5380735"/>
            <a:ext cx="999563" cy="297454"/>
          </a:xfrm>
          <a:prstGeom prst="rect">
            <a:avLst/>
          </a:prstGeom>
          <a:noFill/>
        </p:spPr>
        <p:txBody>
          <a:bodyPr wrap="square" rtlCol="0">
            <a:spAutoFit/>
          </a:bodyPr>
          <a:lstStyle/>
          <a:p>
            <a:r>
              <a:rPr lang="en-GB" sz="1333" b="1" dirty="0">
                <a:solidFill>
                  <a:srgbClr val="FDBE24"/>
                </a:solidFill>
              </a:rPr>
              <a:t>MEDIUM</a:t>
            </a:r>
            <a:endParaRPr lang="en-GB" sz="1333" b="1" dirty="0">
              <a:solidFill>
                <a:srgbClr val="FDBE24"/>
              </a:solidFill>
            </a:endParaRPr>
          </a:p>
        </p:txBody>
      </p:sp>
      <p:sp>
        <p:nvSpPr>
          <p:cNvPr id="47" name="TextBox 46"/>
          <p:cNvSpPr txBox="1"/>
          <p:nvPr/>
        </p:nvSpPr>
        <p:spPr>
          <a:xfrm>
            <a:off x="7307373" y="2594833"/>
            <a:ext cx="745815" cy="297454"/>
          </a:xfrm>
          <a:prstGeom prst="rect">
            <a:avLst/>
          </a:prstGeom>
          <a:noFill/>
        </p:spPr>
        <p:txBody>
          <a:bodyPr wrap="square" rtlCol="0">
            <a:spAutoFit/>
          </a:bodyPr>
          <a:lstStyle/>
          <a:p>
            <a:r>
              <a:rPr lang="en-GB" sz="1333" b="1">
                <a:solidFill>
                  <a:srgbClr val="FF0000"/>
                </a:solidFill>
              </a:rPr>
              <a:t>HIGH</a:t>
            </a:r>
            <a:endParaRPr lang="en-GB" sz="1333" b="1" dirty="0">
              <a:solidFill>
                <a:srgbClr val="FF0000"/>
              </a:solidFill>
            </a:endParaRPr>
          </a:p>
        </p:txBody>
      </p:sp>
      <p:sp>
        <p:nvSpPr>
          <p:cNvPr id="48" name="TextBox 47"/>
          <p:cNvSpPr txBox="1"/>
          <p:nvPr/>
        </p:nvSpPr>
        <p:spPr>
          <a:xfrm>
            <a:off x="7324305" y="3526048"/>
            <a:ext cx="745815" cy="297454"/>
          </a:xfrm>
          <a:prstGeom prst="rect">
            <a:avLst/>
          </a:prstGeom>
          <a:noFill/>
        </p:spPr>
        <p:txBody>
          <a:bodyPr wrap="square" rtlCol="0">
            <a:spAutoFit/>
          </a:bodyPr>
          <a:lstStyle/>
          <a:p>
            <a:r>
              <a:rPr lang="en-GB" sz="1333" b="1">
                <a:solidFill>
                  <a:srgbClr val="FF0000"/>
                </a:solidFill>
              </a:rPr>
              <a:t>HIGH</a:t>
            </a:r>
            <a:endParaRPr lang="en-GB" sz="1333" b="1" dirty="0">
              <a:solidFill>
                <a:srgbClr val="FF0000"/>
              </a:solidFill>
            </a:endParaRPr>
          </a:p>
        </p:txBody>
      </p:sp>
      <p:sp>
        <p:nvSpPr>
          <p:cNvPr id="49" name="TextBox 48"/>
          <p:cNvSpPr txBox="1"/>
          <p:nvPr/>
        </p:nvSpPr>
        <p:spPr>
          <a:xfrm>
            <a:off x="7307370" y="4401513"/>
            <a:ext cx="745815" cy="297454"/>
          </a:xfrm>
          <a:prstGeom prst="rect">
            <a:avLst/>
          </a:prstGeom>
          <a:noFill/>
        </p:spPr>
        <p:txBody>
          <a:bodyPr wrap="square" rtlCol="0">
            <a:spAutoFit/>
          </a:bodyPr>
          <a:lstStyle/>
          <a:p>
            <a:r>
              <a:rPr lang="en-GB" sz="1333" b="1" dirty="0">
                <a:solidFill>
                  <a:srgbClr val="FF0000"/>
                </a:solidFill>
              </a:rPr>
              <a:t>HIGH</a:t>
            </a:r>
            <a:endParaRPr lang="en-GB" sz="1333" b="1" dirty="0">
              <a:solidFill>
                <a:srgbClr val="FF0000"/>
              </a:solidFill>
            </a:endParaRPr>
          </a:p>
        </p:txBody>
      </p:sp>
    </p:spTree>
    <p:extLst>
      <p:ext uri="{BB962C8B-B14F-4D97-AF65-F5344CB8AC3E}">
        <p14:creationId xmlns:p14="http://schemas.microsoft.com/office/powerpoint/2010/main" val="1046595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linds(horizontal)">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ssolve">
                                      <p:cBhvr>
                                        <p:cTn id="24" dur="500"/>
                                        <p:tgtEl>
                                          <p:spTgt spid="1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dissolve">
                                      <p:cBhvr>
                                        <p:cTn id="27" dur="500"/>
                                        <p:tgtEl>
                                          <p:spTgt spid="3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dissolve">
                                      <p:cBhvr>
                                        <p:cTn id="30" dur="500"/>
                                        <p:tgtEl>
                                          <p:spTgt spid="39"/>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dissolve">
                                      <p:cBhvr>
                                        <p:cTn id="33" dur="500"/>
                                        <p:tgtEl>
                                          <p:spTgt spid="40"/>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linds(horizontal)">
                                      <p:cBhvr>
                                        <p:cTn id="41" dur="500"/>
                                        <p:tgtEl>
                                          <p:spTgt spid="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linds(horizontal)">
                                      <p:cBhvr>
                                        <p:cTn id="44" dur="500"/>
                                        <p:tgtEl>
                                          <p:spTgt spid="13"/>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linds(horizontal)">
                                      <p:cBhvr>
                                        <p:cTn id="50" dur="500"/>
                                        <p:tgtEl>
                                          <p:spTgt spid="2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linds(horizontal)">
                                      <p:cBhvr>
                                        <p:cTn id="53" dur="500"/>
                                        <p:tgtEl>
                                          <p:spTgt spid="29"/>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linds(horizontal)">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dissolve">
                                      <p:cBhvr>
                                        <p:cTn id="61" dur="500"/>
                                        <p:tgtEl>
                                          <p:spTgt spid="24"/>
                                        </p:tgtEl>
                                      </p:cBhvr>
                                    </p:animEffect>
                                  </p:childTnLst>
                                </p:cTn>
                              </p:par>
                            </p:childTnLst>
                          </p:cTn>
                        </p:par>
                        <p:par>
                          <p:cTn id="62" fill="hold">
                            <p:stCondLst>
                              <p:cond delay="500"/>
                            </p:stCondLst>
                            <p:childTnLst>
                              <p:par>
                                <p:cTn id="63" presetID="3" presetClass="entr" presetSubtype="1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linds(horizontal)">
                                      <p:cBhvr>
                                        <p:cTn id="65" dur="500"/>
                                        <p:tgtEl>
                                          <p:spTgt spid="16"/>
                                        </p:tgtEl>
                                      </p:cBhvr>
                                    </p:animEffect>
                                  </p:childTnLst>
                                </p:cTn>
                              </p:par>
                            </p:childTnLst>
                          </p:cTn>
                        </p:par>
                        <p:par>
                          <p:cTn id="66" fill="hold">
                            <p:stCondLst>
                              <p:cond delay="1000"/>
                            </p:stCondLst>
                            <p:childTnLst>
                              <p:par>
                                <p:cTn id="67" presetID="9"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dissolve">
                                      <p:cBhvr>
                                        <p:cTn id="69" dur="500"/>
                                        <p:tgtEl>
                                          <p:spTgt spid="30"/>
                                        </p:tgtEl>
                                      </p:cBhvr>
                                    </p:animEffect>
                                  </p:childTnLst>
                                </p:cTn>
                              </p:par>
                            </p:childTnLst>
                          </p:cTn>
                        </p:par>
                        <p:par>
                          <p:cTn id="70" fill="hold">
                            <p:stCondLst>
                              <p:cond delay="1500"/>
                            </p:stCondLst>
                            <p:childTnLst>
                              <p:par>
                                <p:cTn id="71" presetID="3" presetClass="entr" presetSubtype="1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blinds(horizontal)">
                                      <p:cBhvr>
                                        <p:cTn id="73" dur="500"/>
                                        <p:tgtEl>
                                          <p:spTgt spid="44"/>
                                        </p:tgtEl>
                                      </p:cBhvr>
                                    </p:animEffect>
                                  </p:childTnLst>
                                </p:cTn>
                              </p:par>
                            </p:childTnLst>
                          </p:cTn>
                        </p:par>
                        <p:par>
                          <p:cTn id="74" fill="hold">
                            <p:stCondLst>
                              <p:cond delay="2000"/>
                            </p:stCondLst>
                            <p:childTnLst>
                              <p:par>
                                <p:cTn id="75" presetID="9" presetClass="entr" presetSubtype="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dissolve">
                                      <p:cBhvr>
                                        <p:cTn id="77" dur="500"/>
                                        <p:tgtEl>
                                          <p:spTgt spid="31"/>
                                        </p:tgtEl>
                                      </p:cBhvr>
                                    </p:animEffect>
                                  </p:childTnLst>
                                </p:cTn>
                              </p:par>
                            </p:childTnLst>
                          </p:cTn>
                        </p:par>
                        <p:par>
                          <p:cTn id="78" fill="hold">
                            <p:stCondLst>
                              <p:cond delay="2500"/>
                            </p:stCondLst>
                            <p:childTnLst>
                              <p:par>
                                <p:cTn id="79" presetID="9" presetClass="entr" presetSubtype="0"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dissolve">
                                      <p:cBhvr>
                                        <p:cTn id="81" dur="500"/>
                                        <p:tgtEl>
                                          <p:spTgt spid="35"/>
                                        </p:tgtEl>
                                      </p:cBhvr>
                                    </p:animEffect>
                                  </p:childTnLst>
                                </p:cTn>
                              </p:par>
                            </p:childTnLst>
                          </p:cTn>
                        </p:par>
                        <p:par>
                          <p:cTn id="82" fill="hold">
                            <p:stCondLst>
                              <p:cond delay="3000"/>
                            </p:stCondLst>
                            <p:childTnLst>
                              <p:par>
                                <p:cTn id="83" presetID="3" presetClass="entr" presetSubtype="1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blinds(horizontal)">
                                      <p:cBhvr>
                                        <p:cTn id="85" dur="500"/>
                                        <p:tgtEl>
                                          <p:spTgt spid="32"/>
                                        </p:tgtEl>
                                      </p:cBhvr>
                                    </p:animEffect>
                                  </p:childTnLst>
                                </p:cTn>
                              </p:par>
                            </p:childTnLst>
                          </p:cTn>
                        </p:par>
                        <p:par>
                          <p:cTn id="86" fill="hold">
                            <p:stCondLst>
                              <p:cond delay="3500"/>
                            </p:stCondLst>
                            <p:childTnLst>
                              <p:par>
                                <p:cTn id="87" presetID="9"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dissolve">
                                      <p:cBhvr>
                                        <p:cTn id="89" dur="500"/>
                                        <p:tgtEl>
                                          <p:spTgt spid="36"/>
                                        </p:tgtEl>
                                      </p:cBhvr>
                                    </p:animEffect>
                                  </p:childTnLst>
                                </p:cTn>
                              </p:par>
                            </p:childTnLst>
                          </p:cTn>
                        </p:par>
                        <p:par>
                          <p:cTn id="90" fill="hold">
                            <p:stCondLst>
                              <p:cond delay="4000"/>
                            </p:stCondLst>
                            <p:childTnLst>
                              <p:par>
                                <p:cTn id="91" presetID="9" presetClass="entr" presetSubtype="0"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dissolve">
                                      <p:cBhvr>
                                        <p:cTn id="93" dur="500"/>
                                        <p:tgtEl>
                                          <p:spTgt spid="47"/>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dissolve">
                                      <p:cBhvr>
                                        <p:cTn id="96" dur="500"/>
                                        <p:tgtEl>
                                          <p:spTgt spid="48"/>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dissolve">
                                      <p:cBhvr>
                                        <p:cTn id="99" dur="500"/>
                                        <p:tgtEl>
                                          <p:spTgt spid="49"/>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dissolve">
                                      <p:cBhvr>
                                        <p:cTn id="102" dur="500"/>
                                        <p:tgtEl>
                                          <p:spTgt spid="46"/>
                                        </p:tgtEl>
                                      </p:cBhvr>
                                    </p:animEffect>
                                  </p:childTnLst>
                                </p:cTn>
                              </p:par>
                            </p:childTnLst>
                          </p:cTn>
                        </p:par>
                        <p:par>
                          <p:cTn id="103" fill="hold">
                            <p:stCondLst>
                              <p:cond delay="4500"/>
                            </p:stCondLst>
                            <p:childTnLst>
                              <p:par>
                                <p:cTn id="104" presetID="9" presetClass="entr" presetSubtype="0" fill="hold" grpId="0" nodeType="after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dissolve">
                                      <p:cBhvr>
                                        <p:cTn id="106" dur="500"/>
                                        <p:tgtEl>
                                          <p:spTgt spid="37"/>
                                        </p:tgtEl>
                                      </p:cBhvr>
                                    </p:animEffect>
                                  </p:childTnLst>
                                </p:cTn>
                              </p:par>
                            </p:childTnLst>
                          </p:cTn>
                        </p:par>
                        <p:par>
                          <p:cTn id="107" fill="hold">
                            <p:stCondLst>
                              <p:cond delay="5000"/>
                            </p:stCondLst>
                            <p:childTnLst>
                              <p:par>
                                <p:cTn id="108" presetID="3" presetClass="entr" presetSubtype="10" fill="hold" grpId="0" nodeType="afterEffect">
                                  <p:stCondLst>
                                    <p:cond delay="0"/>
                                  </p:stCondLst>
                                  <p:childTnLst>
                                    <p:set>
                                      <p:cBhvr>
                                        <p:cTn id="109" dur="1" fill="hold">
                                          <p:stCondLst>
                                            <p:cond delay="0"/>
                                          </p:stCondLst>
                                        </p:cTn>
                                        <p:tgtEl>
                                          <p:spTgt spid="19"/>
                                        </p:tgtEl>
                                        <p:attrNameLst>
                                          <p:attrName>style.visibility</p:attrName>
                                        </p:attrNameLst>
                                      </p:cBhvr>
                                      <p:to>
                                        <p:strVal val="visible"/>
                                      </p:to>
                                    </p:set>
                                    <p:animEffect transition="in" filter="blinds(horizontal)">
                                      <p:cBhvr>
                                        <p:cTn id="1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4" grpId="0" animBg="1"/>
      <p:bldP spid="5" grpId="0" animBg="1"/>
      <p:bldP spid="6" grpId="0" animBg="1"/>
      <p:bldP spid="19" grpId="0"/>
      <p:bldP spid="22" grpId="0"/>
      <p:bldP spid="24" grpId="0" animBg="1"/>
      <p:bldP spid="11" grpId="0"/>
      <p:bldP spid="26" grpId="0"/>
      <p:bldP spid="29" grpId="0"/>
      <p:bldP spid="30" grpId="0" animBg="1"/>
      <p:bldP spid="31" grpId="0" animBg="1"/>
      <p:bldP spid="32" grpId="0" animBg="1"/>
      <p:bldP spid="33" grpId="0"/>
      <p:bldP spid="13" grpId="0"/>
      <p:bldP spid="16" grpId="0"/>
      <p:bldP spid="35" grpId="0"/>
      <p:bldP spid="36" grpId="0"/>
      <p:bldP spid="37" grpId="0"/>
      <p:bldP spid="18" grpId="0" animBg="1"/>
      <p:bldP spid="38" grpId="0" animBg="1"/>
      <p:bldP spid="39" grpId="0" animBg="1"/>
      <p:bldP spid="40" grpId="0" animBg="1"/>
      <p:bldP spid="20" grpId="0"/>
      <p:bldP spid="44" grpId="0"/>
      <p:bldP spid="46" grpId="0"/>
      <p:bldP spid="47" grpId="0"/>
      <p:bldP spid="48"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527"/>
            <a:ext cx="11608312" cy="975783"/>
          </a:xfrm>
        </p:spPr>
        <p:txBody>
          <a:bodyPr>
            <a:noAutofit/>
          </a:bodyPr>
          <a:lstStyle/>
          <a:p>
            <a:r>
              <a:rPr lang="en-GB" dirty="0" smtClean="0"/>
              <a:t>Risk </a:t>
            </a:r>
            <a:r>
              <a:rPr lang="en-GB" dirty="0"/>
              <a:t>Distribution </a:t>
            </a:r>
            <a:r>
              <a:rPr lang="en-GB" sz="2133" dirty="0"/>
              <a:t/>
            </a:r>
            <a:br>
              <a:rPr lang="en-GB" sz="2133" dirty="0"/>
            </a:br>
            <a:r>
              <a:rPr lang="en-GB" sz="2133" dirty="0"/>
              <a:t>From Enterprise Risk Domain to Information Security</a:t>
            </a:r>
            <a:endParaRPr lang="en-GB" sz="2133" dirty="0"/>
          </a:p>
        </p:txBody>
      </p:sp>
      <p:sp>
        <p:nvSpPr>
          <p:cNvPr id="37" name="Rectangle 36"/>
          <p:cNvSpPr/>
          <p:nvPr/>
        </p:nvSpPr>
        <p:spPr>
          <a:xfrm>
            <a:off x="8331248" y="1898737"/>
            <a:ext cx="1129491" cy="741057"/>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67">
                <a:solidFill>
                  <a:srgbClr val="FFFFFF"/>
                </a:solidFill>
              </a:rPr>
              <a:t>Confidentiality</a:t>
            </a:r>
            <a:endParaRPr lang="en-GB" sz="1067" dirty="0">
              <a:solidFill>
                <a:srgbClr val="FFFFFF"/>
              </a:solidFill>
            </a:endParaRPr>
          </a:p>
        </p:txBody>
      </p:sp>
      <p:sp>
        <p:nvSpPr>
          <p:cNvPr id="9" name="TextBox 8"/>
          <p:cNvSpPr txBox="1"/>
          <p:nvPr/>
        </p:nvSpPr>
        <p:spPr>
          <a:xfrm>
            <a:off x="8314486" y="1427219"/>
            <a:ext cx="2637104" cy="338554"/>
          </a:xfrm>
          <a:prstGeom prst="rect">
            <a:avLst/>
          </a:prstGeom>
          <a:noFill/>
        </p:spPr>
        <p:txBody>
          <a:bodyPr wrap="square" rtlCol="0">
            <a:spAutoFit/>
          </a:bodyPr>
          <a:lstStyle/>
          <a:p>
            <a:pPr algn="ctr"/>
            <a:r>
              <a:rPr lang="en-GB" sz="1600" b="1">
                <a:solidFill>
                  <a:srgbClr val="676767">
                    <a:lumMod val="75000"/>
                  </a:srgbClr>
                </a:solidFill>
              </a:rPr>
              <a:t>InfoSec Attributes</a:t>
            </a:r>
            <a:endParaRPr lang="en-GB" sz="1600" b="1">
              <a:solidFill>
                <a:srgbClr val="676767">
                  <a:lumMod val="75000"/>
                </a:srgbClr>
              </a:solidFill>
            </a:endParaRPr>
          </a:p>
        </p:txBody>
      </p:sp>
      <p:sp>
        <p:nvSpPr>
          <p:cNvPr id="40" name="Rectangle 39"/>
          <p:cNvSpPr/>
          <p:nvPr/>
        </p:nvSpPr>
        <p:spPr>
          <a:xfrm>
            <a:off x="8331248" y="2912577"/>
            <a:ext cx="1129491" cy="741057"/>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dirty="0">
                <a:solidFill>
                  <a:srgbClr val="FFFFFF"/>
                </a:solidFill>
              </a:rPr>
              <a:t>Integrity Assured</a:t>
            </a:r>
          </a:p>
        </p:txBody>
      </p:sp>
      <p:sp>
        <p:nvSpPr>
          <p:cNvPr id="41" name="Rectangle 40"/>
          <p:cNvSpPr/>
          <p:nvPr/>
        </p:nvSpPr>
        <p:spPr>
          <a:xfrm>
            <a:off x="8331248" y="3835220"/>
            <a:ext cx="1129491" cy="741057"/>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F"/>
                </a:solidFill>
              </a:rPr>
              <a:t>Trustable</a:t>
            </a:r>
          </a:p>
        </p:txBody>
      </p:sp>
      <p:sp>
        <p:nvSpPr>
          <p:cNvPr id="42" name="Rectangle 41"/>
          <p:cNvSpPr/>
          <p:nvPr/>
        </p:nvSpPr>
        <p:spPr>
          <a:xfrm>
            <a:off x="8331248" y="4769777"/>
            <a:ext cx="1129491" cy="741057"/>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33" dirty="0">
                <a:solidFill>
                  <a:srgbClr val="FFFFFF"/>
                </a:solidFill>
              </a:rPr>
              <a:t>Integrity Assured</a:t>
            </a:r>
          </a:p>
        </p:txBody>
      </p:sp>
      <p:sp>
        <p:nvSpPr>
          <p:cNvPr id="44" name="Rectangle 43"/>
          <p:cNvSpPr/>
          <p:nvPr/>
        </p:nvSpPr>
        <p:spPr>
          <a:xfrm>
            <a:off x="9602319" y="1905906"/>
            <a:ext cx="987073" cy="741057"/>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F"/>
                </a:solidFill>
              </a:rPr>
              <a:t>Integrity Assured</a:t>
            </a:r>
          </a:p>
        </p:txBody>
      </p:sp>
      <p:sp>
        <p:nvSpPr>
          <p:cNvPr id="45" name="Rectangle 44"/>
          <p:cNvSpPr/>
          <p:nvPr/>
        </p:nvSpPr>
        <p:spPr>
          <a:xfrm>
            <a:off x="9602319" y="2921886"/>
            <a:ext cx="987073" cy="741057"/>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F"/>
                </a:solidFill>
              </a:rPr>
              <a:t>Available</a:t>
            </a:r>
          </a:p>
        </p:txBody>
      </p:sp>
      <p:sp>
        <p:nvSpPr>
          <p:cNvPr id="10" name="TextBox 9"/>
          <p:cNvSpPr txBox="1"/>
          <p:nvPr/>
        </p:nvSpPr>
        <p:spPr>
          <a:xfrm>
            <a:off x="10779691" y="1896596"/>
            <a:ext cx="1266303" cy="215444"/>
          </a:xfrm>
          <a:prstGeom prst="rect">
            <a:avLst/>
          </a:prstGeom>
          <a:noFill/>
        </p:spPr>
        <p:txBody>
          <a:bodyPr wrap="square" rtlCol="0">
            <a:spAutoFit/>
          </a:bodyPr>
          <a:lstStyle/>
          <a:p>
            <a:r>
              <a:rPr lang="en-GB" sz="800">
                <a:solidFill>
                  <a:srgbClr val="676767"/>
                </a:solidFill>
              </a:rPr>
              <a:t>Risk Appetite</a:t>
            </a:r>
            <a:endParaRPr lang="en-GB" sz="800">
              <a:solidFill>
                <a:srgbClr val="676767"/>
              </a:solidFill>
            </a:endParaRPr>
          </a:p>
        </p:txBody>
      </p:sp>
      <p:sp>
        <p:nvSpPr>
          <p:cNvPr id="46" name="TextBox 45"/>
          <p:cNvSpPr txBox="1"/>
          <p:nvPr/>
        </p:nvSpPr>
        <p:spPr>
          <a:xfrm>
            <a:off x="10779690" y="2184216"/>
            <a:ext cx="1266303" cy="215444"/>
          </a:xfrm>
          <a:prstGeom prst="rect">
            <a:avLst/>
          </a:prstGeom>
          <a:noFill/>
        </p:spPr>
        <p:txBody>
          <a:bodyPr wrap="square" rtlCol="0">
            <a:spAutoFit/>
          </a:bodyPr>
          <a:lstStyle/>
          <a:p>
            <a:r>
              <a:rPr lang="en-GB" sz="800" dirty="0">
                <a:solidFill>
                  <a:srgbClr val="676767"/>
                </a:solidFill>
              </a:rPr>
              <a:t>Performance Targets</a:t>
            </a:r>
            <a:endParaRPr lang="en-GB" sz="800" dirty="0">
              <a:solidFill>
                <a:srgbClr val="676767"/>
              </a:solidFill>
            </a:endParaRPr>
          </a:p>
        </p:txBody>
      </p:sp>
      <p:cxnSp>
        <p:nvCxnSpPr>
          <p:cNvPr id="12" name="Straight Arrow Connector 11"/>
          <p:cNvCxnSpPr>
            <a:stCxn id="44" idx="3"/>
            <a:endCxn id="10" idx="1"/>
          </p:cNvCxnSpPr>
          <p:nvPr/>
        </p:nvCxnSpPr>
        <p:spPr>
          <a:xfrm flipV="1">
            <a:off x="10589392" y="2004318"/>
            <a:ext cx="190299" cy="272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4" idx="3"/>
            <a:endCxn id="46" idx="1"/>
          </p:cNvCxnSpPr>
          <p:nvPr/>
        </p:nvCxnSpPr>
        <p:spPr>
          <a:xfrm>
            <a:off x="10589392" y="2276435"/>
            <a:ext cx="190298" cy="15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9602319" y="3844529"/>
            <a:ext cx="987073" cy="741057"/>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F"/>
                </a:solidFill>
              </a:rPr>
              <a:t>Auditable</a:t>
            </a:r>
          </a:p>
        </p:txBody>
      </p:sp>
      <p:sp>
        <p:nvSpPr>
          <p:cNvPr id="78" name="Rectangle 77"/>
          <p:cNvSpPr/>
          <p:nvPr/>
        </p:nvSpPr>
        <p:spPr>
          <a:xfrm>
            <a:off x="9602319" y="4779086"/>
            <a:ext cx="987073" cy="741057"/>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F"/>
                </a:solidFill>
              </a:rPr>
              <a:t>Available</a:t>
            </a:r>
          </a:p>
        </p:txBody>
      </p:sp>
      <p:sp>
        <p:nvSpPr>
          <p:cNvPr id="30" name="TextBox 29"/>
          <p:cNvSpPr txBox="1"/>
          <p:nvPr/>
        </p:nvSpPr>
        <p:spPr>
          <a:xfrm>
            <a:off x="4260003" y="1426787"/>
            <a:ext cx="1696300" cy="338554"/>
          </a:xfrm>
          <a:prstGeom prst="rect">
            <a:avLst/>
          </a:prstGeom>
          <a:noFill/>
        </p:spPr>
        <p:txBody>
          <a:bodyPr wrap="square" rtlCol="0">
            <a:spAutoFit/>
          </a:bodyPr>
          <a:lstStyle/>
          <a:p>
            <a:r>
              <a:rPr lang="en-GB" sz="1600" b="1" dirty="0">
                <a:solidFill>
                  <a:srgbClr val="676767">
                    <a:lumMod val="75000"/>
                  </a:srgbClr>
                </a:solidFill>
              </a:rPr>
              <a:t>Risk </a:t>
            </a:r>
            <a:r>
              <a:rPr lang="en-GB" sz="1600" b="1" dirty="0">
                <a:solidFill>
                  <a:srgbClr val="676767">
                    <a:lumMod val="75000"/>
                  </a:srgbClr>
                </a:solidFill>
              </a:rPr>
              <a:t>Appetite</a:t>
            </a:r>
          </a:p>
        </p:txBody>
      </p:sp>
      <p:sp>
        <p:nvSpPr>
          <p:cNvPr id="31" name="TextBox 30"/>
          <p:cNvSpPr txBox="1"/>
          <p:nvPr/>
        </p:nvSpPr>
        <p:spPr>
          <a:xfrm>
            <a:off x="4290863" y="1947528"/>
            <a:ext cx="2062540" cy="256545"/>
          </a:xfrm>
          <a:prstGeom prst="rect">
            <a:avLst/>
          </a:prstGeom>
          <a:noFill/>
        </p:spPr>
        <p:txBody>
          <a:bodyPr wrap="square" rtlCol="0">
            <a:spAutoFit/>
          </a:bodyPr>
          <a:lstStyle/>
          <a:p>
            <a:r>
              <a:rPr lang="en-GB" sz="1067" dirty="0">
                <a:solidFill>
                  <a:srgbClr val="676767"/>
                </a:solidFill>
              </a:rPr>
              <a:t>1% data loss is acceptable</a:t>
            </a:r>
            <a:endParaRPr lang="en-GB" sz="1067" dirty="0">
              <a:solidFill>
                <a:srgbClr val="676767"/>
              </a:solidFill>
            </a:endParaRPr>
          </a:p>
        </p:txBody>
      </p:sp>
      <p:sp>
        <p:nvSpPr>
          <p:cNvPr id="32" name="TextBox 31"/>
          <p:cNvSpPr txBox="1"/>
          <p:nvPr/>
        </p:nvSpPr>
        <p:spPr>
          <a:xfrm>
            <a:off x="5974485" y="1427726"/>
            <a:ext cx="2131317" cy="318100"/>
          </a:xfrm>
          <a:prstGeom prst="rect">
            <a:avLst/>
          </a:prstGeom>
          <a:noFill/>
        </p:spPr>
        <p:txBody>
          <a:bodyPr wrap="square" rtlCol="0">
            <a:spAutoFit/>
          </a:bodyPr>
          <a:lstStyle/>
          <a:p>
            <a:r>
              <a:rPr lang="en-GB" sz="1467" b="1">
                <a:solidFill>
                  <a:srgbClr val="676767">
                    <a:lumMod val="75000"/>
                  </a:srgbClr>
                </a:solidFill>
              </a:rPr>
              <a:t>Performance Target</a:t>
            </a:r>
            <a:endParaRPr lang="en-GB" sz="1467" b="1" dirty="0">
              <a:solidFill>
                <a:srgbClr val="676767">
                  <a:lumMod val="75000"/>
                </a:srgbClr>
              </a:solidFill>
            </a:endParaRPr>
          </a:p>
        </p:txBody>
      </p:sp>
      <p:sp>
        <p:nvSpPr>
          <p:cNvPr id="33" name="TextBox 32"/>
          <p:cNvSpPr txBox="1"/>
          <p:nvPr/>
        </p:nvSpPr>
        <p:spPr>
          <a:xfrm>
            <a:off x="5974087" y="1941752"/>
            <a:ext cx="2062540" cy="420756"/>
          </a:xfrm>
          <a:prstGeom prst="rect">
            <a:avLst/>
          </a:prstGeom>
          <a:noFill/>
        </p:spPr>
        <p:txBody>
          <a:bodyPr wrap="square" rtlCol="0">
            <a:spAutoFit/>
          </a:bodyPr>
          <a:lstStyle/>
          <a:p>
            <a:r>
              <a:rPr lang="en-GB" sz="1067" dirty="0">
                <a:solidFill>
                  <a:srgbClr val="676767"/>
                </a:solidFill>
              </a:rPr>
              <a:t>PT is 99%. Could be part of the SLA/UC with the Cloud provider</a:t>
            </a:r>
            <a:endParaRPr lang="en-GB" sz="1067" dirty="0">
              <a:solidFill>
                <a:srgbClr val="676767"/>
              </a:solidFill>
            </a:endParaRPr>
          </a:p>
        </p:txBody>
      </p:sp>
      <p:cxnSp>
        <p:nvCxnSpPr>
          <p:cNvPr id="34" name="Straight Connector 33"/>
          <p:cNvCxnSpPr/>
          <p:nvPr/>
        </p:nvCxnSpPr>
        <p:spPr>
          <a:xfrm flipH="1" flipV="1">
            <a:off x="8123585" y="1496064"/>
            <a:ext cx="18013" cy="4966497"/>
          </a:xfrm>
          <a:prstGeom prst="line">
            <a:avLst/>
          </a:prstGeom>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4312346" y="4727672"/>
            <a:ext cx="2062540" cy="256545"/>
          </a:xfrm>
          <a:prstGeom prst="rect">
            <a:avLst/>
          </a:prstGeom>
          <a:noFill/>
        </p:spPr>
        <p:txBody>
          <a:bodyPr wrap="square" rtlCol="0">
            <a:spAutoFit/>
          </a:bodyPr>
          <a:lstStyle/>
          <a:p>
            <a:r>
              <a:rPr lang="en-GB" sz="1067" dirty="0">
                <a:solidFill>
                  <a:srgbClr val="676767"/>
                </a:solidFill>
              </a:rPr>
              <a:t>0</a:t>
            </a:r>
            <a:r>
              <a:rPr lang="en-GB" sz="1067" dirty="0">
                <a:solidFill>
                  <a:srgbClr val="676767"/>
                </a:solidFill>
              </a:rPr>
              <a:t>% data loss is acceptable</a:t>
            </a:r>
            <a:endParaRPr lang="en-GB" sz="1067" dirty="0">
              <a:solidFill>
                <a:srgbClr val="676767"/>
              </a:solidFill>
            </a:endParaRPr>
          </a:p>
        </p:txBody>
      </p:sp>
      <p:sp>
        <p:nvSpPr>
          <p:cNvPr id="55" name="TextBox 54"/>
          <p:cNvSpPr txBox="1"/>
          <p:nvPr/>
        </p:nvSpPr>
        <p:spPr>
          <a:xfrm>
            <a:off x="5995570" y="4721896"/>
            <a:ext cx="2062540" cy="420756"/>
          </a:xfrm>
          <a:prstGeom prst="rect">
            <a:avLst/>
          </a:prstGeom>
          <a:noFill/>
        </p:spPr>
        <p:txBody>
          <a:bodyPr wrap="square" rtlCol="0">
            <a:spAutoFit/>
          </a:bodyPr>
          <a:lstStyle/>
          <a:p>
            <a:r>
              <a:rPr lang="en-GB" sz="1067" dirty="0">
                <a:solidFill>
                  <a:srgbClr val="676767"/>
                </a:solidFill>
              </a:rPr>
              <a:t>PT </a:t>
            </a:r>
            <a:r>
              <a:rPr lang="en-GB" sz="1067">
                <a:solidFill>
                  <a:srgbClr val="676767"/>
                </a:solidFill>
              </a:rPr>
              <a:t>is 100%. </a:t>
            </a:r>
            <a:r>
              <a:rPr lang="en-GB" sz="1067" dirty="0">
                <a:solidFill>
                  <a:srgbClr val="676767"/>
                </a:solidFill>
              </a:rPr>
              <a:t>Could be part of the SLA/UC with the Cloud provider</a:t>
            </a:r>
            <a:endParaRPr lang="en-GB" sz="1067" dirty="0">
              <a:solidFill>
                <a:srgbClr val="676767"/>
              </a:solidFill>
            </a:endParaRPr>
          </a:p>
        </p:txBody>
      </p:sp>
      <p:cxnSp>
        <p:nvCxnSpPr>
          <p:cNvPr id="4" name="Straight Connector 3"/>
          <p:cNvCxnSpPr/>
          <p:nvPr/>
        </p:nvCxnSpPr>
        <p:spPr>
          <a:xfrm flipV="1">
            <a:off x="2565054" y="4648393"/>
            <a:ext cx="8966105" cy="154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2565054" y="3733319"/>
            <a:ext cx="8966105" cy="154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2565054" y="2832528"/>
            <a:ext cx="8966105" cy="15432"/>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80076" y="2464391"/>
            <a:ext cx="752399" cy="297646"/>
          </a:xfrm>
          <a:prstGeom prst="rect">
            <a:avLst/>
          </a:prstGeom>
          <a:solidFill>
            <a:srgbClr val="FFFF00"/>
          </a:solidFill>
        </p:spPr>
        <p:txBody>
          <a:bodyPr wrap="square" rtlCol="0">
            <a:spAutoFit/>
          </a:bodyPr>
          <a:lstStyle/>
          <a:p>
            <a:r>
              <a:rPr lang="en-GB" sz="667" b="1">
                <a:solidFill>
                  <a:srgbClr val="676767"/>
                </a:solidFill>
              </a:rPr>
              <a:t>Illustration ONLY</a:t>
            </a:r>
            <a:endParaRPr lang="en-GB" sz="667" b="1">
              <a:solidFill>
                <a:srgbClr val="676767"/>
              </a:solidFill>
            </a:endParaRPr>
          </a:p>
        </p:txBody>
      </p:sp>
      <p:sp>
        <p:nvSpPr>
          <p:cNvPr id="58" name="TextBox 57"/>
          <p:cNvSpPr txBox="1"/>
          <p:nvPr/>
        </p:nvSpPr>
        <p:spPr>
          <a:xfrm>
            <a:off x="4380076" y="5250606"/>
            <a:ext cx="752399" cy="297646"/>
          </a:xfrm>
          <a:prstGeom prst="rect">
            <a:avLst/>
          </a:prstGeom>
          <a:solidFill>
            <a:srgbClr val="FFFF00"/>
          </a:solidFill>
        </p:spPr>
        <p:txBody>
          <a:bodyPr wrap="square" rtlCol="0">
            <a:spAutoFit/>
          </a:bodyPr>
          <a:lstStyle/>
          <a:p>
            <a:r>
              <a:rPr lang="en-GB" sz="667" b="1">
                <a:solidFill>
                  <a:srgbClr val="676767"/>
                </a:solidFill>
              </a:rPr>
              <a:t>Illustration ONLY</a:t>
            </a:r>
            <a:endParaRPr lang="en-GB" sz="667" b="1">
              <a:solidFill>
                <a:srgbClr val="676767"/>
              </a:solidFill>
            </a:endParaRPr>
          </a:p>
        </p:txBody>
      </p:sp>
      <p:sp>
        <p:nvSpPr>
          <p:cNvPr id="59" name="Rectangle 58"/>
          <p:cNvSpPr/>
          <p:nvPr/>
        </p:nvSpPr>
        <p:spPr>
          <a:xfrm>
            <a:off x="198978" y="1984052"/>
            <a:ext cx="2171700" cy="769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7" dirty="0">
                <a:solidFill>
                  <a:srgbClr val="FFFFFF"/>
                </a:solidFill>
              </a:rPr>
              <a:t>Research Intensive </a:t>
            </a:r>
            <a:r>
              <a:rPr lang="en-GB" sz="1467">
                <a:solidFill>
                  <a:srgbClr val="FFFFFF"/>
                </a:solidFill>
              </a:rPr>
              <a:t>Technology University/IP </a:t>
            </a:r>
            <a:endParaRPr lang="en-GB" sz="1467" dirty="0">
              <a:solidFill>
                <a:srgbClr val="FFFFFF"/>
              </a:solidFill>
            </a:endParaRPr>
          </a:p>
        </p:txBody>
      </p:sp>
      <p:sp>
        <p:nvSpPr>
          <p:cNvPr id="60" name="Rectangle 59"/>
          <p:cNvSpPr/>
          <p:nvPr/>
        </p:nvSpPr>
        <p:spPr>
          <a:xfrm>
            <a:off x="198978" y="2962647"/>
            <a:ext cx="2171700" cy="709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7" dirty="0">
                <a:solidFill>
                  <a:srgbClr val="FFFFFF"/>
                </a:solidFill>
              </a:rPr>
              <a:t>Excellence</a:t>
            </a:r>
            <a:endParaRPr lang="en-GB" sz="1467" dirty="0">
              <a:solidFill>
                <a:srgbClr val="FFFFFF"/>
              </a:solidFill>
            </a:endParaRPr>
          </a:p>
        </p:txBody>
      </p:sp>
      <p:sp>
        <p:nvSpPr>
          <p:cNvPr id="61" name="Rectangle 60"/>
          <p:cNvSpPr/>
          <p:nvPr/>
        </p:nvSpPr>
        <p:spPr>
          <a:xfrm>
            <a:off x="198978" y="3881007"/>
            <a:ext cx="2171700" cy="725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7" dirty="0">
                <a:solidFill>
                  <a:srgbClr val="FFFFFF"/>
                </a:solidFill>
              </a:rPr>
              <a:t>Lead &amp; Innovate</a:t>
            </a:r>
            <a:endParaRPr lang="en-GB" sz="1467" dirty="0">
              <a:solidFill>
                <a:srgbClr val="FFFFFF"/>
              </a:solidFill>
            </a:endParaRPr>
          </a:p>
        </p:txBody>
      </p:sp>
      <p:sp>
        <p:nvSpPr>
          <p:cNvPr id="62" name="Rectangle 61"/>
          <p:cNvSpPr/>
          <p:nvPr/>
        </p:nvSpPr>
        <p:spPr>
          <a:xfrm>
            <a:off x="198978" y="4841529"/>
            <a:ext cx="2171700" cy="762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7">
                <a:solidFill>
                  <a:srgbClr val="FFFFFF"/>
                </a:solidFill>
              </a:rPr>
              <a:t>Strategic Partnership</a:t>
            </a:r>
            <a:endParaRPr lang="en-GB" sz="1467" dirty="0">
              <a:solidFill>
                <a:srgbClr val="FFFFFF"/>
              </a:solidFill>
            </a:endParaRPr>
          </a:p>
        </p:txBody>
      </p:sp>
      <p:sp>
        <p:nvSpPr>
          <p:cNvPr id="63" name="TextBox 62"/>
          <p:cNvSpPr txBox="1"/>
          <p:nvPr/>
        </p:nvSpPr>
        <p:spPr>
          <a:xfrm>
            <a:off x="217156" y="1453455"/>
            <a:ext cx="2171700" cy="338554"/>
          </a:xfrm>
          <a:prstGeom prst="rect">
            <a:avLst/>
          </a:prstGeom>
          <a:noFill/>
        </p:spPr>
        <p:txBody>
          <a:bodyPr wrap="square" rtlCol="0">
            <a:spAutoFit/>
          </a:bodyPr>
          <a:lstStyle/>
          <a:p>
            <a:pPr algn="ctr"/>
            <a:r>
              <a:rPr lang="en-GB" sz="1600" b="1">
                <a:solidFill>
                  <a:srgbClr val="676767">
                    <a:lumMod val="75000"/>
                  </a:srgbClr>
                </a:solidFill>
              </a:rPr>
              <a:t>Assets</a:t>
            </a:r>
            <a:endParaRPr lang="en-GB" sz="1600" b="1" dirty="0">
              <a:solidFill>
                <a:srgbClr val="676767">
                  <a:lumMod val="75000"/>
                </a:srgbClr>
              </a:solidFill>
            </a:endParaRPr>
          </a:p>
        </p:txBody>
      </p:sp>
      <p:sp>
        <p:nvSpPr>
          <p:cNvPr id="64" name="Rectangle 63"/>
          <p:cNvSpPr/>
          <p:nvPr/>
        </p:nvSpPr>
        <p:spPr>
          <a:xfrm>
            <a:off x="2565772" y="1984051"/>
            <a:ext cx="1525152" cy="764036"/>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FFFFF"/>
                </a:solidFill>
              </a:rPr>
              <a:t>Confidentiality/In our Sole Possession</a:t>
            </a:r>
          </a:p>
        </p:txBody>
      </p:sp>
      <p:sp>
        <p:nvSpPr>
          <p:cNvPr id="65" name="Rectangle 64"/>
          <p:cNvSpPr/>
          <p:nvPr/>
        </p:nvSpPr>
        <p:spPr>
          <a:xfrm>
            <a:off x="2565774" y="2962647"/>
            <a:ext cx="1525151" cy="709733"/>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FFFFFF"/>
                </a:solidFill>
              </a:rPr>
              <a:t>Reputable</a:t>
            </a:r>
          </a:p>
        </p:txBody>
      </p:sp>
      <p:sp>
        <p:nvSpPr>
          <p:cNvPr id="66" name="Rectangle 65"/>
          <p:cNvSpPr/>
          <p:nvPr/>
        </p:nvSpPr>
        <p:spPr>
          <a:xfrm>
            <a:off x="2565772" y="3868887"/>
            <a:ext cx="1525152" cy="737685"/>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7" dirty="0">
                <a:solidFill>
                  <a:srgbClr val="FFFFFF"/>
                </a:solidFill>
              </a:rPr>
              <a:t>Admissible</a:t>
            </a:r>
            <a:endParaRPr lang="en-GB" sz="1467" dirty="0">
              <a:solidFill>
                <a:srgbClr val="FFFFFF"/>
              </a:solidFill>
            </a:endParaRPr>
          </a:p>
        </p:txBody>
      </p:sp>
      <p:sp>
        <p:nvSpPr>
          <p:cNvPr id="69" name="Rectangle 68"/>
          <p:cNvSpPr/>
          <p:nvPr/>
        </p:nvSpPr>
        <p:spPr>
          <a:xfrm>
            <a:off x="2562752" y="4841529"/>
            <a:ext cx="1528172" cy="762571"/>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FFFFFF"/>
                </a:solidFill>
              </a:rPr>
              <a:t>Multi-Sourced</a:t>
            </a:r>
          </a:p>
        </p:txBody>
      </p:sp>
      <p:sp>
        <p:nvSpPr>
          <p:cNvPr id="71" name="TextBox 70"/>
          <p:cNvSpPr txBox="1"/>
          <p:nvPr/>
        </p:nvSpPr>
        <p:spPr>
          <a:xfrm>
            <a:off x="2673753" y="1312422"/>
            <a:ext cx="1281704" cy="584775"/>
          </a:xfrm>
          <a:prstGeom prst="rect">
            <a:avLst/>
          </a:prstGeom>
          <a:noFill/>
        </p:spPr>
        <p:txBody>
          <a:bodyPr wrap="square" rtlCol="0">
            <a:spAutoFit/>
          </a:bodyPr>
          <a:lstStyle/>
          <a:p>
            <a:pPr algn="ctr"/>
            <a:r>
              <a:rPr lang="en-GB" sz="1600" b="1">
                <a:solidFill>
                  <a:srgbClr val="676767">
                    <a:lumMod val="75000"/>
                  </a:srgbClr>
                </a:solidFill>
              </a:rPr>
              <a:t>Business Attribute</a:t>
            </a:r>
            <a:endParaRPr lang="en-GB" sz="1600" b="1">
              <a:solidFill>
                <a:srgbClr val="676767">
                  <a:lumMod val="75000"/>
                </a:srgbClr>
              </a:solidFill>
            </a:endParaRPr>
          </a:p>
        </p:txBody>
      </p:sp>
      <p:sp>
        <p:nvSpPr>
          <p:cNvPr id="73" name="Rectangle 72"/>
          <p:cNvSpPr/>
          <p:nvPr/>
        </p:nvSpPr>
        <p:spPr>
          <a:xfrm>
            <a:off x="10730974" y="4790340"/>
            <a:ext cx="987073" cy="741057"/>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F"/>
                </a:solidFill>
              </a:rPr>
              <a:t>Compliant </a:t>
            </a:r>
            <a:r>
              <a:rPr lang="en-GB" sz="1200">
                <a:solidFill>
                  <a:srgbClr val="FFFFFF"/>
                </a:solidFill>
              </a:rPr>
              <a:t>with Standards</a:t>
            </a:r>
            <a:endParaRPr lang="en-GB" sz="1200" dirty="0">
              <a:solidFill>
                <a:srgbClr val="FFFFFF"/>
              </a:solidFill>
            </a:endParaRPr>
          </a:p>
        </p:txBody>
      </p:sp>
    </p:spTree>
    <p:extLst>
      <p:ext uri="{BB962C8B-B14F-4D97-AF65-F5344CB8AC3E}">
        <p14:creationId xmlns:p14="http://schemas.microsoft.com/office/powerpoint/2010/main" val="20954904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583688" y="1797051"/>
          <a:ext cx="11127317" cy="4224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From Project to </a:t>
            </a:r>
            <a:r>
              <a:rPr lang="en-US" dirty="0" err="1"/>
              <a:t>Programme</a:t>
            </a:r>
            <a:r>
              <a:rPr lang="en-US" dirty="0"/>
              <a:t> Oriented</a:t>
            </a:r>
            <a:endParaRPr lang="en-GB" dirty="0"/>
          </a:p>
        </p:txBody>
      </p:sp>
    </p:spTree>
    <p:extLst>
      <p:ext uri="{BB962C8B-B14F-4D97-AF65-F5344CB8AC3E}">
        <p14:creationId xmlns:p14="http://schemas.microsoft.com/office/powerpoint/2010/main" val="16071010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grpSp>
        <p:nvGrpSpPr>
          <p:cNvPr id="4" name="Group 3"/>
          <p:cNvGrpSpPr>
            <a:grpSpLocks noChangeAspect="1"/>
          </p:cNvGrpSpPr>
          <p:nvPr/>
        </p:nvGrpSpPr>
        <p:grpSpPr>
          <a:xfrm>
            <a:off x="2511957" y="3522648"/>
            <a:ext cx="502539" cy="494254"/>
            <a:chOff x="6333580" y="2334557"/>
            <a:chExt cx="545984" cy="536983"/>
          </a:xfrm>
        </p:grpSpPr>
        <p:sp>
          <p:nvSpPr>
            <p:cNvPr id="5" name="Freeform 251"/>
            <p:cNvSpPr>
              <a:spLocks/>
            </p:cNvSpPr>
            <p:nvPr/>
          </p:nvSpPr>
          <p:spPr bwMode="auto">
            <a:xfrm>
              <a:off x="6551574" y="2334557"/>
              <a:ext cx="327990" cy="526984"/>
            </a:xfrm>
            <a:custGeom>
              <a:avLst/>
              <a:gdLst>
                <a:gd name="T0" fmla="*/ 106 w 139"/>
                <a:gd name="T1" fmla="*/ 0 h 223"/>
                <a:gd name="T2" fmla="*/ 106 w 139"/>
                <a:gd name="T3" fmla="*/ 0 h 223"/>
                <a:gd name="T4" fmla="*/ 79 w 139"/>
                <a:gd name="T5" fmla="*/ 14 h 223"/>
                <a:gd name="T6" fmla="*/ 79 w 139"/>
                <a:gd name="T7" fmla="*/ 14 h 223"/>
                <a:gd name="T8" fmla="*/ 79 w 139"/>
                <a:gd name="T9" fmla="*/ 14 h 223"/>
                <a:gd name="T10" fmla="*/ 78 w 139"/>
                <a:gd name="T11" fmla="*/ 15 h 223"/>
                <a:gd name="T12" fmla="*/ 78 w 139"/>
                <a:gd name="T13" fmla="*/ 15 h 223"/>
                <a:gd name="T14" fmla="*/ 0 w 139"/>
                <a:gd name="T15" fmla="*/ 133 h 223"/>
                <a:gd name="T16" fmla="*/ 27 w 139"/>
                <a:gd name="T17" fmla="*/ 175 h 223"/>
                <a:gd name="T18" fmla="*/ 18 w 139"/>
                <a:gd name="T19" fmla="*/ 221 h 223"/>
                <a:gd name="T20" fmla="*/ 15 w 139"/>
                <a:gd name="T21" fmla="*/ 223 h 223"/>
                <a:gd name="T22" fmla="*/ 26 w 139"/>
                <a:gd name="T23" fmla="*/ 214 h 223"/>
                <a:gd name="T24" fmla="*/ 26 w 139"/>
                <a:gd name="T25" fmla="*/ 214 h 223"/>
                <a:gd name="T26" fmla="*/ 26 w 139"/>
                <a:gd name="T27" fmla="*/ 213 h 223"/>
                <a:gd name="T28" fmla="*/ 26 w 139"/>
                <a:gd name="T29" fmla="*/ 213 h 223"/>
                <a:gd name="T30" fmla="*/ 26 w 139"/>
                <a:gd name="T31" fmla="*/ 213 h 223"/>
                <a:gd name="T32" fmla="*/ 26 w 139"/>
                <a:gd name="T33" fmla="*/ 213 h 223"/>
                <a:gd name="T34" fmla="*/ 26 w 139"/>
                <a:gd name="T35" fmla="*/ 213 h 223"/>
                <a:gd name="T36" fmla="*/ 27 w 139"/>
                <a:gd name="T37" fmla="*/ 213 h 223"/>
                <a:gd name="T38" fmla="*/ 27 w 139"/>
                <a:gd name="T39" fmla="*/ 213 h 223"/>
                <a:gd name="T40" fmla="*/ 27 w 139"/>
                <a:gd name="T41" fmla="*/ 213 h 223"/>
                <a:gd name="T42" fmla="*/ 27 w 139"/>
                <a:gd name="T43" fmla="*/ 213 h 223"/>
                <a:gd name="T44" fmla="*/ 27 w 139"/>
                <a:gd name="T45" fmla="*/ 213 h 223"/>
                <a:gd name="T46" fmla="*/ 27 w 139"/>
                <a:gd name="T47" fmla="*/ 212 h 223"/>
                <a:gd name="T48" fmla="*/ 27 w 139"/>
                <a:gd name="T49" fmla="*/ 212 h 223"/>
                <a:gd name="T50" fmla="*/ 27 w 139"/>
                <a:gd name="T51" fmla="*/ 212 h 223"/>
                <a:gd name="T52" fmla="*/ 27 w 139"/>
                <a:gd name="T53" fmla="*/ 212 h 223"/>
                <a:gd name="T54" fmla="*/ 27 w 139"/>
                <a:gd name="T55" fmla="*/ 212 h 223"/>
                <a:gd name="T56" fmla="*/ 27 w 139"/>
                <a:gd name="T57" fmla="*/ 212 h 223"/>
                <a:gd name="T58" fmla="*/ 134 w 139"/>
                <a:gd name="T59" fmla="*/ 52 h 223"/>
                <a:gd name="T60" fmla="*/ 139 w 139"/>
                <a:gd name="T61" fmla="*/ 33 h 223"/>
                <a:gd name="T62" fmla="*/ 125 w 139"/>
                <a:gd name="T63" fmla="*/ 6 h 223"/>
                <a:gd name="T64" fmla="*/ 106 w 139"/>
                <a:gd name="T65" fmla="*/ 0 h 223"/>
                <a:gd name="T66" fmla="*/ 106 w 139"/>
                <a:gd name="T6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223">
                  <a:moveTo>
                    <a:pt x="106" y="0"/>
                  </a:moveTo>
                  <a:cubicBezTo>
                    <a:pt x="106" y="0"/>
                    <a:pt x="106" y="0"/>
                    <a:pt x="106" y="0"/>
                  </a:cubicBezTo>
                  <a:cubicBezTo>
                    <a:pt x="96" y="0"/>
                    <a:pt x="86" y="5"/>
                    <a:pt x="79" y="14"/>
                  </a:cubicBezTo>
                  <a:cubicBezTo>
                    <a:pt x="79" y="14"/>
                    <a:pt x="79" y="14"/>
                    <a:pt x="79" y="14"/>
                  </a:cubicBezTo>
                  <a:cubicBezTo>
                    <a:pt x="79" y="14"/>
                    <a:pt x="79" y="14"/>
                    <a:pt x="79" y="14"/>
                  </a:cubicBezTo>
                  <a:cubicBezTo>
                    <a:pt x="79" y="14"/>
                    <a:pt x="79" y="14"/>
                    <a:pt x="78" y="15"/>
                  </a:cubicBezTo>
                  <a:cubicBezTo>
                    <a:pt x="78" y="15"/>
                    <a:pt x="78" y="15"/>
                    <a:pt x="78" y="15"/>
                  </a:cubicBezTo>
                  <a:cubicBezTo>
                    <a:pt x="0" y="133"/>
                    <a:pt x="0" y="133"/>
                    <a:pt x="0" y="133"/>
                  </a:cubicBezTo>
                  <a:cubicBezTo>
                    <a:pt x="27" y="175"/>
                    <a:pt x="27" y="175"/>
                    <a:pt x="27" y="175"/>
                  </a:cubicBezTo>
                  <a:cubicBezTo>
                    <a:pt x="37" y="190"/>
                    <a:pt x="33" y="211"/>
                    <a:pt x="18" y="221"/>
                  </a:cubicBezTo>
                  <a:cubicBezTo>
                    <a:pt x="17" y="222"/>
                    <a:pt x="16" y="222"/>
                    <a:pt x="15" y="223"/>
                  </a:cubicBezTo>
                  <a:cubicBezTo>
                    <a:pt x="19" y="221"/>
                    <a:pt x="23" y="218"/>
                    <a:pt x="26" y="214"/>
                  </a:cubicBezTo>
                  <a:cubicBezTo>
                    <a:pt x="26" y="214"/>
                    <a:pt x="26" y="214"/>
                    <a:pt x="26" y="214"/>
                  </a:cubicBezTo>
                  <a:cubicBezTo>
                    <a:pt x="26" y="214"/>
                    <a:pt x="26" y="214"/>
                    <a:pt x="26" y="213"/>
                  </a:cubicBezTo>
                  <a:cubicBezTo>
                    <a:pt x="26" y="213"/>
                    <a:pt x="26" y="213"/>
                    <a:pt x="26" y="213"/>
                  </a:cubicBezTo>
                  <a:cubicBezTo>
                    <a:pt x="26" y="213"/>
                    <a:pt x="26" y="213"/>
                    <a:pt x="26" y="213"/>
                  </a:cubicBezTo>
                  <a:cubicBezTo>
                    <a:pt x="26" y="213"/>
                    <a:pt x="26" y="213"/>
                    <a:pt x="26" y="213"/>
                  </a:cubicBezTo>
                  <a:cubicBezTo>
                    <a:pt x="26" y="213"/>
                    <a:pt x="26" y="213"/>
                    <a:pt x="26" y="213"/>
                  </a:cubicBezTo>
                  <a:cubicBezTo>
                    <a:pt x="26" y="213"/>
                    <a:pt x="27" y="213"/>
                    <a:pt x="27" y="213"/>
                  </a:cubicBezTo>
                  <a:cubicBezTo>
                    <a:pt x="27" y="213"/>
                    <a:pt x="27" y="213"/>
                    <a:pt x="27" y="213"/>
                  </a:cubicBezTo>
                  <a:cubicBezTo>
                    <a:pt x="27" y="213"/>
                    <a:pt x="27" y="213"/>
                    <a:pt x="27" y="213"/>
                  </a:cubicBezTo>
                  <a:cubicBezTo>
                    <a:pt x="27" y="213"/>
                    <a:pt x="27" y="213"/>
                    <a:pt x="27" y="213"/>
                  </a:cubicBezTo>
                  <a:cubicBezTo>
                    <a:pt x="27" y="213"/>
                    <a:pt x="27" y="213"/>
                    <a:pt x="27" y="213"/>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134" y="52"/>
                    <a:pt x="134" y="52"/>
                    <a:pt x="134" y="52"/>
                  </a:cubicBezTo>
                  <a:cubicBezTo>
                    <a:pt x="137" y="46"/>
                    <a:pt x="139" y="40"/>
                    <a:pt x="139" y="33"/>
                  </a:cubicBezTo>
                  <a:cubicBezTo>
                    <a:pt x="139" y="23"/>
                    <a:pt x="134" y="12"/>
                    <a:pt x="125" y="6"/>
                  </a:cubicBezTo>
                  <a:cubicBezTo>
                    <a:pt x="119" y="2"/>
                    <a:pt x="113" y="0"/>
                    <a:pt x="106" y="0"/>
                  </a:cubicBezTo>
                  <a:cubicBezTo>
                    <a:pt x="106" y="0"/>
                    <a:pt x="106" y="0"/>
                    <a:pt x="106" y="0"/>
                  </a:cubicBezTo>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a:p>
          </p:txBody>
        </p:sp>
        <p:sp>
          <p:nvSpPr>
            <p:cNvPr id="6" name="Freeform 256"/>
            <p:cNvSpPr>
              <a:spLocks/>
            </p:cNvSpPr>
            <p:nvPr/>
          </p:nvSpPr>
          <p:spPr bwMode="auto">
            <a:xfrm>
              <a:off x="6333580" y="2502552"/>
              <a:ext cx="217993" cy="358989"/>
            </a:xfrm>
            <a:custGeom>
              <a:avLst/>
              <a:gdLst>
                <a:gd name="T0" fmla="*/ 33 w 92"/>
                <a:gd name="T1" fmla="*/ 0 h 152"/>
                <a:gd name="T2" fmla="*/ 14 w 92"/>
                <a:gd name="T3" fmla="*/ 6 h 152"/>
                <a:gd name="T4" fmla="*/ 14 w 92"/>
                <a:gd name="T5" fmla="*/ 6 h 152"/>
                <a:gd name="T6" fmla="*/ 0 w 92"/>
                <a:gd name="T7" fmla="*/ 33 h 152"/>
                <a:gd name="T8" fmla="*/ 5 w 92"/>
                <a:gd name="T9" fmla="*/ 52 h 152"/>
                <a:gd name="T10" fmla="*/ 64 w 92"/>
                <a:gd name="T11" fmla="*/ 141 h 152"/>
                <a:gd name="T12" fmla="*/ 64 w 92"/>
                <a:gd name="T13" fmla="*/ 141 h 152"/>
                <a:gd name="T14" fmla="*/ 64 w 92"/>
                <a:gd name="T15" fmla="*/ 141 h 152"/>
                <a:gd name="T16" fmla="*/ 64 w 92"/>
                <a:gd name="T17" fmla="*/ 141 h 152"/>
                <a:gd name="T18" fmla="*/ 64 w 92"/>
                <a:gd name="T19" fmla="*/ 141 h 152"/>
                <a:gd name="T20" fmla="*/ 65 w 92"/>
                <a:gd name="T21" fmla="*/ 141 h 152"/>
                <a:gd name="T22" fmla="*/ 65 w 92"/>
                <a:gd name="T23" fmla="*/ 141 h 152"/>
                <a:gd name="T24" fmla="*/ 66 w 92"/>
                <a:gd name="T25" fmla="*/ 144 h 152"/>
                <a:gd name="T26" fmla="*/ 66 w 92"/>
                <a:gd name="T27" fmla="*/ 144 h 152"/>
                <a:gd name="T28" fmla="*/ 67 w 92"/>
                <a:gd name="T29" fmla="*/ 144 h 152"/>
                <a:gd name="T30" fmla="*/ 67 w 92"/>
                <a:gd name="T31" fmla="*/ 144 h 152"/>
                <a:gd name="T32" fmla="*/ 67 w 92"/>
                <a:gd name="T33" fmla="*/ 144 h 152"/>
                <a:gd name="T34" fmla="*/ 67 w 92"/>
                <a:gd name="T35" fmla="*/ 144 h 152"/>
                <a:gd name="T36" fmla="*/ 67 w 92"/>
                <a:gd name="T37" fmla="*/ 144 h 152"/>
                <a:gd name="T38" fmla="*/ 67 w 92"/>
                <a:gd name="T39" fmla="*/ 144 h 152"/>
                <a:gd name="T40" fmla="*/ 67 w 92"/>
                <a:gd name="T41" fmla="*/ 145 h 152"/>
                <a:gd name="T42" fmla="*/ 67 w 92"/>
                <a:gd name="T43" fmla="*/ 145 h 152"/>
                <a:gd name="T44" fmla="*/ 67 w 92"/>
                <a:gd name="T45" fmla="*/ 145 h 152"/>
                <a:gd name="T46" fmla="*/ 67 w 92"/>
                <a:gd name="T47" fmla="*/ 145 h 152"/>
                <a:gd name="T48" fmla="*/ 67 w 92"/>
                <a:gd name="T49" fmla="*/ 145 h 152"/>
                <a:gd name="T50" fmla="*/ 67 w 92"/>
                <a:gd name="T51" fmla="*/ 145 h 152"/>
                <a:gd name="T52" fmla="*/ 68 w 92"/>
                <a:gd name="T53" fmla="*/ 145 h 152"/>
                <a:gd name="T54" fmla="*/ 72 w 92"/>
                <a:gd name="T55" fmla="*/ 149 h 152"/>
                <a:gd name="T56" fmla="*/ 77 w 92"/>
                <a:gd name="T57" fmla="*/ 152 h 152"/>
                <a:gd name="T58" fmla="*/ 73 w 92"/>
                <a:gd name="T59" fmla="*/ 150 h 152"/>
                <a:gd name="T60" fmla="*/ 64 w 92"/>
                <a:gd name="T61" fmla="*/ 104 h 152"/>
                <a:gd name="T62" fmla="*/ 92 w 92"/>
                <a:gd name="T63" fmla="*/ 62 h 152"/>
                <a:gd name="T64" fmla="*/ 92 w 92"/>
                <a:gd name="T65" fmla="*/ 62 h 152"/>
                <a:gd name="T66" fmla="*/ 92 w 92"/>
                <a:gd name="T67" fmla="*/ 62 h 152"/>
                <a:gd name="T68" fmla="*/ 77 w 92"/>
                <a:gd name="T69" fmla="*/ 41 h 152"/>
                <a:gd name="T70" fmla="*/ 60 w 92"/>
                <a:gd name="T71" fmla="*/ 15 h 152"/>
                <a:gd name="T72" fmla="*/ 33 w 92"/>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52">
                  <a:moveTo>
                    <a:pt x="33" y="0"/>
                  </a:moveTo>
                  <a:cubicBezTo>
                    <a:pt x="26" y="0"/>
                    <a:pt x="20" y="2"/>
                    <a:pt x="14" y="6"/>
                  </a:cubicBezTo>
                  <a:cubicBezTo>
                    <a:pt x="14" y="6"/>
                    <a:pt x="14" y="6"/>
                    <a:pt x="14" y="6"/>
                  </a:cubicBezTo>
                  <a:cubicBezTo>
                    <a:pt x="5" y="12"/>
                    <a:pt x="0" y="23"/>
                    <a:pt x="0" y="33"/>
                  </a:cubicBezTo>
                  <a:cubicBezTo>
                    <a:pt x="0" y="40"/>
                    <a:pt x="2" y="46"/>
                    <a:pt x="5" y="52"/>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5" y="141"/>
                    <a:pt x="65" y="141"/>
                  </a:cubicBezTo>
                  <a:cubicBezTo>
                    <a:pt x="65" y="141"/>
                    <a:pt x="65" y="141"/>
                    <a:pt x="65" y="141"/>
                  </a:cubicBezTo>
                  <a:cubicBezTo>
                    <a:pt x="65" y="142"/>
                    <a:pt x="66" y="143"/>
                    <a:pt x="66" y="144"/>
                  </a:cubicBezTo>
                  <a:cubicBezTo>
                    <a:pt x="66" y="144"/>
                    <a:pt x="66" y="144"/>
                    <a:pt x="66" y="144"/>
                  </a:cubicBezTo>
                  <a:cubicBezTo>
                    <a:pt x="66" y="144"/>
                    <a:pt x="66"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8" y="145"/>
                    <a:pt x="68" y="145"/>
                    <a:pt x="68" y="145"/>
                  </a:cubicBezTo>
                  <a:cubicBezTo>
                    <a:pt x="69" y="147"/>
                    <a:pt x="71" y="148"/>
                    <a:pt x="72" y="149"/>
                  </a:cubicBezTo>
                  <a:cubicBezTo>
                    <a:pt x="74" y="150"/>
                    <a:pt x="75" y="151"/>
                    <a:pt x="77" y="152"/>
                  </a:cubicBezTo>
                  <a:cubicBezTo>
                    <a:pt x="76" y="151"/>
                    <a:pt x="75" y="151"/>
                    <a:pt x="73" y="150"/>
                  </a:cubicBezTo>
                  <a:cubicBezTo>
                    <a:pt x="58" y="140"/>
                    <a:pt x="54" y="119"/>
                    <a:pt x="64" y="104"/>
                  </a:cubicBezTo>
                  <a:cubicBezTo>
                    <a:pt x="92" y="62"/>
                    <a:pt x="92" y="62"/>
                    <a:pt x="92" y="62"/>
                  </a:cubicBezTo>
                  <a:cubicBezTo>
                    <a:pt x="92" y="62"/>
                    <a:pt x="92" y="62"/>
                    <a:pt x="92" y="62"/>
                  </a:cubicBezTo>
                  <a:cubicBezTo>
                    <a:pt x="92" y="62"/>
                    <a:pt x="92" y="62"/>
                    <a:pt x="92" y="62"/>
                  </a:cubicBezTo>
                  <a:cubicBezTo>
                    <a:pt x="77" y="41"/>
                    <a:pt x="77" y="41"/>
                    <a:pt x="77" y="41"/>
                  </a:cubicBezTo>
                  <a:cubicBezTo>
                    <a:pt x="60" y="15"/>
                    <a:pt x="60" y="15"/>
                    <a:pt x="60" y="15"/>
                  </a:cubicBezTo>
                  <a:cubicBezTo>
                    <a:pt x="54" y="5"/>
                    <a:pt x="44" y="0"/>
                    <a:pt x="33" y="0"/>
                  </a:cubicBezTo>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a:p>
          </p:txBody>
        </p:sp>
        <p:sp>
          <p:nvSpPr>
            <p:cNvPr id="7" name="Freeform 260"/>
            <p:cNvSpPr>
              <a:spLocks/>
            </p:cNvSpPr>
            <p:nvPr/>
          </p:nvSpPr>
          <p:spPr bwMode="auto">
            <a:xfrm>
              <a:off x="6461576" y="2648547"/>
              <a:ext cx="176995" cy="222993"/>
            </a:xfrm>
            <a:custGeom>
              <a:avLst/>
              <a:gdLst>
                <a:gd name="T0" fmla="*/ 38 w 75"/>
                <a:gd name="T1" fmla="*/ 0 h 94"/>
                <a:gd name="T2" fmla="*/ 10 w 75"/>
                <a:gd name="T3" fmla="*/ 42 h 94"/>
                <a:gd name="T4" fmla="*/ 19 w 75"/>
                <a:gd name="T5" fmla="*/ 88 h 94"/>
                <a:gd name="T6" fmla="*/ 23 w 75"/>
                <a:gd name="T7" fmla="*/ 90 h 94"/>
                <a:gd name="T8" fmla="*/ 24 w 75"/>
                <a:gd name="T9" fmla="*/ 90 h 94"/>
                <a:gd name="T10" fmla="*/ 24 w 75"/>
                <a:gd name="T11" fmla="*/ 91 h 94"/>
                <a:gd name="T12" fmla="*/ 35 w 75"/>
                <a:gd name="T13" fmla="*/ 93 h 94"/>
                <a:gd name="T14" fmla="*/ 36 w 75"/>
                <a:gd name="T15" fmla="*/ 93 h 94"/>
                <a:gd name="T16" fmla="*/ 36 w 75"/>
                <a:gd name="T17" fmla="*/ 93 h 94"/>
                <a:gd name="T18" fmla="*/ 36 w 75"/>
                <a:gd name="T19" fmla="*/ 93 h 94"/>
                <a:gd name="T20" fmla="*/ 37 w 75"/>
                <a:gd name="T21" fmla="*/ 94 h 94"/>
                <a:gd name="T22" fmla="*/ 38 w 75"/>
                <a:gd name="T23" fmla="*/ 94 h 94"/>
                <a:gd name="T24" fmla="*/ 38 w 75"/>
                <a:gd name="T25" fmla="*/ 94 h 94"/>
                <a:gd name="T26" fmla="*/ 39 w 75"/>
                <a:gd name="T27" fmla="*/ 93 h 94"/>
                <a:gd name="T28" fmla="*/ 40 w 75"/>
                <a:gd name="T29" fmla="*/ 93 h 94"/>
                <a:gd name="T30" fmla="*/ 40 w 75"/>
                <a:gd name="T31" fmla="*/ 93 h 94"/>
                <a:gd name="T32" fmla="*/ 40 w 75"/>
                <a:gd name="T33" fmla="*/ 93 h 94"/>
                <a:gd name="T34" fmla="*/ 52 w 75"/>
                <a:gd name="T35" fmla="*/ 91 h 94"/>
                <a:gd name="T36" fmla="*/ 52 w 75"/>
                <a:gd name="T37" fmla="*/ 90 h 94"/>
                <a:gd name="T38" fmla="*/ 53 w 75"/>
                <a:gd name="T39" fmla="*/ 90 h 94"/>
                <a:gd name="T40" fmla="*/ 56 w 75"/>
                <a:gd name="T41" fmla="*/ 88 h 94"/>
                <a:gd name="T42" fmla="*/ 65 w 75"/>
                <a:gd name="T43" fmla="*/ 42 h 94"/>
                <a:gd name="T44" fmla="*/ 38 w 75"/>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4">
                  <a:moveTo>
                    <a:pt x="38" y="0"/>
                  </a:moveTo>
                  <a:cubicBezTo>
                    <a:pt x="10" y="42"/>
                    <a:pt x="10" y="42"/>
                    <a:pt x="10" y="42"/>
                  </a:cubicBezTo>
                  <a:cubicBezTo>
                    <a:pt x="0" y="57"/>
                    <a:pt x="4" y="78"/>
                    <a:pt x="19" y="88"/>
                  </a:cubicBezTo>
                  <a:cubicBezTo>
                    <a:pt x="21" y="89"/>
                    <a:pt x="22" y="89"/>
                    <a:pt x="23" y="90"/>
                  </a:cubicBezTo>
                  <a:cubicBezTo>
                    <a:pt x="23" y="90"/>
                    <a:pt x="23" y="90"/>
                    <a:pt x="24" y="90"/>
                  </a:cubicBezTo>
                  <a:cubicBezTo>
                    <a:pt x="24" y="90"/>
                    <a:pt x="24" y="90"/>
                    <a:pt x="24" y="91"/>
                  </a:cubicBezTo>
                  <a:cubicBezTo>
                    <a:pt x="28" y="92"/>
                    <a:pt x="31" y="93"/>
                    <a:pt x="35" y="93"/>
                  </a:cubicBezTo>
                  <a:cubicBezTo>
                    <a:pt x="36" y="93"/>
                    <a:pt x="36" y="93"/>
                    <a:pt x="36" y="93"/>
                  </a:cubicBezTo>
                  <a:cubicBezTo>
                    <a:pt x="36" y="93"/>
                    <a:pt x="36" y="93"/>
                    <a:pt x="36" y="93"/>
                  </a:cubicBezTo>
                  <a:cubicBezTo>
                    <a:pt x="36" y="93"/>
                    <a:pt x="36" y="93"/>
                    <a:pt x="36" y="93"/>
                  </a:cubicBezTo>
                  <a:cubicBezTo>
                    <a:pt x="36" y="93"/>
                    <a:pt x="37" y="94"/>
                    <a:pt x="37" y="94"/>
                  </a:cubicBezTo>
                  <a:cubicBezTo>
                    <a:pt x="38" y="94"/>
                    <a:pt x="38" y="94"/>
                    <a:pt x="38" y="94"/>
                  </a:cubicBezTo>
                  <a:cubicBezTo>
                    <a:pt x="38" y="94"/>
                    <a:pt x="38" y="94"/>
                    <a:pt x="38" y="94"/>
                  </a:cubicBezTo>
                  <a:cubicBezTo>
                    <a:pt x="39" y="94"/>
                    <a:pt x="39" y="93"/>
                    <a:pt x="39" y="93"/>
                  </a:cubicBezTo>
                  <a:cubicBezTo>
                    <a:pt x="39" y="93"/>
                    <a:pt x="39" y="93"/>
                    <a:pt x="40" y="93"/>
                  </a:cubicBezTo>
                  <a:cubicBezTo>
                    <a:pt x="40" y="93"/>
                    <a:pt x="40" y="93"/>
                    <a:pt x="40" y="93"/>
                  </a:cubicBezTo>
                  <a:cubicBezTo>
                    <a:pt x="40" y="93"/>
                    <a:pt x="40" y="93"/>
                    <a:pt x="40" y="93"/>
                  </a:cubicBezTo>
                  <a:cubicBezTo>
                    <a:pt x="44" y="93"/>
                    <a:pt x="48" y="92"/>
                    <a:pt x="52" y="91"/>
                  </a:cubicBezTo>
                  <a:cubicBezTo>
                    <a:pt x="52" y="90"/>
                    <a:pt x="52" y="90"/>
                    <a:pt x="52" y="90"/>
                  </a:cubicBezTo>
                  <a:cubicBezTo>
                    <a:pt x="52" y="90"/>
                    <a:pt x="52" y="90"/>
                    <a:pt x="53" y="90"/>
                  </a:cubicBezTo>
                  <a:cubicBezTo>
                    <a:pt x="54" y="89"/>
                    <a:pt x="55" y="89"/>
                    <a:pt x="56" y="88"/>
                  </a:cubicBezTo>
                  <a:cubicBezTo>
                    <a:pt x="71" y="78"/>
                    <a:pt x="75" y="57"/>
                    <a:pt x="65" y="42"/>
                  </a:cubicBezTo>
                  <a:cubicBezTo>
                    <a:pt x="38" y="0"/>
                    <a:pt x="38" y="0"/>
                    <a:pt x="38" y="0"/>
                  </a:cubicBezTo>
                </a:path>
              </a:pathLst>
            </a:custGeom>
            <a:solidFill>
              <a:srgbClr val="017E18"/>
            </a:solidFill>
            <a:ln w="12700">
              <a:solidFill>
                <a:srgbClr val="017E18"/>
              </a:solidFill>
            </a:ln>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a:grpSpLocks noChangeAspect="1"/>
          </p:cNvGrpSpPr>
          <p:nvPr/>
        </p:nvGrpSpPr>
        <p:grpSpPr>
          <a:xfrm>
            <a:off x="2511957" y="4372081"/>
            <a:ext cx="502539" cy="494254"/>
            <a:chOff x="6333580" y="2334557"/>
            <a:chExt cx="545984" cy="536983"/>
          </a:xfrm>
        </p:grpSpPr>
        <p:sp>
          <p:nvSpPr>
            <p:cNvPr id="9" name="Freeform 251"/>
            <p:cNvSpPr>
              <a:spLocks/>
            </p:cNvSpPr>
            <p:nvPr/>
          </p:nvSpPr>
          <p:spPr bwMode="auto">
            <a:xfrm>
              <a:off x="6551574" y="2334557"/>
              <a:ext cx="327990" cy="526984"/>
            </a:xfrm>
            <a:custGeom>
              <a:avLst/>
              <a:gdLst>
                <a:gd name="T0" fmla="*/ 106 w 139"/>
                <a:gd name="T1" fmla="*/ 0 h 223"/>
                <a:gd name="T2" fmla="*/ 106 w 139"/>
                <a:gd name="T3" fmla="*/ 0 h 223"/>
                <a:gd name="T4" fmla="*/ 79 w 139"/>
                <a:gd name="T5" fmla="*/ 14 h 223"/>
                <a:gd name="T6" fmla="*/ 79 w 139"/>
                <a:gd name="T7" fmla="*/ 14 h 223"/>
                <a:gd name="T8" fmla="*/ 79 w 139"/>
                <a:gd name="T9" fmla="*/ 14 h 223"/>
                <a:gd name="T10" fmla="*/ 78 w 139"/>
                <a:gd name="T11" fmla="*/ 15 h 223"/>
                <a:gd name="T12" fmla="*/ 78 w 139"/>
                <a:gd name="T13" fmla="*/ 15 h 223"/>
                <a:gd name="T14" fmla="*/ 0 w 139"/>
                <a:gd name="T15" fmla="*/ 133 h 223"/>
                <a:gd name="T16" fmla="*/ 27 w 139"/>
                <a:gd name="T17" fmla="*/ 175 h 223"/>
                <a:gd name="T18" fmla="*/ 18 w 139"/>
                <a:gd name="T19" fmla="*/ 221 h 223"/>
                <a:gd name="T20" fmla="*/ 15 w 139"/>
                <a:gd name="T21" fmla="*/ 223 h 223"/>
                <a:gd name="T22" fmla="*/ 26 w 139"/>
                <a:gd name="T23" fmla="*/ 214 h 223"/>
                <a:gd name="T24" fmla="*/ 26 w 139"/>
                <a:gd name="T25" fmla="*/ 214 h 223"/>
                <a:gd name="T26" fmla="*/ 26 w 139"/>
                <a:gd name="T27" fmla="*/ 213 h 223"/>
                <a:gd name="T28" fmla="*/ 26 w 139"/>
                <a:gd name="T29" fmla="*/ 213 h 223"/>
                <a:gd name="T30" fmla="*/ 26 w 139"/>
                <a:gd name="T31" fmla="*/ 213 h 223"/>
                <a:gd name="T32" fmla="*/ 26 w 139"/>
                <a:gd name="T33" fmla="*/ 213 h 223"/>
                <a:gd name="T34" fmla="*/ 26 w 139"/>
                <a:gd name="T35" fmla="*/ 213 h 223"/>
                <a:gd name="T36" fmla="*/ 27 w 139"/>
                <a:gd name="T37" fmla="*/ 213 h 223"/>
                <a:gd name="T38" fmla="*/ 27 w 139"/>
                <a:gd name="T39" fmla="*/ 213 h 223"/>
                <a:gd name="T40" fmla="*/ 27 w 139"/>
                <a:gd name="T41" fmla="*/ 213 h 223"/>
                <a:gd name="T42" fmla="*/ 27 w 139"/>
                <a:gd name="T43" fmla="*/ 213 h 223"/>
                <a:gd name="T44" fmla="*/ 27 w 139"/>
                <a:gd name="T45" fmla="*/ 213 h 223"/>
                <a:gd name="T46" fmla="*/ 27 w 139"/>
                <a:gd name="T47" fmla="*/ 212 h 223"/>
                <a:gd name="T48" fmla="*/ 27 w 139"/>
                <a:gd name="T49" fmla="*/ 212 h 223"/>
                <a:gd name="T50" fmla="*/ 27 w 139"/>
                <a:gd name="T51" fmla="*/ 212 h 223"/>
                <a:gd name="T52" fmla="*/ 27 w 139"/>
                <a:gd name="T53" fmla="*/ 212 h 223"/>
                <a:gd name="T54" fmla="*/ 27 w 139"/>
                <a:gd name="T55" fmla="*/ 212 h 223"/>
                <a:gd name="T56" fmla="*/ 27 w 139"/>
                <a:gd name="T57" fmla="*/ 212 h 223"/>
                <a:gd name="T58" fmla="*/ 134 w 139"/>
                <a:gd name="T59" fmla="*/ 52 h 223"/>
                <a:gd name="T60" fmla="*/ 139 w 139"/>
                <a:gd name="T61" fmla="*/ 33 h 223"/>
                <a:gd name="T62" fmla="*/ 125 w 139"/>
                <a:gd name="T63" fmla="*/ 6 h 223"/>
                <a:gd name="T64" fmla="*/ 106 w 139"/>
                <a:gd name="T65" fmla="*/ 0 h 223"/>
                <a:gd name="T66" fmla="*/ 106 w 139"/>
                <a:gd name="T6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223">
                  <a:moveTo>
                    <a:pt x="106" y="0"/>
                  </a:moveTo>
                  <a:cubicBezTo>
                    <a:pt x="106" y="0"/>
                    <a:pt x="106" y="0"/>
                    <a:pt x="106" y="0"/>
                  </a:cubicBezTo>
                  <a:cubicBezTo>
                    <a:pt x="96" y="0"/>
                    <a:pt x="86" y="5"/>
                    <a:pt x="79" y="14"/>
                  </a:cubicBezTo>
                  <a:cubicBezTo>
                    <a:pt x="79" y="14"/>
                    <a:pt x="79" y="14"/>
                    <a:pt x="79" y="14"/>
                  </a:cubicBezTo>
                  <a:cubicBezTo>
                    <a:pt x="79" y="14"/>
                    <a:pt x="79" y="14"/>
                    <a:pt x="79" y="14"/>
                  </a:cubicBezTo>
                  <a:cubicBezTo>
                    <a:pt x="79" y="14"/>
                    <a:pt x="79" y="14"/>
                    <a:pt x="78" y="15"/>
                  </a:cubicBezTo>
                  <a:cubicBezTo>
                    <a:pt x="78" y="15"/>
                    <a:pt x="78" y="15"/>
                    <a:pt x="78" y="15"/>
                  </a:cubicBezTo>
                  <a:cubicBezTo>
                    <a:pt x="0" y="133"/>
                    <a:pt x="0" y="133"/>
                    <a:pt x="0" y="133"/>
                  </a:cubicBezTo>
                  <a:cubicBezTo>
                    <a:pt x="27" y="175"/>
                    <a:pt x="27" y="175"/>
                    <a:pt x="27" y="175"/>
                  </a:cubicBezTo>
                  <a:cubicBezTo>
                    <a:pt x="37" y="190"/>
                    <a:pt x="33" y="211"/>
                    <a:pt x="18" y="221"/>
                  </a:cubicBezTo>
                  <a:cubicBezTo>
                    <a:pt x="17" y="222"/>
                    <a:pt x="16" y="222"/>
                    <a:pt x="15" y="223"/>
                  </a:cubicBezTo>
                  <a:cubicBezTo>
                    <a:pt x="19" y="221"/>
                    <a:pt x="23" y="218"/>
                    <a:pt x="26" y="214"/>
                  </a:cubicBezTo>
                  <a:cubicBezTo>
                    <a:pt x="26" y="214"/>
                    <a:pt x="26" y="214"/>
                    <a:pt x="26" y="214"/>
                  </a:cubicBezTo>
                  <a:cubicBezTo>
                    <a:pt x="26" y="214"/>
                    <a:pt x="26" y="214"/>
                    <a:pt x="26" y="213"/>
                  </a:cubicBezTo>
                  <a:cubicBezTo>
                    <a:pt x="26" y="213"/>
                    <a:pt x="26" y="213"/>
                    <a:pt x="26" y="213"/>
                  </a:cubicBezTo>
                  <a:cubicBezTo>
                    <a:pt x="26" y="213"/>
                    <a:pt x="26" y="213"/>
                    <a:pt x="26" y="213"/>
                  </a:cubicBezTo>
                  <a:cubicBezTo>
                    <a:pt x="26" y="213"/>
                    <a:pt x="26" y="213"/>
                    <a:pt x="26" y="213"/>
                  </a:cubicBezTo>
                  <a:cubicBezTo>
                    <a:pt x="26" y="213"/>
                    <a:pt x="26" y="213"/>
                    <a:pt x="26" y="213"/>
                  </a:cubicBezTo>
                  <a:cubicBezTo>
                    <a:pt x="26" y="213"/>
                    <a:pt x="27" y="213"/>
                    <a:pt x="27" y="213"/>
                  </a:cubicBezTo>
                  <a:cubicBezTo>
                    <a:pt x="27" y="213"/>
                    <a:pt x="27" y="213"/>
                    <a:pt x="27" y="213"/>
                  </a:cubicBezTo>
                  <a:cubicBezTo>
                    <a:pt x="27" y="213"/>
                    <a:pt x="27" y="213"/>
                    <a:pt x="27" y="213"/>
                  </a:cubicBezTo>
                  <a:cubicBezTo>
                    <a:pt x="27" y="213"/>
                    <a:pt x="27" y="213"/>
                    <a:pt x="27" y="213"/>
                  </a:cubicBezTo>
                  <a:cubicBezTo>
                    <a:pt x="27" y="213"/>
                    <a:pt x="27" y="213"/>
                    <a:pt x="27" y="213"/>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134" y="52"/>
                    <a:pt x="134" y="52"/>
                    <a:pt x="134" y="52"/>
                  </a:cubicBezTo>
                  <a:cubicBezTo>
                    <a:pt x="137" y="46"/>
                    <a:pt x="139" y="40"/>
                    <a:pt x="139" y="33"/>
                  </a:cubicBezTo>
                  <a:cubicBezTo>
                    <a:pt x="139" y="23"/>
                    <a:pt x="134" y="12"/>
                    <a:pt x="125" y="6"/>
                  </a:cubicBezTo>
                  <a:cubicBezTo>
                    <a:pt x="119" y="2"/>
                    <a:pt x="113" y="0"/>
                    <a:pt x="106" y="0"/>
                  </a:cubicBezTo>
                  <a:cubicBezTo>
                    <a:pt x="106" y="0"/>
                    <a:pt x="106" y="0"/>
                    <a:pt x="106" y="0"/>
                  </a:cubicBezTo>
                </a:path>
              </a:pathLst>
            </a:custGeom>
            <a:solidFill>
              <a:schemeClr val="accent5"/>
            </a:solidFill>
            <a:ln>
              <a:solidFill>
                <a:schemeClr val="accent5"/>
              </a:solidFill>
            </a:ln>
            <a:extLst/>
          </p:spPr>
          <p:txBody>
            <a:bodyPr vert="horz" wrap="square" lIns="91440" tIns="45720" rIns="91440" bIns="45720" numCol="1" anchor="t" anchorCtr="0" compatLnSpc="1">
              <a:prstTxWarp prst="textNoShape">
                <a:avLst/>
              </a:prstTxWarp>
            </a:bodyPr>
            <a:lstStyle/>
            <a:p>
              <a:endParaRPr lang="en-US"/>
            </a:p>
          </p:txBody>
        </p:sp>
        <p:sp>
          <p:nvSpPr>
            <p:cNvPr id="10" name="Freeform 256"/>
            <p:cNvSpPr>
              <a:spLocks/>
            </p:cNvSpPr>
            <p:nvPr/>
          </p:nvSpPr>
          <p:spPr bwMode="auto">
            <a:xfrm>
              <a:off x="6333580" y="2502552"/>
              <a:ext cx="217993" cy="358989"/>
            </a:xfrm>
            <a:custGeom>
              <a:avLst/>
              <a:gdLst>
                <a:gd name="T0" fmla="*/ 33 w 92"/>
                <a:gd name="T1" fmla="*/ 0 h 152"/>
                <a:gd name="T2" fmla="*/ 14 w 92"/>
                <a:gd name="T3" fmla="*/ 6 h 152"/>
                <a:gd name="T4" fmla="*/ 14 w 92"/>
                <a:gd name="T5" fmla="*/ 6 h 152"/>
                <a:gd name="T6" fmla="*/ 0 w 92"/>
                <a:gd name="T7" fmla="*/ 33 h 152"/>
                <a:gd name="T8" fmla="*/ 5 w 92"/>
                <a:gd name="T9" fmla="*/ 52 h 152"/>
                <a:gd name="T10" fmla="*/ 64 w 92"/>
                <a:gd name="T11" fmla="*/ 141 h 152"/>
                <a:gd name="T12" fmla="*/ 64 w 92"/>
                <a:gd name="T13" fmla="*/ 141 h 152"/>
                <a:gd name="T14" fmla="*/ 64 w 92"/>
                <a:gd name="T15" fmla="*/ 141 h 152"/>
                <a:gd name="T16" fmla="*/ 64 w 92"/>
                <a:gd name="T17" fmla="*/ 141 h 152"/>
                <a:gd name="T18" fmla="*/ 64 w 92"/>
                <a:gd name="T19" fmla="*/ 141 h 152"/>
                <a:gd name="T20" fmla="*/ 65 w 92"/>
                <a:gd name="T21" fmla="*/ 141 h 152"/>
                <a:gd name="T22" fmla="*/ 65 w 92"/>
                <a:gd name="T23" fmla="*/ 141 h 152"/>
                <a:gd name="T24" fmla="*/ 66 w 92"/>
                <a:gd name="T25" fmla="*/ 144 h 152"/>
                <a:gd name="T26" fmla="*/ 66 w 92"/>
                <a:gd name="T27" fmla="*/ 144 h 152"/>
                <a:gd name="T28" fmla="*/ 67 w 92"/>
                <a:gd name="T29" fmla="*/ 144 h 152"/>
                <a:gd name="T30" fmla="*/ 67 w 92"/>
                <a:gd name="T31" fmla="*/ 144 h 152"/>
                <a:gd name="T32" fmla="*/ 67 w 92"/>
                <a:gd name="T33" fmla="*/ 144 h 152"/>
                <a:gd name="T34" fmla="*/ 67 w 92"/>
                <a:gd name="T35" fmla="*/ 144 h 152"/>
                <a:gd name="T36" fmla="*/ 67 w 92"/>
                <a:gd name="T37" fmla="*/ 144 h 152"/>
                <a:gd name="T38" fmla="*/ 67 w 92"/>
                <a:gd name="T39" fmla="*/ 144 h 152"/>
                <a:gd name="T40" fmla="*/ 67 w 92"/>
                <a:gd name="T41" fmla="*/ 145 h 152"/>
                <a:gd name="T42" fmla="*/ 67 w 92"/>
                <a:gd name="T43" fmla="*/ 145 h 152"/>
                <a:gd name="T44" fmla="*/ 67 w 92"/>
                <a:gd name="T45" fmla="*/ 145 h 152"/>
                <a:gd name="T46" fmla="*/ 67 w 92"/>
                <a:gd name="T47" fmla="*/ 145 h 152"/>
                <a:gd name="T48" fmla="*/ 67 w 92"/>
                <a:gd name="T49" fmla="*/ 145 h 152"/>
                <a:gd name="T50" fmla="*/ 67 w 92"/>
                <a:gd name="T51" fmla="*/ 145 h 152"/>
                <a:gd name="T52" fmla="*/ 68 w 92"/>
                <a:gd name="T53" fmla="*/ 145 h 152"/>
                <a:gd name="T54" fmla="*/ 72 w 92"/>
                <a:gd name="T55" fmla="*/ 149 h 152"/>
                <a:gd name="T56" fmla="*/ 77 w 92"/>
                <a:gd name="T57" fmla="*/ 152 h 152"/>
                <a:gd name="T58" fmla="*/ 73 w 92"/>
                <a:gd name="T59" fmla="*/ 150 h 152"/>
                <a:gd name="T60" fmla="*/ 64 w 92"/>
                <a:gd name="T61" fmla="*/ 104 h 152"/>
                <a:gd name="T62" fmla="*/ 92 w 92"/>
                <a:gd name="T63" fmla="*/ 62 h 152"/>
                <a:gd name="T64" fmla="*/ 92 w 92"/>
                <a:gd name="T65" fmla="*/ 62 h 152"/>
                <a:gd name="T66" fmla="*/ 92 w 92"/>
                <a:gd name="T67" fmla="*/ 62 h 152"/>
                <a:gd name="T68" fmla="*/ 77 w 92"/>
                <a:gd name="T69" fmla="*/ 41 h 152"/>
                <a:gd name="T70" fmla="*/ 60 w 92"/>
                <a:gd name="T71" fmla="*/ 15 h 152"/>
                <a:gd name="T72" fmla="*/ 33 w 92"/>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52">
                  <a:moveTo>
                    <a:pt x="33" y="0"/>
                  </a:moveTo>
                  <a:cubicBezTo>
                    <a:pt x="26" y="0"/>
                    <a:pt x="20" y="2"/>
                    <a:pt x="14" y="6"/>
                  </a:cubicBezTo>
                  <a:cubicBezTo>
                    <a:pt x="14" y="6"/>
                    <a:pt x="14" y="6"/>
                    <a:pt x="14" y="6"/>
                  </a:cubicBezTo>
                  <a:cubicBezTo>
                    <a:pt x="5" y="12"/>
                    <a:pt x="0" y="23"/>
                    <a:pt x="0" y="33"/>
                  </a:cubicBezTo>
                  <a:cubicBezTo>
                    <a:pt x="0" y="40"/>
                    <a:pt x="2" y="46"/>
                    <a:pt x="5" y="52"/>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5" y="141"/>
                    <a:pt x="65" y="141"/>
                  </a:cubicBezTo>
                  <a:cubicBezTo>
                    <a:pt x="65" y="141"/>
                    <a:pt x="65" y="141"/>
                    <a:pt x="65" y="141"/>
                  </a:cubicBezTo>
                  <a:cubicBezTo>
                    <a:pt x="65" y="142"/>
                    <a:pt x="66" y="143"/>
                    <a:pt x="66" y="144"/>
                  </a:cubicBezTo>
                  <a:cubicBezTo>
                    <a:pt x="66" y="144"/>
                    <a:pt x="66" y="144"/>
                    <a:pt x="66" y="144"/>
                  </a:cubicBezTo>
                  <a:cubicBezTo>
                    <a:pt x="66" y="144"/>
                    <a:pt x="66"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8" y="145"/>
                    <a:pt x="68" y="145"/>
                    <a:pt x="68" y="145"/>
                  </a:cubicBezTo>
                  <a:cubicBezTo>
                    <a:pt x="69" y="147"/>
                    <a:pt x="71" y="148"/>
                    <a:pt x="72" y="149"/>
                  </a:cubicBezTo>
                  <a:cubicBezTo>
                    <a:pt x="74" y="150"/>
                    <a:pt x="75" y="151"/>
                    <a:pt x="77" y="152"/>
                  </a:cubicBezTo>
                  <a:cubicBezTo>
                    <a:pt x="76" y="151"/>
                    <a:pt x="75" y="151"/>
                    <a:pt x="73" y="150"/>
                  </a:cubicBezTo>
                  <a:cubicBezTo>
                    <a:pt x="58" y="140"/>
                    <a:pt x="54" y="119"/>
                    <a:pt x="64" y="104"/>
                  </a:cubicBezTo>
                  <a:cubicBezTo>
                    <a:pt x="92" y="62"/>
                    <a:pt x="92" y="62"/>
                    <a:pt x="92" y="62"/>
                  </a:cubicBezTo>
                  <a:cubicBezTo>
                    <a:pt x="92" y="62"/>
                    <a:pt x="92" y="62"/>
                    <a:pt x="92" y="62"/>
                  </a:cubicBezTo>
                  <a:cubicBezTo>
                    <a:pt x="92" y="62"/>
                    <a:pt x="92" y="62"/>
                    <a:pt x="92" y="62"/>
                  </a:cubicBezTo>
                  <a:cubicBezTo>
                    <a:pt x="77" y="41"/>
                    <a:pt x="77" y="41"/>
                    <a:pt x="77" y="41"/>
                  </a:cubicBezTo>
                  <a:cubicBezTo>
                    <a:pt x="60" y="15"/>
                    <a:pt x="60" y="15"/>
                    <a:pt x="60" y="15"/>
                  </a:cubicBezTo>
                  <a:cubicBezTo>
                    <a:pt x="54" y="5"/>
                    <a:pt x="44" y="0"/>
                    <a:pt x="33" y="0"/>
                  </a:cubicBezTo>
                </a:path>
              </a:pathLst>
            </a:custGeom>
            <a:solidFill>
              <a:schemeClr val="accent5"/>
            </a:solidFill>
            <a:ln>
              <a:solidFill>
                <a:schemeClr val="accent5"/>
              </a:solidFill>
            </a:ln>
            <a:extLst/>
          </p:spPr>
          <p:txBody>
            <a:bodyPr vert="horz" wrap="square" lIns="91440" tIns="45720" rIns="91440" bIns="45720" numCol="1" anchor="t" anchorCtr="0" compatLnSpc="1">
              <a:prstTxWarp prst="textNoShape">
                <a:avLst/>
              </a:prstTxWarp>
            </a:bodyPr>
            <a:lstStyle/>
            <a:p>
              <a:endParaRPr lang="en-US"/>
            </a:p>
          </p:txBody>
        </p:sp>
        <p:sp>
          <p:nvSpPr>
            <p:cNvPr id="11" name="Freeform 260"/>
            <p:cNvSpPr>
              <a:spLocks/>
            </p:cNvSpPr>
            <p:nvPr/>
          </p:nvSpPr>
          <p:spPr bwMode="auto">
            <a:xfrm>
              <a:off x="6461576" y="2648547"/>
              <a:ext cx="176995" cy="222993"/>
            </a:xfrm>
            <a:custGeom>
              <a:avLst/>
              <a:gdLst>
                <a:gd name="T0" fmla="*/ 38 w 75"/>
                <a:gd name="T1" fmla="*/ 0 h 94"/>
                <a:gd name="T2" fmla="*/ 10 w 75"/>
                <a:gd name="T3" fmla="*/ 42 h 94"/>
                <a:gd name="T4" fmla="*/ 19 w 75"/>
                <a:gd name="T5" fmla="*/ 88 h 94"/>
                <a:gd name="T6" fmla="*/ 23 w 75"/>
                <a:gd name="T7" fmla="*/ 90 h 94"/>
                <a:gd name="T8" fmla="*/ 24 w 75"/>
                <a:gd name="T9" fmla="*/ 90 h 94"/>
                <a:gd name="T10" fmla="*/ 24 w 75"/>
                <a:gd name="T11" fmla="*/ 91 h 94"/>
                <a:gd name="T12" fmla="*/ 35 w 75"/>
                <a:gd name="T13" fmla="*/ 93 h 94"/>
                <a:gd name="T14" fmla="*/ 36 w 75"/>
                <a:gd name="T15" fmla="*/ 93 h 94"/>
                <a:gd name="T16" fmla="*/ 36 w 75"/>
                <a:gd name="T17" fmla="*/ 93 h 94"/>
                <a:gd name="T18" fmla="*/ 36 w 75"/>
                <a:gd name="T19" fmla="*/ 93 h 94"/>
                <a:gd name="T20" fmla="*/ 37 w 75"/>
                <a:gd name="T21" fmla="*/ 94 h 94"/>
                <a:gd name="T22" fmla="*/ 38 w 75"/>
                <a:gd name="T23" fmla="*/ 94 h 94"/>
                <a:gd name="T24" fmla="*/ 38 w 75"/>
                <a:gd name="T25" fmla="*/ 94 h 94"/>
                <a:gd name="T26" fmla="*/ 39 w 75"/>
                <a:gd name="T27" fmla="*/ 93 h 94"/>
                <a:gd name="T28" fmla="*/ 40 w 75"/>
                <a:gd name="T29" fmla="*/ 93 h 94"/>
                <a:gd name="T30" fmla="*/ 40 w 75"/>
                <a:gd name="T31" fmla="*/ 93 h 94"/>
                <a:gd name="T32" fmla="*/ 40 w 75"/>
                <a:gd name="T33" fmla="*/ 93 h 94"/>
                <a:gd name="T34" fmla="*/ 52 w 75"/>
                <a:gd name="T35" fmla="*/ 91 h 94"/>
                <a:gd name="T36" fmla="*/ 52 w 75"/>
                <a:gd name="T37" fmla="*/ 90 h 94"/>
                <a:gd name="T38" fmla="*/ 53 w 75"/>
                <a:gd name="T39" fmla="*/ 90 h 94"/>
                <a:gd name="T40" fmla="*/ 56 w 75"/>
                <a:gd name="T41" fmla="*/ 88 h 94"/>
                <a:gd name="T42" fmla="*/ 65 w 75"/>
                <a:gd name="T43" fmla="*/ 42 h 94"/>
                <a:gd name="T44" fmla="*/ 38 w 75"/>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4">
                  <a:moveTo>
                    <a:pt x="38" y="0"/>
                  </a:moveTo>
                  <a:cubicBezTo>
                    <a:pt x="10" y="42"/>
                    <a:pt x="10" y="42"/>
                    <a:pt x="10" y="42"/>
                  </a:cubicBezTo>
                  <a:cubicBezTo>
                    <a:pt x="0" y="57"/>
                    <a:pt x="4" y="78"/>
                    <a:pt x="19" y="88"/>
                  </a:cubicBezTo>
                  <a:cubicBezTo>
                    <a:pt x="21" y="89"/>
                    <a:pt x="22" y="89"/>
                    <a:pt x="23" y="90"/>
                  </a:cubicBezTo>
                  <a:cubicBezTo>
                    <a:pt x="23" y="90"/>
                    <a:pt x="23" y="90"/>
                    <a:pt x="24" y="90"/>
                  </a:cubicBezTo>
                  <a:cubicBezTo>
                    <a:pt x="24" y="90"/>
                    <a:pt x="24" y="90"/>
                    <a:pt x="24" y="91"/>
                  </a:cubicBezTo>
                  <a:cubicBezTo>
                    <a:pt x="28" y="92"/>
                    <a:pt x="31" y="93"/>
                    <a:pt x="35" y="93"/>
                  </a:cubicBezTo>
                  <a:cubicBezTo>
                    <a:pt x="36" y="93"/>
                    <a:pt x="36" y="93"/>
                    <a:pt x="36" y="93"/>
                  </a:cubicBezTo>
                  <a:cubicBezTo>
                    <a:pt x="36" y="93"/>
                    <a:pt x="36" y="93"/>
                    <a:pt x="36" y="93"/>
                  </a:cubicBezTo>
                  <a:cubicBezTo>
                    <a:pt x="36" y="93"/>
                    <a:pt x="36" y="93"/>
                    <a:pt x="36" y="93"/>
                  </a:cubicBezTo>
                  <a:cubicBezTo>
                    <a:pt x="36" y="93"/>
                    <a:pt x="37" y="94"/>
                    <a:pt x="37" y="94"/>
                  </a:cubicBezTo>
                  <a:cubicBezTo>
                    <a:pt x="38" y="94"/>
                    <a:pt x="38" y="94"/>
                    <a:pt x="38" y="94"/>
                  </a:cubicBezTo>
                  <a:cubicBezTo>
                    <a:pt x="38" y="94"/>
                    <a:pt x="38" y="94"/>
                    <a:pt x="38" y="94"/>
                  </a:cubicBezTo>
                  <a:cubicBezTo>
                    <a:pt x="39" y="94"/>
                    <a:pt x="39" y="93"/>
                    <a:pt x="39" y="93"/>
                  </a:cubicBezTo>
                  <a:cubicBezTo>
                    <a:pt x="39" y="93"/>
                    <a:pt x="39" y="93"/>
                    <a:pt x="40" y="93"/>
                  </a:cubicBezTo>
                  <a:cubicBezTo>
                    <a:pt x="40" y="93"/>
                    <a:pt x="40" y="93"/>
                    <a:pt x="40" y="93"/>
                  </a:cubicBezTo>
                  <a:cubicBezTo>
                    <a:pt x="40" y="93"/>
                    <a:pt x="40" y="93"/>
                    <a:pt x="40" y="93"/>
                  </a:cubicBezTo>
                  <a:cubicBezTo>
                    <a:pt x="44" y="93"/>
                    <a:pt x="48" y="92"/>
                    <a:pt x="52" y="91"/>
                  </a:cubicBezTo>
                  <a:cubicBezTo>
                    <a:pt x="52" y="90"/>
                    <a:pt x="52" y="90"/>
                    <a:pt x="52" y="90"/>
                  </a:cubicBezTo>
                  <a:cubicBezTo>
                    <a:pt x="52" y="90"/>
                    <a:pt x="52" y="90"/>
                    <a:pt x="53" y="90"/>
                  </a:cubicBezTo>
                  <a:cubicBezTo>
                    <a:pt x="54" y="89"/>
                    <a:pt x="55" y="89"/>
                    <a:pt x="56" y="88"/>
                  </a:cubicBezTo>
                  <a:cubicBezTo>
                    <a:pt x="71" y="78"/>
                    <a:pt x="75" y="57"/>
                    <a:pt x="65" y="42"/>
                  </a:cubicBezTo>
                  <a:cubicBezTo>
                    <a:pt x="38" y="0"/>
                    <a:pt x="38" y="0"/>
                    <a:pt x="38" y="0"/>
                  </a:cubicBezTo>
                </a:path>
              </a:pathLst>
            </a:custGeom>
            <a:solidFill>
              <a:srgbClr val="F57302"/>
            </a:solidFill>
            <a:ln w="12700">
              <a:solidFill>
                <a:srgbClr val="F57302"/>
              </a:solidFill>
            </a:ln>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a:grpSpLocks noChangeAspect="1"/>
          </p:cNvGrpSpPr>
          <p:nvPr/>
        </p:nvGrpSpPr>
        <p:grpSpPr>
          <a:xfrm>
            <a:off x="2511957" y="2683620"/>
            <a:ext cx="502539" cy="494254"/>
            <a:chOff x="6333580" y="2334557"/>
            <a:chExt cx="545984" cy="536983"/>
          </a:xfrm>
        </p:grpSpPr>
        <p:sp>
          <p:nvSpPr>
            <p:cNvPr id="13" name="Freeform 251"/>
            <p:cNvSpPr>
              <a:spLocks/>
            </p:cNvSpPr>
            <p:nvPr/>
          </p:nvSpPr>
          <p:spPr bwMode="auto">
            <a:xfrm>
              <a:off x="6551574" y="2334557"/>
              <a:ext cx="327990" cy="526984"/>
            </a:xfrm>
            <a:custGeom>
              <a:avLst/>
              <a:gdLst>
                <a:gd name="T0" fmla="*/ 106 w 139"/>
                <a:gd name="T1" fmla="*/ 0 h 223"/>
                <a:gd name="T2" fmla="*/ 106 w 139"/>
                <a:gd name="T3" fmla="*/ 0 h 223"/>
                <a:gd name="T4" fmla="*/ 79 w 139"/>
                <a:gd name="T5" fmla="*/ 14 h 223"/>
                <a:gd name="T6" fmla="*/ 79 w 139"/>
                <a:gd name="T7" fmla="*/ 14 h 223"/>
                <a:gd name="T8" fmla="*/ 79 w 139"/>
                <a:gd name="T9" fmla="*/ 14 h 223"/>
                <a:gd name="T10" fmla="*/ 78 w 139"/>
                <a:gd name="T11" fmla="*/ 15 h 223"/>
                <a:gd name="T12" fmla="*/ 78 w 139"/>
                <a:gd name="T13" fmla="*/ 15 h 223"/>
                <a:gd name="T14" fmla="*/ 0 w 139"/>
                <a:gd name="T15" fmla="*/ 133 h 223"/>
                <a:gd name="T16" fmla="*/ 27 w 139"/>
                <a:gd name="T17" fmla="*/ 175 h 223"/>
                <a:gd name="T18" fmla="*/ 18 w 139"/>
                <a:gd name="T19" fmla="*/ 221 h 223"/>
                <a:gd name="T20" fmla="*/ 15 w 139"/>
                <a:gd name="T21" fmla="*/ 223 h 223"/>
                <a:gd name="T22" fmla="*/ 26 w 139"/>
                <a:gd name="T23" fmla="*/ 214 h 223"/>
                <a:gd name="T24" fmla="*/ 26 w 139"/>
                <a:gd name="T25" fmla="*/ 214 h 223"/>
                <a:gd name="T26" fmla="*/ 26 w 139"/>
                <a:gd name="T27" fmla="*/ 213 h 223"/>
                <a:gd name="T28" fmla="*/ 26 w 139"/>
                <a:gd name="T29" fmla="*/ 213 h 223"/>
                <a:gd name="T30" fmla="*/ 26 w 139"/>
                <a:gd name="T31" fmla="*/ 213 h 223"/>
                <a:gd name="T32" fmla="*/ 26 w 139"/>
                <a:gd name="T33" fmla="*/ 213 h 223"/>
                <a:gd name="T34" fmla="*/ 26 w 139"/>
                <a:gd name="T35" fmla="*/ 213 h 223"/>
                <a:gd name="T36" fmla="*/ 27 w 139"/>
                <a:gd name="T37" fmla="*/ 213 h 223"/>
                <a:gd name="T38" fmla="*/ 27 w 139"/>
                <a:gd name="T39" fmla="*/ 213 h 223"/>
                <a:gd name="T40" fmla="*/ 27 w 139"/>
                <a:gd name="T41" fmla="*/ 213 h 223"/>
                <a:gd name="T42" fmla="*/ 27 w 139"/>
                <a:gd name="T43" fmla="*/ 213 h 223"/>
                <a:gd name="T44" fmla="*/ 27 w 139"/>
                <a:gd name="T45" fmla="*/ 213 h 223"/>
                <a:gd name="T46" fmla="*/ 27 w 139"/>
                <a:gd name="T47" fmla="*/ 212 h 223"/>
                <a:gd name="T48" fmla="*/ 27 w 139"/>
                <a:gd name="T49" fmla="*/ 212 h 223"/>
                <a:gd name="T50" fmla="*/ 27 w 139"/>
                <a:gd name="T51" fmla="*/ 212 h 223"/>
                <a:gd name="T52" fmla="*/ 27 w 139"/>
                <a:gd name="T53" fmla="*/ 212 h 223"/>
                <a:gd name="T54" fmla="*/ 27 w 139"/>
                <a:gd name="T55" fmla="*/ 212 h 223"/>
                <a:gd name="T56" fmla="*/ 27 w 139"/>
                <a:gd name="T57" fmla="*/ 212 h 223"/>
                <a:gd name="T58" fmla="*/ 134 w 139"/>
                <a:gd name="T59" fmla="*/ 52 h 223"/>
                <a:gd name="T60" fmla="*/ 139 w 139"/>
                <a:gd name="T61" fmla="*/ 33 h 223"/>
                <a:gd name="T62" fmla="*/ 125 w 139"/>
                <a:gd name="T63" fmla="*/ 6 h 223"/>
                <a:gd name="T64" fmla="*/ 106 w 139"/>
                <a:gd name="T65" fmla="*/ 0 h 223"/>
                <a:gd name="T66" fmla="*/ 106 w 139"/>
                <a:gd name="T6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223">
                  <a:moveTo>
                    <a:pt x="106" y="0"/>
                  </a:moveTo>
                  <a:cubicBezTo>
                    <a:pt x="106" y="0"/>
                    <a:pt x="106" y="0"/>
                    <a:pt x="106" y="0"/>
                  </a:cubicBezTo>
                  <a:cubicBezTo>
                    <a:pt x="96" y="0"/>
                    <a:pt x="86" y="5"/>
                    <a:pt x="79" y="14"/>
                  </a:cubicBezTo>
                  <a:cubicBezTo>
                    <a:pt x="79" y="14"/>
                    <a:pt x="79" y="14"/>
                    <a:pt x="79" y="14"/>
                  </a:cubicBezTo>
                  <a:cubicBezTo>
                    <a:pt x="79" y="14"/>
                    <a:pt x="79" y="14"/>
                    <a:pt x="79" y="14"/>
                  </a:cubicBezTo>
                  <a:cubicBezTo>
                    <a:pt x="79" y="14"/>
                    <a:pt x="79" y="14"/>
                    <a:pt x="78" y="15"/>
                  </a:cubicBezTo>
                  <a:cubicBezTo>
                    <a:pt x="78" y="15"/>
                    <a:pt x="78" y="15"/>
                    <a:pt x="78" y="15"/>
                  </a:cubicBezTo>
                  <a:cubicBezTo>
                    <a:pt x="0" y="133"/>
                    <a:pt x="0" y="133"/>
                    <a:pt x="0" y="133"/>
                  </a:cubicBezTo>
                  <a:cubicBezTo>
                    <a:pt x="27" y="175"/>
                    <a:pt x="27" y="175"/>
                    <a:pt x="27" y="175"/>
                  </a:cubicBezTo>
                  <a:cubicBezTo>
                    <a:pt x="37" y="190"/>
                    <a:pt x="33" y="211"/>
                    <a:pt x="18" y="221"/>
                  </a:cubicBezTo>
                  <a:cubicBezTo>
                    <a:pt x="17" y="222"/>
                    <a:pt x="16" y="222"/>
                    <a:pt x="15" y="223"/>
                  </a:cubicBezTo>
                  <a:cubicBezTo>
                    <a:pt x="19" y="221"/>
                    <a:pt x="23" y="218"/>
                    <a:pt x="26" y="214"/>
                  </a:cubicBezTo>
                  <a:cubicBezTo>
                    <a:pt x="26" y="214"/>
                    <a:pt x="26" y="214"/>
                    <a:pt x="26" y="214"/>
                  </a:cubicBezTo>
                  <a:cubicBezTo>
                    <a:pt x="26" y="214"/>
                    <a:pt x="26" y="214"/>
                    <a:pt x="26" y="213"/>
                  </a:cubicBezTo>
                  <a:cubicBezTo>
                    <a:pt x="26" y="213"/>
                    <a:pt x="26" y="213"/>
                    <a:pt x="26" y="213"/>
                  </a:cubicBezTo>
                  <a:cubicBezTo>
                    <a:pt x="26" y="213"/>
                    <a:pt x="26" y="213"/>
                    <a:pt x="26" y="213"/>
                  </a:cubicBezTo>
                  <a:cubicBezTo>
                    <a:pt x="26" y="213"/>
                    <a:pt x="26" y="213"/>
                    <a:pt x="26" y="213"/>
                  </a:cubicBezTo>
                  <a:cubicBezTo>
                    <a:pt x="26" y="213"/>
                    <a:pt x="26" y="213"/>
                    <a:pt x="26" y="213"/>
                  </a:cubicBezTo>
                  <a:cubicBezTo>
                    <a:pt x="26" y="213"/>
                    <a:pt x="27" y="213"/>
                    <a:pt x="27" y="213"/>
                  </a:cubicBezTo>
                  <a:cubicBezTo>
                    <a:pt x="27" y="213"/>
                    <a:pt x="27" y="213"/>
                    <a:pt x="27" y="213"/>
                  </a:cubicBezTo>
                  <a:cubicBezTo>
                    <a:pt x="27" y="213"/>
                    <a:pt x="27" y="213"/>
                    <a:pt x="27" y="213"/>
                  </a:cubicBezTo>
                  <a:cubicBezTo>
                    <a:pt x="27" y="213"/>
                    <a:pt x="27" y="213"/>
                    <a:pt x="27" y="213"/>
                  </a:cubicBezTo>
                  <a:cubicBezTo>
                    <a:pt x="27" y="213"/>
                    <a:pt x="27" y="213"/>
                    <a:pt x="27" y="213"/>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134" y="52"/>
                    <a:pt x="134" y="52"/>
                    <a:pt x="134" y="52"/>
                  </a:cubicBezTo>
                  <a:cubicBezTo>
                    <a:pt x="137" y="46"/>
                    <a:pt x="139" y="40"/>
                    <a:pt x="139" y="33"/>
                  </a:cubicBezTo>
                  <a:cubicBezTo>
                    <a:pt x="139" y="23"/>
                    <a:pt x="134" y="12"/>
                    <a:pt x="125" y="6"/>
                  </a:cubicBezTo>
                  <a:cubicBezTo>
                    <a:pt x="119" y="2"/>
                    <a:pt x="113" y="0"/>
                    <a:pt x="106" y="0"/>
                  </a:cubicBezTo>
                  <a:cubicBezTo>
                    <a:pt x="106" y="0"/>
                    <a:pt x="106" y="0"/>
                    <a:pt x="106" y="0"/>
                  </a:cubicBezTo>
                </a:path>
              </a:pathLst>
            </a:custGeom>
            <a:solidFill>
              <a:schemeClr val="accent1"/>
            </a:solidFill>
            <a:ln w="3175">
              <a:solidFill>
                <a:schemeClr val="accent1"/>
              </a:solidFill>
            </a:ln>
            <a:extLst/>
          </p:spPr>
          <p:txBody>
            <a:bodyPr vert="horz" wrap="square" lIns="91440" tIns="45720" rIns="91440" bIns="45720" numCol="1" anchor="t" anchorCtr="0" compatLnSpc="1">
              <a:prstTxWarp prst="textNoShape">
                <a:avLst/>
              </a:prstTxWarp>
            </a:bodyPr>
            <a:lstStyle/>
            <a:p>
              <a:endParaRPr lang="en-US"/>
            </a:p>
          </p:txBody>
        </p:sp>
        <p:sp>
          <p:nvSpPr>
            <p:cNvPr id="14" name="Freeform 256"/>
            <p:cNvSpPr>
              <a:spLocks/>
            </p:cNvSpPr>
            <p:nvPr/>
          </p:nvSpPr>
          <p:spPr bwMode="auto">
            <a:xfrm>
              <a:off x="6333580" y="2502552"/>
              <a:ext cx="217993" cy="358989"/>
            </a:xfrm>
            <a:custGeom>
              <a:avLst/>
              <a:gdLst>
                <a:gd name="T0" fmla="*/ 33 w 92"/>
                <a:gd name="T1" fmla="*/ 0 h 152"/>
                <a:gd name="T2" fmla="*/ 14 w 92"/>
                <a:gd name="T3" fmla="*/ 6 h 152"/>
                <a:gd name="T4" fmla="*/ 14 w 92"/>
                <a:gd name="T5" fmla="*/ 6 h 152"/>
                <a:gd name="T6" fmla="*/ 0 w 92"/>
                <a:gd name="T7" fmla="*/ 33 h 152"/>
                <a:gd name="T8" fmla="*/ 5 w 92"/>
                <a:gd name="T9" fmla="*/ 52 h 152"/>
                <a:gd name="T10" fmla="*/ 64 w 92"/>
                <a:gd name="T11" fmla="*/ 141 h 152"/>
                <a:gd name="T12" fmla="*/ 64 w 92"/>
                <a:gd name="T13" fmla="*/ 141 h 152"/>
                <a:gd name="T14" fmla="*/ 64 w 92"/>
                <a:gd name="T15" fmla="*/ 141 h 152"/>
                <a:gd name="T16" fmla="*/ 64 w 92"/>
                <a:gd name="T17" fmla="*/ 141 h 152"/>
                <a:gd name="T18" fmla="*/ 64 w 92"/>
                <a:gd name="T19" fmla="*/ 141 h 152"/>
                <a:gd name="T20" fmla="*/ 65 w 92"/>
                <a:gd name="T21" fmla="*/ 141 h 152"/>
                <a:gd name="T22" fmla="*/ 65 w 92"/>
                <a:gd name="T23" fmla="*/ 141 h 152"/>
                <a:gd name="T24" fmla="*/ 66 w 92"/>
                <a:gd name="T25" fmla="*/ 144 h 152"/>
                <a:gd name="T26" fmla="*/ 66 w 92"/>
                <a:gd name="T27" fmla="*/ 144 h 152"/>
                <a:gd name="T28" fmla="*/ 67 w 92"/>
                <a:gd name="T29" fmla="*/ 144 h 152"/>
                <a:gd name="T30" fmla="*/ 67 w 92"/>
                <a:gd name="T31" fmla="*/ 144 h 152"/>
                <a:gd name="T32" fmla="*/ 67 w 92"/>
                <a:gd name="T33" fmla="*/ 144 h 152"/>
                <a:gd name="T34" fmla="*/ 67 w 92"/>
                <a:gd name="T35" fmla="*/ 144 h 152"/>
                <a:gd name="T36" fmla="*/ 67 w 92"/>
                <a:gd name="T37" fmla="*/ 144 h 152"/>
                <a:gd name="T38" fmla="*/ 67 w 92"/>
                <a:gd name="T39" fmla="*/ 144 h 152"/>
                <a:gd name="T40" fmla="*/ 67 w 92"/>
                <a:gd name="T41" fmla="*/ 145 h 152"/>
                <a:gd name="T42" fmla="*/ 67 w 92"/>
                <a:gd name="T43" fmla="*/ 145 h 152"/>
                <a:gd name="T44" fmla="*/ 67 w 92"/>
                <a:gd name="T45" fmla="*/ 145 h 152"/>
                <a:gd name="T46" fmla="*/ 67 w 92"/>
                <a:gd name="T47" fmla="*/ 145 h 152"/>
                <a:gd name="T48" fmla="*/ 67 w 92"/>
                <a:gd name="T49" fmla="*/ 145 h 152"/>
                <a:gd name="T50" fmla="*/ 67 w 92"/>
                <a:gd name="T51" fmla="*/ 145 h 152"/>
                <a:gd name="T52" fmla="*/ 68 w 92"/>
                <a:gd name="T53" fmla="*/ 145 h 152"/>
                <a:gd name="T54" fmla="*/ 72 w 92"/>
                <a:gd name="T55" fmla="*/ 149 h 152"/>
                <a:gd name="T56" fmla="*/ 77 w 92"/>
                <a:gd name="T57" fmla="*/ 152 h 152"/>
                <a:gd name="T58" fmla="*/ 73 w 92"/>
                <a:gd name="T59" fmla="*/ 150 h 152"/>
                <a:gd name="T60" fmla="*/ 64 w 92"/>
                <a:gd name="T61" fmla="*/ 104 h 152"/>
                <a:gd name="T62" fmla="*/ 92 w 92"/>
                <a:gd name="T63" fmla="*/ 62 h 152"/>
                <a:gd name="T64" fmla="*/ 92 w 92"/>
                <a:gd name="T65" fmla="*/ 62 h 152"/>
                <a:gd name="T66" fmla="*/ 92 w 92"/>
                <a:gd name="T67" fmla="*/ 62 h 152"/>
                <a:gd name="T68" fmla="*/ 77 w 92"/>
                <a:gd name="T69" fmla="*/ 41 h 152"/>
                <a:gd name="T70" fmla="*/ 60 w 92"/>
                <a:gd name="T71" fmla="*/ 15 h 152"/>
                <a:gd name="T72" fmla="*/ 33 w 92"/>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52">
                  <a:moveTo>
                    <a:pt x="33" y="0"/>
                  </a:moveTo>
                  <a:cubicBezTo>
                    <a:pt x="26" y="0"/>
                    <a:pt x="20" y="2"/>
                    <a:pt x="14" y="6"/>
                  </a:cubicBezTo>
                  <a:cubicBezTo>
                    <a:pt x="14" y="6"/>
                    <a:pt x="14" y="6"/>
                    <a:pt x="14" y="6"/>
                  </a:cubicBezTo>
                  <a:cubicBezTo>
                    <a:pt x="5" y="12"/>
                    <a:pt x="0" y="23"/>
                    <a:pt x="0" y="33"/>
                  </a:cubicBezTo>
                  <a:cubicBezTo>
                    <a:pt x="0" y="40"/>
                    <a:pt x="2" y="46"/>
                    <a:pt x="5" y="52"/>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5" y="141"/>
                    <a:pt x="65" y="141"/>
                  </a:cubicBezTo>
                  <a:cubicBezTo>
                    <a:pt x="65" y="141"/>
                    <a:pt x="65" y="141"/>
                    <a:pt x="65" y="141"/>
                  </a:cubicBezTo>
                  <a:cubicBezTo>
                    <a:pt x="65" y="142"/>
                    <a:pt x="66" y="143"/>
                    <a:pt x="66" y="144"/>
                  </a:cubicBezTo>
                  <a:cubicBezTo>
                    <a:pt x="66" y="144"/>
                    <a:pt x="66" y="144"/>
                    <a:pt x="66" y="144"/>
                  </a:cubicBezTo>
                  <a:cubicBezTo>
                    <a:pt x="66" y="144"/>
                    <a:pt x="66"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8" y="145"/>
                    <a:pt x="68" y="145"/>
                    <a:pt x="68" y="145"/>
                  </a:cubicBezTo>
                  <a:cubicBezTo>
                    <a:pt x="69" y="147"/>
                    <a:pt x="71" y="148"/>
                    <a:pt x="72" y="149"/>
                  </a:cubicBezTo>
                  <a:cubicBezTo>
                    <a:pt x="74" y="150"/>
                    <a:pt x="75" y="151"/>
                    <a:pt x="77" y="152"/>
                  </a:cubicBezTo>
                  <a:cubicBezTo>
                    <a:pt x="76" y="151"/>
                    <a:pt x="75" y="151"/>
                    <a:pt x="73" y="150"/>
                  </a:cubicBezTo>
                  <a:cubicBezTo>
                    <a:pt x="58" y="140"/>
                    <a:pt x="54" y="119"/>
                    <a:pt x="64" y="104"/>
                  </a:cubicBezTo>
                  <a:cubicBezTo>
                    <a:pt x="92" y="62"/>
                    <a:pt x="92" y="62"/>
                    <a:pt x="92" y="62"/>
                  </a:cubicBezTo>
                  <a:cubicBezTo>
                    <a:pt x="92" y="62"/>
                    <a:pt x="92" y="62"/>
                    <a:pt x="92" y="62"/>
                  </a:cubicBezTo>
                  <a:cubicBezTo>
                    <a:pt x="92" y="62"/>
                    <a:pt x="92" y="62"/>
                    <a:pt x="92" y="62"/>
                  </a:cubicBezTo>
                  <a:cubicBezTo>
                    <a:pt x="77" y="41"/>
                    <a:pt x="77" y="41"/>
                    <a:pt x="77" y="41"/>
                  </a:cubicBezTo>
                  <a:cubicBezTo>
                    <a:pt x="60" y="15"/>
                    <a:pt x="60" y="15"/>
                    <a:pt x="60" y="15"/>
                  </a:cubicBezTo>
                  <a:cubicBezTo>
                    <a:pt x="54" y="5"/>
                    <a:pt x="44" y="0"/>
                    <a:pt x="33" y="0"/>
                  </a:cubicBezTo>
                </a:path>
              </a:pathLst>
            </a:custGeom>
            <a:solidFill>
              <a:schemeClr val="accent1"/>
            </a:solidFill>
            <a:ln w="3175">
              <a:solidFill>
                <a:schemeClr val="accent1"/>
              </a:solidFill>
            </a:ln>
            <a:extLst/>
          </p:spPr>
          <p:txBody>
            <a:bodyPr vert="horz" wrap="square" lIns="91440" tIns="45720" rIns="91440" bIns="45720" numCol="1" anchor="t" anchorCtr="0" compatLnSpc="1">
              <a:prstTxWarp prst="textNoShape">
                <a:avLst/>
              </a:prstTxWarp>
            </a:bodyPr>
            <a:lstStyle/>
            <a:p>
              <a:endParaRPr lang="en-US"/>
            </a:p>
          </p:txBody>
        </p:sp>
        <p:sp>
          <p:nvSpPr>
            <p:cNvPr id="15" name="Freeform 260"/>
            <p:cNvSpPr>
              <a:spLocks/>
            </p:cNvSpPr>
            <p:nvPr/>
          </p:nvSpPr>
          <p:spPr bwMode="auto">
            <a:xfrm>
              <a:off x="6461576" y="2648547"/>
              <a:ext cx="176995" cy="222993"/>
            </a:xfrm>
            <a:custGeom>
              <a:avLst/>
              <a:gdLst>
                <a:gd name="T0" fmla="*/ 38 w 75"/>
                <a:gd name="T1" fmla="*/ 0 h 94"/>
                <a:gd name="T2" fmla="*/ 10 w 75"/>
                <a:gd name="T3" fmla="*/ 42 h 94"/>
                <a:gd name="T4" fmla="*/ 19 w 75"/>
                <a:gd name="T5" fmla="*/ 88 h 94"/>
                <a:gd name="T6" fmla="*/ 23 w 75"/>
                <a:gd name="T7" fmla="*/ 90 h 94"/>
                <a:gd name="T8" fmla="*/ 24 w 75"/>
                <a:gd name="T9" fmla="*/ 90 h 94"/>
                <a:gd name="T10" fmla="*/ 24 w 75"/>
                <a:gd name="T11" fmla="*/ 91 h 94"/>
                <a:gd name="T12" fmla="*/ 35 w 75"/>
                <a:gd name="T13" fmla="*/ 93 h 94"/>
                <a:gd name="T14" fmla="*/ 36 w 75"/>
                <a:gd name="T15" fmla="*/ 93 h 94"/>
                <a:gd name="T16" fmla="*/ 36 w 75"/>
                <a:gd name="T17" fmla="*/ 93 h 94"/>
                <a:gd name="T18" fmla="*/ 36 w 75"/>
                <a:gd name="T19" fmla="*/ 93 h 94"/>
                <a:gd name="T20" fmla="*/ 37 w 75"/>
                <a:gd name="T21" fmla="*/ 94 h 94"/>
                <a:gd name="T22" fmla="*/ 38 w 75"/>
                <a:gd name="T23" fmla="*/ 94 h 94"/>
                <a:gd name="T24" fmla="*/ 38 w 75"/>
                <a:gd name="T25" fmla="*/ 94 h 94"/>
                <a:gd name="T26" fmla="*/ 39 w 75"/>
                <a:gd name="T27" fmla="*/ 93 h 94"/>
                <a:gd name="T28" fmla="*/ 40 w 75"/>
                <a:gd name="T29" fmla="*/ 93 h 94"/>
                <a:gd name="T30" fmla="*/ 40 w 75"/>
                <a:gd name="T31" fmla="*/ 93 h 94"/>
                <a:gd name="T32" fmla="*/ 40 w 75"/>
                <a:gd name="T33" fmla="*/ 93 h 94"/>
                <a:gd name="T34" fmla="*/ 52 w 75"/>
                <a:gd name="T35" fmla="*/ 91 h 94"/>
                <a:gd name="T36" fmla="*/ 52 w 75"/>
                <a:gd name="T37" fmla="*/ 90 h 94"/>
                <a:gd name="T38" fmla="*/ 53 w 75"/>
                <a:gd name="T39" fmla="*/ 90 h 94"/>
                <a:gd name="T40" fmla="*/ 56 w 75"/>
                <a:gd name="T41" fmla="*/ 88 h 94"/>
                <a:gd name="T42" fmla="*/ 65 w 75"/>
                <a:gd name="T43" fmla="*/ 42 h 94"/>
                <a:gd name="T44" fmla="*/ 38 w 75"/>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4">
                  <a:moveTo>
                    <a:pt x="38" y="0"/>
                  </a:moveTo>
                  <a:cubicBezTo>
                    <a:pt x="10" y="42"/>
                    <a:pt x="10" y="42"/>
                    <a:pt x="10" y="42"/>
                  </a:cubicBezTo>
                  <a:cubicBezTo>
                    <a:pt x="0" y="57"/>
                    <a:pt x="4" y="78"/>
                    <a:pt x="19" y="88"/>
                  </a:cubicBezTo>
                  <a:cubicBezTo>
                    <a:pt x="21" y="89"/>
                    <a:pt x="22" y="89"/>
                    <a:pt x="23" y="90"/>
                  </a:cubicBezTo>
                  <a:cubicBezTo>
                    <a:pt x="23" y="90"/>
                    <a:pt x="23" y="90"/>
                    <a:pt x="24" y="90"/>
                  </a:cubicBezTo>
                  <a:cubicBezTo>
                    <a:pt x="24" y="90"/>
                    <a:pt x="24" y="90"/>
                    <a:pt x="24" y="91"/>
                  </a:cubicBezTo>
                  <a:cubicBezTo>
                    <a:pt x="28" y="92"/>
                    <a:pt x="31" y="93"/>
                    <a:pt x="35" y="93"/>
                  </a:cubicBezTo>
                  <a:cubicBezTo>
                    <a:pt x="36" y="93"/>
                    <a:pt x="36" y="93"/>
                    <a:pt x="36" y="93"/>
                  </a:cubicBezTo>
                  <a:cubicBezTo>
                    <a:pt x="36" y="93"/>
                    <a:pt x="36" y="93"/>
                    <a:pt x="36" y="93"/>
                  </a:cubicBezTo>
                  <a:cubicBezTo>
                    <a:pt x="36" y="93"/>
                    <a:pt x="36" y="93"/>
                    <a:pt x="36" y="93"/>
                  </a:cubicBezTo>
                  <a:cubicBezTo>
                    <a:pt x="36" y="93"/>
                    <a:pt x="37" y="94"/>
                    <a:pt x="37" y="94"/>
                  </a:cubicBezTo>
                  <a:cubicBezTo>
                    <a:pt x="38" y="94"/>
                    <a:pt x="38" y="94"/>
                    <a:pt x="38" y="94"/>
                  </a:cubicBezTo>
                  <a:cubicBezTo>
                    <a:pt x="38" y="94"/>
                    <a:pt x="38" y="94"/>
                    <a:pt x="38" y="94"/>
                  </a:cubicBezTo>
                  <a:cubicBezTo>
                    <a:pt x="39" y="94"/>
                    <a:pt x="39" y="93"/>
                    <a:pt x="39" y="93"/>
                  </a:cubicBezTo>
                  <a:cubicBezTo>
                    <a:pt x="39" y="93"/>
                    <a:pt x="39" y="93"/>
                    <a:pt x="40" y="93"/>
                  </a:cubicBezTo>
                  <a:cubicBezTo>
                    <a:pt x="40" y="93"/>
                    <a:pt x="40" y="93"/>
                    <a:pt x="40" y="93"/>
                  </a:cubicBezTo>
                  <a:cubicBezTo>
                    <a:pt x="40" y="93"/>
                    <a:pt x="40" y="93"/>
                    <a:pt x="40" y="93"/>
                  </a:cubicBezTo>
                  <a:cubicBezTo>
                    <a:pt x="44" y="93"/>
                    <a:pt x="48" y="92"/>
                    <a:pt x="52" y="91"/>
                  </a:cubicBezTo>
                  <a:cubicBezTo>
                    <a:pt x="52" y="90"/>
                    <a:pt x="52" y="90"/>
                    <a:pt x="52" y="90"/>
                  </a:cubicBezTo>
                  <a:cubicBezTo>
                    <a:pt x="52" y="90"/>
                    <a:pt x="52" y="90"/>
                    <a:pt x="53" y="90"/>
                  </a:cubicBezTo>
                  <a:cubicBezTo>
                    <a:pt x="54" y="89"/>
                    <a:pt x="55" y="89"/>
                    <a:pt x="56" y="88"/>
                  </a:cubicBezTo>
                  <a:cubicBezTo>
                    <a:pt x="71" y="78"/>
                    <a:pt x="75" y="57"/>
                    <a:pt x="65" y="42"/>
                  </a:cubicBezTo>
                  <a:cubicBezTo>
                    <a:pt x="38" y="0"/>
                    <a:pt x="38" y="0"/>
                    <a:pt x="38" y="0"/>
                  </a:cubicBezTo>
                </a:path>
              </a:pathLst>
            </a:custGeom>
            <a:solidFill>
              <a:schemeClr val="accent1">
                <a:lumMod val="75000"/>
              </a:schemeClr>
            </a:solidFill>
            <a:ln w="12700">
              <a:solidFill>
                <a:schemeClr val="accent1">
                  <a:lumMod val="75000"/>
                </a:schemeClr>
              </a:solidFill>
            </a:ln>
            <a:extLst/>
          </p:spPr>
          <p:txBody>
            <a:bodyPr vert="horz" wrap="square" lIns="91440" tIns="45720" rIns="91440" bIns="45720" numCol="1" anchor="t" anchorCtr="0" compatLnSpc="1">
              <a:prstTxWarp prst="textNoShape">
                <a:avLst/>
              </a:prstTxWarp>
            </a:bodyPr>
            <a:lstStyle/>
            <a:p>
              <a:endParaRPr lang="en-US"/>
            </a:p>
          </p:txBody>
        </p:sp>
      </p:grpSp>
      <p:sp>
        <p:nvSpPr>
          <p:cNvPr id="16" name="Rectangle 15"/>
          <p:cNvSpPr/>
          <p:nvPr/>
        </p:nvSpPr>
        <p:spPr>
          <a:xfrm>
            <a:off x="3255520" y="2606909"/>
            <a:ext cx="4181337" cy="523220"/>
          </a:xfrm>
          <a:prstGeom prst="rect">
            <a:avLst/>
          </a:prstGeom>
        </p:spPr>
        <p:txBody>
          <a:bodyPr wrap="none">
            <a:spAutoFit/>
          </a:bodyPr>
          <a:lstStyle/>
          <a:p>
            <a:r>
              <a:rPr lang="en-GB" sz="2800" dirty="0"/>
              <a:t>We must learn from history</a:t>
            </a:r>
          </a:p>
        </p:txBody>
      </p:sp>
      <p:sp>
        <p:nvSpPr>
          <p:cNvPr id="18" name="Rectangle 17"/>
          <p:cNvSpPr/>
          <p:nvPr/>
        </p:nvSpPr>
        <p:spPr>
          <a:xfrm>
            <a:off x="3255520" y="3471802"/>
            <a:ext cx="2469587" cy="480131"/>
          </a:xfrm>
          <a:prstGeom prst="rect">
            <a:avLst/>
          </a:prstGeom>
        </p:spPr>
        <p:txBody>
          <a:bodyPr wrap="none">
            <a:spAutoFit/>
          </a:bodyPr>
          <a:lstStyle/>
          <a:p>
            <a:pPr lvl="0">
              <a:lnSpc>
                <a:spcPct val="90000"/>
              </a:lnSpc>
              <a:spcBef>
                <a:spcPts val="1000"/>
              </a:spcBef>
            </a:pPr>
            <a:r>
              <a:rPr lang="en-GB" sz="2800" dirty="0" smtClean="0">
                <a:solidFill>
                  <a:prstClr val="black"/>
                </a:solidFill>
              </a:rPr>
              <a:t>Reconsider risk </a:t>
            </a:r>
            <a:endParaRPr lang="en-GB" sz="2800" dirty="0">
              <a:solidFill>
                <a:prstClr val="black"/>
              </a:solidFill>
            </a:endParaRPr>
          </a:p>
        </p:txBody>
      </p:sp>
      <p:sp>
        <p:nvSpPr>
          <p:cNvPr id="19" name="Rectangle 18"/>
          <p:cNvSpPr/>
          <p:nvPr/>
        </p:nvSpPr>
        <p:spPr>
          <a:xfrm>
            <a:off x="3255520" y="4180641"/>
            <a:ext cx="8098280" cy="867930"/>
          </a:xfrm>
          <a:prstGeom prst="rect">
            <a:avLst/>
          </a:prstGeom>
        </p:spPr>
        <p:txBody>
          <a:bodyPr wrap="square">
            <a:spAutoFit/>
          </a:bodyPr>
          <a:lstStyle/>
          <a:p>
            <a:pPr lvl="0">
              <a:lnSpc>
                <a:spcPct val="90000"/>
              </a:lnSpc>
              <a:spcBef>
                <a:spcPts val="1000"/>
              </a:spcBef>
            </a:pPr>
            <a:r>
              <a:rPr lang="en-GB" sz="2800" dirty="0" smtClean="0">
                <a:solidFill>
                  <a:prstClr val="black"/>
                </a:solidFill>
              </a:rPr>
              <a:t>Develop a security architecture that is linked to the </a:t>
            </a:r>
            <a:r>
              <a:rPr lang="en-GB" sz="2800" smtClean="0">
                <a:solidFill>
                  <a:prstClr val="black"/>
                </a:solidFill>
              </a:rPr>
              <a:t>business strategy</a:t>
            </a:r>
            <a:endParaRPr lang="en-GB" sz="2800" dirty="0">
              <a:solidFill>
                <a:prstClr val="black"/>
              </a:solidFill>
            </a:endParaRPr>
          </a:p>
        </p:txBody>
      </p:sp>
    </p:spTree>
    <p:extLst>
      <p:ext uri="{BB962C8B-B14F-4D97-AF65-F5344CB8AC3E}">
        <p14:creationId xmlns:p14="http://schemas.microsoft.com/office/powerpoint/2010/main" val="105189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Line 55" descr="© INSCALE GmbH, 26.05.2010&#10;http://www.presentationload.com/"/>
          <p:cNvSpPr>
            <a:spLocks noChangeShapeType="1"/>
          </p:cNvSpPr>
          <p:nvPr/>
        </p:nvSpPr>
        <p:spPr bwMode="gray">
          <a:xfrm flipV="1">
            <a:off x="6620803" y="2046534"/>
            <a:ext cx="0" cy="1803421"/>
          </a:xfrm>
          <a:prstGeom prst="line">
            <a:avLst/>
          </a:prstGeom>
          <a:noFill/>
          <a:ln w="9525">
            <a:solidFill>
              <a:schemeClr val="tx2"/>
            </a:solidFill>
            <a:prstDash val="solid"/>
            <a:round/>
            <a:headEnd/>
            <a:tailEnd/>
          </a:ln>
          <a:effectLst/>
        </p:spPr>
        <p:txBody>
          <a:bodyPr/>
          <a:lstStyle/>
          <a:p>
            <a:endParaRPr lang="en-GB" sz="2400" dirty="0">
              <a:cs typeface="Calibri" pitchFamily="34" charset="0"/>
            </a:endParaRPr>
          </a:p>
        </p:txBody>
      </p:sp>
      <p:sp>
        <p:nvSpPr>
          <p:cNvPr id="68" name="Line 55" descr="© INSCALE GmbH, 26.05.2010&#10;http://www.presentationload.com/"/>
          <p:cNvSpPr>
            <a:spLocks noChangeShapeType="1"/>
          </p:cNvSpPr>
          <p:nvPr/>
        </p:nvSpPr>
        <p:spPr bwMode="gray">
          <a:xfrm flipV="1">
            <a:off x="948013" y="2046534"/>
            <a:ext cx="0" cy="1803421"/>
          </a:xfrm>
          <a:prstGeom prst="line">
            <a:avLst/>
          </a:prstGeom>
          <a:noFill/>
          <a:ln w="9525">
            <a:solidFill>
              <a:schemeClr val="tx2"/>
            </a:solidFill>
            <a:prstDash val="solid"/>
            <a:round/>
            <a:headEnd/>
            <a:tailEnd/>
          </a:ln>
          <a:effectLst/>
        </p:spPr>
        <p:txBody>
          <a:bodyPr/>
          <a:lstStyle/>
          <a:p>
            <a:endParaRPr lang="en-GB" sz="2400" dirty="0">
              <a:cs typeface="Calibri" pitchFamily="34" charset="0"/>
            </a:endParaRPr>
          </a:p>
        </p:txBody>
      </p:sp>
      <p:sp>
        <p:nvSpPr>
          <p:cNvPr id="33" name="Line 55" descr="© INSCALE GmbH, 26.05.2010&#10;http://www.presentationload.com/"/>
          <p:cNvSpPr>
            <a:spLocks noChangeShapeType="1"/>
          </p:cNvSpPr>
          <p:nvPr/>
        </p:nvSpPr>
        <p:spPr bwMode="gray">
          <a:xfrm flipV="1">
            <a:off x="3784408" y="2046534"/>
            <a:ext cx="0" cy="1803421"/>
          </a:xfrm>
          <a:prstGeom prst="line">
            <a:avLst/>
          </a:prstGeom>
          <a:noFill/>
          <a:ln w="9525">
            <a:solidFill>
              <a:schemeClr val="tx2"/>
            </a:solidFill>
            <a:prstDash val="solid"/>
            <a:round/>
            <a:headEnd/>
            <a:tailEnd/>
          </a:ln>
          <a:effectLst/>
        </p:spPr>
        <p:txBody>
          <a:bodyPr/>
          <a:lstStyle/>
          <a:p>
            <a:endParaRPr lang="en-GB" sz="2400" dirty="0">
              <a:cs typeface="Calibri" pitchFamily="34" charset="0"/>
            </a:endParaRPr>
          </a:p>
        </p:txBody>
      </p:sp>
      <p:sp>
        <p:nvSpPr>
          <p:cNvPr id="36" name="Line 55" descr="© INSCALE GmbH, 26.05.2010&#10;http://www.presentationload.com/"/>
          <p:cNvSpPr>
            <a:spLocks noChangeShapeType="1"/>
          </p:cNvSpPr>
          <p:nvPr/>
        </p:nvSpPr>
        <p:spPr bwMode="gray">
          <a:xfrm flipV="1">
            <a:off x="9457199" y="2046534"/>
            <a:ext cx="0" cy="1803421"/>
          </a:xfrm>
          <a:prstGeom prst="line">
            <a:avLst/>
          </a:prstGeom>
          <a:noFill/>
          <a:ln w="9525">
            <a:solidFill>
              <a:schemeClr val="tx2"/>
            </a:solidFill>
            <a:prstDash val="solid"/>
            <a:round/>
            <a:headEnd/>
            <a:tailEnd/>
          </a:ln>
          <a:effectLst/>
        </p:spPr>
        <p:txBody>
          <a:bodyPr/>
          <a:lstStyle/>
          <a:p>
            <a:endParaRPr lang="en-GB" sz="2400" dirty="0">
              <a:cs typeface="Calibri" pitchFamily="34"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263" y="2046534"/>
            <a:ext cx="1576933" cy="1576933"/>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3167" y="2046534"/>
            <a:ext cx="1814211" cy="1088527"/>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9561" y="2046534"/>
            <a:ext cx="1868219" cy="1229485"/>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54925" y="2046534"/>
            <a:ext cx="2012660" cy="999207"/>
          </a:xfrm>
          <a:prstGeom prst="rect">
            <a:avLst/>
          </a:prstGeom>
        </p:spPr>
      </p:pic>
      <p:sp>
        <p:nvSpPr>
          <p:cNvPr id="30" name="Richtungspfeil 65"/>
          <p:cNvSpPr/>
          <p:nvPr/>
        </p:nvSpPr>
        <p:spPr bwMode="auto">
          <a:xfrm>
            <a:off x="723388" y="3670770"/>
            <a:ext cx="10847917" cy="641349"/>
          </a:xfrm>
          <a:prstGeom prst="roundRect">
            <a:avLst>
              <a:gd name="adj" fmla="val 50000"/>
            </a:avLst>
          </a:prstGeom>
          <a:solidFill>
            <a:schemeClr val="tx1">
              <a:lumMod val="10000"/>
              <a:lumOff val="90000"/>
            </a:schemeClr>
          </a:solidFill>
          <a:ln w="12700">
            <a:noFill/>
            <a:miter lim="800000"/>
            <a:headEnd/>
            <a:tailEnd/>
          </a:ln>
          <a:effectLst/>
        </p:spPr>
        <p:txBody>
          <a:bodyPr lIns="0" tIns="0" rIns="0" bIns="0" anchor="ctr" anchorCtr="0"/>
          <a:lstStyle/>
          <a:p>
            <a:pPr marL="88910" indent="-88910" algn="ctr">
              <a:spcAft>
                <a:spcPts val="600"/>
              </a:spcAft>
              <a:buClr>
                <a:schemeClr val="bg1">
                  <a:lumMod val="50000"/>
                </a:schemeClr>
              </a:buClr>
              <a:buSzPct val="80000"/>
              <a:tabLst>
                <a:tab pos="1076441" algn="r"/>
                <a:tab pos="1792482" algn="r"/>
                <a:tab pos="2510109" algn="r"/>
                <a:tab pos="3227738" algn="r"/>
                <a:tab pos="3945365" algn="r"/>
                <a:tab pos="4661405" algn="r"/>
                <a:tab pos="5379032" algn="r"/>
                <a:tab pos="5648937" algn="l"/>
                <a:tab pos="6364977" algn="l"/>
                <a:tab pos="7082606" algn="l"/>
              </a:tabLst>
            </a:pPr>
            <a:endParaRPr lang="en-GB" sz="1867" noProof="1"/>
          </a:p>
        </p:txBody>
      </p:sp>
      <p:sp>
        <p:nvSpPr>
          <p:cNvPr id="12" name="TextBox 11"/>
          <p:cNvSpPr txBox="1"/>
          <p:nvPr/>
        </p:nvSpPr>
        <p:spPr>
          <a:xfrm>
            <a:off x="1326701" y="3745224"/>
            <a:ext cx="806631" cy="461665"/>
          </a:xfrm>
          <a:prstGeom prst="rect">
            <a:avLst/>
          </a:prstGeom>
          <a:noFill/>
        </p:spPr>
        <p:txBody>
          <a:bodyPr wrap="none" rtlCol="0">
            <a:spAutoFit/>
          </a:bodyPr>
          <a:lstStyle/>
          <a:p>
            <a:r>
              <a:rPr lang="en-GB" sz="2400" dirty="0"/>
              <a:t>1988</a:t>
            </a:r>
          </a:p>
        </p:txBody>
      </p:sp>
      <p:sp>
        <p:nvSpPr>
          <p:cNvPr id="13" name="TextBox 12"/>
          <p:cNvSpPr txBox="1"/>
          <p:nvPr/>
        </p:nvSpPr>
        <p:spPr>
          <a:xfrm>
            <a:off x="4299539" y="3745224"/>
            <a:ext cx="806631" cy="461665"/>
          </a:xfrm>
          <a:prstGeom prst="rect">
            <a:avLst/>
          </a:prstGeom>
          <a:noFill/>
        </p:spPr>
        <p:txBody>
          <a:bodyPr wrap="none" rtlCol="0">
            <a:spAutoFit/>
          </a:bodyPr>
          <a:lstStyle/>
          <a:p>
            <a:r>
              <a:rPr lang="en-GB" sz="2400" dirty="0"/>
              <a:t>2001</a:t>
            </a:r>
          </a:p>
        </p:txBody>
      </p:sp>
      <p:sp>
        <p:nvSpPr>
          <p:cNvPr id="14" name="TextBox 13"/>
          <p:cNvSpPr txBox="1"/>
          <p:nvPr/>
        </p:nvSpPr>
        <p:spPr>
          <a:xfrm>
            <a:off x="7162938" y="3745224"/>
            <a:ext cx="806631" cy="461665"/>
          </a:xfrm>
          <a:prstGeom prst="rect">
            <a:avLst/>
          </a:prstGeom>
          <a:noFill/>
        </p:spPr>
        <p:txBody>
          <a:bodyPr wrap="none" rtlCol="0">
            <a:spAutoFit/>
          </a:bodyPr>
          <a:lstStyle/>
          <a:p>
            <a:r>
              <a:rPr lang="en-GB" sz="2400" dirty="0"/>
              <a:t>2008</a:t>
            </a:r>
          </a:p>
        </p:txBody>
      </p:sp>
      <p:sp>
        <p:nvSpPr>
          <p:cNvPr id="15" name="TextBox 14"/>
          <p:cNvSpPr txBox="1"/>
          <p:nvPr/>
        </p:nvSpPr>
        <p:spPr>
          <a:xfrm>
            <a:off x="10070521" y="3745224"/>
            <a:ext cx="806631" cy="461665"/>
          </a:xfrm>
          <a:prstGeom prst="rect">
            <a:avLst/>
          </a:prstGeom>
          <a:noFill/>
        </p:spPr>
        <p:txBody>
          <a:bodyPr wrap="none" rtlCol="0">
            <a:spAutoFit/>
          </a:bodyPr>
          <a:lstStyle/>
          <a:p>
            <a:r>
              <a:rPr lang="en-GB" sz="2400" dirty="0"/>
              <a:t>2017</a:t>
            </a:r>
          </a:p>
        </p:txBody>
      </p:sp>
      <p:sp>
        <p:nvSpPr>
          <p:cNvPr id="16" name="TextBox 15"/>
          <p:cNvSpPr txBox="1"/>
          <p:nvPr/>
        </p:nvSpPr>
        <p:spPr>
          <a:xfrm>
            <a:off x="3086251" y="5123580"/>
            <a:ext cx="6075959" cy="502766"/>
          </a:xfrm>
          <a:prstGeom prst="rect">
            <a:avLst/>
          </a:prstGeom>
          <a:noFill/>
        </p:spPr>
        <p:txBody>
          <a:bodyPr wrap="none" rtlCol="0">
            <a:spAutoFit/>
          </a:bodyPr>
          <a:lstStyle/>
          <a:p>
            <a:r>
              <a:rPr lang="en-GB" sz="2667" dirty="0" smtClean="0"/>
              <a:t>Buffer overflow was exploited in each case</a:t>
            </a:r>
            <a:endParaRPr lang="en-GB" sz="2667" dirty="0"/>
          </a:p>
        </p:txBody>
      </p:sp>
      <p:sp>
        <p:nvSpPr>
          <p:cNvPr id="4" name="Title 3"/>
          <p:cNvSpPr>
            <a:spLocks noGrp="1"/>
          </p:cNvSpPr>
          <p:nvPr>
            <p:ph type="title"/>
          </p:nvPr>
        </p:nvSpPr>
        <p:spPr/>
        <p:txBody>
          <a:bodyPr/>
          <a:lstStyle/>
          <a:p>
            <a:r>
              <a:rPr lang="en-GB" dirty="0"/>
              <a:t>A (brief) malware history lesson</a:t>
            </a:r>
          </a:p>
        </p:txBody>
      </p:sp>
    </p:spTree>
    <p:extLst>
      <p:ext uri="{BB962C8B-B14F-4D97-AF65-F5344CB8AC3E}">
        <p14:creationId xmlns:p14="http://schemas.microsoft.com/office/powerpoint/2010/main" val="17922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7314" y="1985286"/>
            <a:ext cx="1868935" cy="2197684"/>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2106249" y="1985286"/>
            <a:ext cx="3795713" cy="2197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Technology focussed mitigation</a:t>
            </a:r>
            <a:endParaRPr lang="en-GB" sz="2800" dirty="0"/>
          </a:p>
        </p:txBody>
      </p:sp>
      <p:sp>
        <p:nvSpPr>
          <p:cNvPr id="8" name="Title 7"/>
          <p:cNvSpPr>
            <a:spLocks noGrp="1"/>
          </p:cNvSpPr>
          <p:nvPr>
            <p:ph type="title"/>
          </p:nvPr>
        </p:nvSpPr>
        <p:spPr/>
        <p:txBody>
          <a:bodyPr/>
          <a:lstStyle/>
          <a:p>
            <a:r>
              <a:rPr lang="en-GB" dirty="0" smtClean="0"/>
              <a:t>The response?</a:t>
            </a:r>
            <a:endParaRPr lang="en-GB" dirty="0"/>
          </a:p>
        </p:txBody>
      </p:sp>
      <p:sp>
        <p:nvSpPr>
          <p:cNvPr id="9" name="Rectangle 8"/>
          <p:cNvSpPr/>
          <p:nvPr/>
        </p:nvSpPr>
        <p:spPr>
          <a:xfrm>
            <a:off x="6292487" y="1985286"/>
            <a:ext cx="3795713" cy="2197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Change is not sustained</a:t>
            </a:r>
            <a:endParaRPr lang="en-GB" sz="2800" dirty="0"/>
          </a:p>
        </p:txBody>
      </p:sp>
      <p:pic>
        <p:nvPicPr>
          <p:cNvPr id="10" name="Picture 9"/>
          <p:cNvPicPr>
            <a:picLocks noChangeAspect="1"/>
          </p:cNvPicPr>
          <p:nvPr/>
        </p:nvPicPr>
        <p:blipFill>
          <a:blip r:embed="rId4"/>
          <a:stretch>
            <a:fillRect/>
          </a:stretch>
        </p:blipFill>
        <p:spPr>
          <a:xfrm>
            <a:off x="10088200" y="1985286"/>
            <a:ext cx="1871229" cy="2197683"/>
          </a:xfrm>
          <a:prstGeom prst="rect">
            <a:avLst/>
          </a:prstGeom>
        </p:spPr>
      </p:pic>
    </p:spTree>
    <p:extLst>
      <p:ext uri="{BB962C8B-B14F-4D97-AF65-F5344CB8AC3E}">
        <p14:creationId xmlns:p14="http://schemas.microsoft.com/office/powerpoint/2010/main" val="135934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1"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311" y="2322755"/>
            <a:ext cx="429917" cy="433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1671" y="3460900"/>
            <a:ext cx="431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1671" y="4049993"/>
            <a:ext cx="431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4700" y="4625087"/>
            <a:ext cx="431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1671" y="2883709"/>
            <a:ext cx="431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4700" y="2302347"/>
            <a:ext cx="431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428" y="4661924"/>
            <a:ext cx="431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428" y="4055139"/>
            <a:ext cx="431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428" y="3458239"/>
            <a:ext cx="431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311" y="2883709"/>
            <a:ext cx="431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856764" y="2293230"/>
            <a:ext cx="6554597" cy="461665"/>
          </a:xfrm>
          <a:prstGeom prst="rect">
            <a:avLst/>
          </a:prstGeom>
          <a:noFill/>
        </p:spPr>
        <p:txBody>
          <a:bodyPr wrap="square" rtlCol="0">
            <a:spAutoFit/>
          </a:bodyPr>
          <a:lstStyle/>
          <a:p>
            <a:r>
              <a:rPr lang="en-GB" sz="2400" dirty="0"/>
              <a:t>Availability</a:t>
            </a:r>
            <a:endParaRPr lang="en-GB" sz="2400" dirty="0"/>
          </a:p>
        </p:txBody>
      </p:sp>
      <p:sp>
        <p:nvSpPr>
          <p:cNvPr id="16" name="TextBox 15"/>
          <p:cNvSpPr txBox="1"/>
          <p:nvPr/>
        </p:nvSpPr>
        <p:spPr>
          <a:xfrm>
            <a:off x="1856764" y="2853389"/>
            <a:ext cx="6554597" cy="461665"/>
          </a:xfrm>
          <a:prstGeom prst="rect">
            <a:avLst/>
          </a:prstGeom>
          <a:noFill/>
        </p:spPr>
        <p:txBody>
          <a:bodyPr wrap="square" rtlCol="0">
            <a:spAutoFit/>
          </a:bodyPr>
          <a:lstStyle/>
          <a:p>
            <a:r>
              <a:rPr lang="en-GB" sz="2400" dirty="0"/>
              <a:t>Malware</a:t>
            </a:r>
            <a:endParaRPr lang="en-GB" sz="2400" dirty="0"/>
          </a:p>
        </p:txBody>
      </p:sp>
      <p:sp>
        <p:nvSpPr>
          <p:cNvPr id="17" name="TextBox 16"/>
          <p:cNvSpPr txBox="1"/>
          <p:nvPr/>
        </p:nvSpPr>
        <p:spPr>
          <a:xfrm>
            <a:off x="1856764" y="3427918"/>
            <a:ext cx="6554597" cy="461665"/>
          </a:xfrm>
          <a:prstGeom prst="rect">
            <a:avLst/>
          </a:prstGeom>
          <a:noFill/>
        </p:spPr>
        <p:txBody>
          <a:bodyPr wrap="square" rtlCol="0">
            <a:spAutoFit/>
          </a:bodyPr>
          <a:lstStyle/>
          <a:p>
            <a:r>
              <a:rPr lang="en-GB" sz="2400" dirty="0"/>
              <a:t>Legacy Application Support</a:t>
            </a:r>
            <a:endParaRPr lang="en-GB" sz="2400" dirty="0"/>
          </a:p>
        </p:txBody>
      </p:sp>
      <p:sp>
        <p:nvSpPr>
          <p:cNvPr id="18" name="TextBox 17"/>
          <p:cNvSpPr txBox="1"/>
          <p:nvPr/>
        </p:nvSpPr>
        <p:spPr>
          <a:xfrm>
            <a:off x="1856764" y="4019673"/>
            <a:ext cx="6554597" cy="461665"/>
          </a:xfrm>
          <a:prstGeom prst="rect">
            <a:avLst/>
          </a:prstGeom>
          <a:noFill/>
        </p:spPr>
        <p:txBody>
          <a:bodyPr wrap="square" rtlCol="0">
            <a:spAutoFit/>
          </a:bodyPr>
          <a:lstStyle/>
          <a:p>
            <a:r>
              <a:rPr lang="en-GB" sz="2400" dirty="0"/>
              <a:t>Internet of Things (</a:t>
            </a:r>
            <a:r>
              <a:rPr lang="en-GB" sz="2400" dirty="0" err="1"/>
              <a:t>IoT</a:t>
            </a:r>
            <a:r>
              <a:rPr lang="en-GB" sz="2400" dirty="0"/>
              <a:t>)</a:t>
            </a:r>
            <a:endParaRPr lang="en-GB" sz="2400" dirty="0"/>
          </a:p>
        </p:txBody>
      </p:sp>
      <p:sp>
        <p:nvSpPr>
          <p:cNvPr id="19" name="TextBox 18"/>
          <p:cNvSpPr txBox="1"/>
          <p:nvPr/>
        </p:nvSpPr>
        <p:spPr>
          <a:xfrm>
            <a:off x="1856764" y="4617030"/>
            <a:ext cx="3994907" cy="830997"/>
          </a:xfrm>
          <a:prstGeom prst="rect">
            <a:avLst/>
          </a:prstGeom>
          <a:noFill/>
        </p:spPr>
        <p:txBody>
          <a:bodyPr wrap="square" rtlCol="0">
            <a:spAutoFit/>
          </a:bodyPr>
          <a:lstStyle/>
          <a:p>
            <a:r>
              <a:rPr lang="en-GB" sz="2400" dirty="0"/>
              <a:t>From Healthcare to Health &amp; Care</a:t>
            </a:r>
            <a:endParaRPr lang="en-GB" sz="2400" dirty="0"/>
          </a:p>
        </p:txBody>
      </p:sp>
      <p:sp>
        <p:nvSpPr>
          <p:cNvPr id="20" name="TextBox 19"/>
          <p:cNvSpPr txBox="1"/>
          <p:nvPr/>
        </p:nvSpPr>
        <p:spPr>
          <a:xfrm>
            <a:off x="6413908" y="2303260"/>
            <a:ext cx="3994907" cy="461665"/>
          </a:xfrm>
          <a:prstGeom prst="rect">
            <a:avLst/>
          </a:prstGeom>
          <a:noFill/>
        </p:spPr>
        <p:txBody>
          <a:bodyPr wrap="square" rtlCol="0">
            <a:spAutoFit/>
          </a:bodyPr>
          <a:lstStyle/>
          <a:p>
            <a:r>
              <a:rPr lang="en-GB" sz="2400" dirty="0"/>
              <a:t>The Built Environment</a:t>
            </a:r>
            <a:endParaRPr lang="en-GB" sz="2400" dirty="0"/>
          </a:p>
        </p:txBody>
      </p:sp>
      <p:sp>
        <p:nvSpPr>
          <p:cNvPr id="21" name="TextBox 20"/>
          <p:cNvSpPr txBox="1"/>
          <p:nvPr/>
        </p:nvSpPr>
        <p:spPr>
          <a:xfrm>
            <a:off x="6413908" y="2853389"/>
            <a:ext cx="3994907" cy="461665"/>
          </a:xfrm>
          <a:prstGeom prst="rect">
            <a:avLst/>
          </a:prstGeom>
          <a:noFill/>
        </p:spPr>
        <p:txBody>
          <a:bodyPr wrap="square" rtlCol="0">
            <a:spAutoFit/>
          </a:bodyPr>
          <a:lstStyle/>
          <a:p>
            <a:r>
              <a:rPr lang="en-GB" sz="2400" dirty="0"/>
              <a:t>Threats Closer to Home</a:t>
            </a:r>
            <a:endParaRPr lang="en-GB" sz="2400" dirty="0"/>
          </a:p>
        </p:txBody>
      </p:sp>
      <p:sp>
        <p:nvSpPr>
          <p:cNvPr id="22" name="TextBox 21"/>
          <p:cNvSpPr txBox="1"/>
          <p:nvPr/>
        </p:nvSpPr>
        <p:spPr>
          <a:xfrm>
            <a:off x="6413908" y="3427918"/>
            <a:ext cx="3994907" cy="461665"/>
          </a:xfrm>
          <a:prstGeom prst="rect">
            <a:avLst/>
          </a:prstGeom>
          <a:noFill/>
        </p:spPr>
        <p:txBody>
          <a:bodyPr wrap="square" rtlCol="0">
            <a:spAutoFit/>
          </a:bodyPr>
          <a:lstStyle/>
          <a:p>
            <a:r>
              <a:rPr lang="en-GB" sz="2400" dirty="0"/>
              <a:t>Cultural Challenges</a:t>
            </a:r>
            <a:endParaRPr lang="en-GB" sz="2400" dirty="0"/>
          </a:p>
        </p:txBody>
      </p:sp>
      <p:sp>
        <p:nvSpPr>
          <p:cNvPr id="23" name="TextBox 22"/>
          <p:cNvSpPr txBox="1"/>
          <p:nvPr/>
        </p:nvSpPr>
        <p:spPr>
          <a:xfrm>
            <a:off x="6413908" y="4024818"/>
            <a:ext cx="3994907" cy="461665"/>
          </a:xfrm>
          <a:prstGeom prst="rect">
            <a:avLst/>
          </a:prstGeom>
          <a:noFill/>
        </p:spPr>
        <p:txBody>
          <a:bodyPr wrap="square" rtlCol="0">
            <a:spAutoFit/>
          </a:bodyPr>
          <a:lstStyle/>
          <a:p>
            <a:r>
              <a:rPr lang="en-GB" sz="2400" dirty="0"/>
              <a:t>Skills and Capability</a:t>
            </a:r>
            <a:endParaRPr lang="en-GB" sz="2400" dirty="0"/>
          </a:p>
        </p:txBody>
      </p:sp>
      <p:sp>
        <p:nvSpPr>
          <p:cNvPr id="24" name="TextBox 23"/>
          <p:cNvSpPr txBox="1"/>
          <p:nvPr/>
        </p:nvSpPr>
        <p:spPr>
          <a:xfrm>
            <a:off x="6413908" y="4646044"/>
            <a:ext cx="3994907" cy="461665"/>
          </a:xfrm>
          <a:prstGeom prst="rect">
            <a:avLst/>
          </a:prstGeom>
          <a:noFill/>
        </p:spPr>
        <p:txBody>
          <a:bodyPr wrap="square" rtlCol="0">
            <a:spAutoFit/>
          </a:bodyPr>
          <a:lstStyle/>
          <a:p>
            <a:r>
              <a:rPr lang="en-GB" sz="2400" dirty="0"/>
              <a:t>Executive Leadership</a:t>
            </a:r>
            <a:endParaRPr lang="en-GB" sz="2400" dirty="0"/>
          </a:p>
        </p:txBody>
      </p:sp>
      <p:pic>
        <p:nvPicPr>
          <p:cNvPr id="308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3957" y="122485"/>
            <a:ext cx="2451449" cy="173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smtClean="0"/>
              <a:t>Facing many security challenges</a:t>
            </a:r>
            <a:r>
              <a:rPr lang="mr-IN" dirty="0" smtClean="0"/>
              <a:t>…</a:t>
            </a:r>
            <a:endParaRPr lang="en-GB" dirty="0"/>
          </a:p>
        </p:txBody>
      </p:sp>
    </p:spTree>
    <p:extLst>
      <p:ext uri="{BB962C8B-B14F-4D97-AF65-F5344CB8AC3E}">
        <p14:creationId xmlns:p14="http://schemas.microsoft.com/office/powerpoint/2010/main" val="18025120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960888" y="3649822"/>
            <a:ext cx="10376955" cy="1687033"/>
            <a:chOff x="719151" y="1592759"/>
            <a:chExt cx="7782715" cy="1265275"/>
          </a:xfrm>
          <a:effectLst/>
        </p:grpSpPr>
        <p:sp>
          <p:nvSpPr>
            <p:cNvPr id="29" name="Rounded Rectangle 28"/>
            <p:cNvSpPr/>
            <p:nvPr/>
          </p:nvSpPr>
          <p:spPr>
            <a:xfrm>
              <a:off x="719151" y="1592759"/>
              <a:ext cx="7782715" cy="1265275"/>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dirty="0"/>
            </a:p>
          </p:txBody>
        </p:sp>
        <p:sp>
          <p:nvSpPr>
            <p:cNvPr id="30" name="Rectangle 29"/>
            <p:cNvSpPr/>
            <p:nvPr/>
          </p:nvSpPr>
          <p:spPr>
            <a:xfrm>
              <a:off x="2243816" y="2338424"/>
              <a:ext cx="4732735" cy="34624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r>
                <a:rPr lang="en-US" sz="2400" dirty="0">
                  <a:solidFill>
                    <a:schemeClr val="bg1"/>
                  </a:solidFill>
                </a:rPr>
                <a:t>Understanding and </a:t>
              </a:r>
              <a:r>
                <a:rPr lang="en-US" sz="2400" b="1" u="sng" dirty="0">
                  <a:solidFill>
                    <a:schemeClr val="bg1"/>
                  </a:solidFill>
                </a:rPr>
                <a:t>managing</a:t>
              </a:r>
              <a:r>
                <a:rPr lang="en-US" sz="2400" dirty="0">
                  <a:solidFill>
                    <a:schemeClr val="bg1"/>
                  </a:solidFill>
                </a:rPr>
                <a:t> the </a:t>
              </a:r>
              <a:r>
                <a:rPr lang="en-US" sz="2400" b="1" u="sng" dirty="0">
                  <a:solidFill>
                    <a:schemeClr val="bg1"/>
                  </a:solidFill>
                </a:rPr>
                <a:t>risk</a:t>
              </a:r>
              <a:r>
                <a:rPr lang="en-US" sz="2400" dirty="0">
                  <a:solidFill>
                    <a:schemeClr val="bg1"/>
                  </a:solidFill>
                </a:rPr>
                <a:t> is essential</a:t>
              </a:r>
            </a:p>
          </p:txBody>
        </p:sp>
      </p:grpSp>
      <p:grpSp>
        <p:nvGrpSpPr>
          <p:cNvPr id="25" name="Group 24"/>
          <p:cNvGrpSpPr/>
          <p:nvPr/>
        </p:nvGrpSpPr>
        <p:grpSpPr>
          <a:xfrm>
            <a:off x="960455" y="2806306"/>
            <a:ext cx="10376955" cy="1687033"/>
            <a:chOff x="719151" y="1592759"/>
            <a:chExt cx="7782715" cy="1265275"/>
          </a:xfrm>
          <a:effectLst/>
        </p:grpSpPr>
        <p:sp>
          <p:nvSpPr>
            <p:cNvPr id="23" name="Rounded Rectangle 22"/>
            <p:cNvSpPr/>
            <p:nvPr/>
          </p:nvSpPr>
          <p:spPr>
            <a:xfrm>
              <a:off x="719151" y="1592759"/>
              <a:ext cx="7782715" cy="1265275"/>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400" dirty="0"/>
            </a:p>
          </p:txBody>
        </p:sp>
        <p:sp>
          <p:nvSpPr>
            <p:cNvPr id="24" name="Rectangle 23"/>
            <p:cNvSpPr/>
            <p:nvPr/>
          </p:nvSpPr>
          <p:spPr>
            <a:xfrm>
              <a:off x="1897005" y="2403253"/>
              <a:ext cx="5427007" cy="346249"/>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a:spAutoFit/>
            </a:bodyPr>
            <a:lstStyle/>
            <a:p>
              <a:r>
                <a:rPr lang="en-US" sz="2400" dirty="0">
                  <a:solidFill>
                    <a:schemeClr val="bg1"/>
                  </a:solidFill>
                </a:rPr>
                <a:t>Using technology to deliver business benefit attracts </a:t>
              </a:r>
              <a:r>
                <a:rPr lang="en-US" sz="2400" b="1" u="sng" dirty="0" smtClean="0">
                  <a:solidFill>
                    <a:schemeClr val="bg1"/>
                  </a:solidFill>
                </a:rPr>
                <a:t>risk</a:t>
              </a:r>
              <a:endParaRPr lang="en-US" sz="2400" b="1" u="sng" dirty="0">
                <a:solidFill>
                  <a:schemeClr val="bg1"/>
                </a:solidFill>
              </a:endParaRPr>
            </a:p>
          </p:txBody>
        </p:sp>
      </p:grpSp>
      <p:grpSp>
        <p:nvGrpSpPr>
          <p:cNvPr id="6" name="Group 5"/>
          <p:cNvGrpSpPr/>
          <p:nvPr/>
        </p:nvGrpSpPr>
        <p:grpSpPr>
          <a:xfrm>
            <a:off x="960457" y="2113493"/>
            <a:ext cx="10376953" cy="1980094"/>
            <a:chOff x="797760" y="1073150"/>
            <a:chExt cx="7782715" cy="1485071"/>
          </a:xfrm>
          <a:effectLst>
            <a:outerShdw blurRad="50800" dist="38100" dir="2700000" algn="tl" rotWithShape="0">
              <a:prstClr val="black">
                <a:alpha val="40000"/>
              </a:prstClr>
            </a:outerShdw>
          </a:effectLst>
        </p:grpSpPr>
        <p:sp>
          <p:nvSpPr>
            <p:cNvPr id="4" name="Rounded Rectangle 3"/>
            <p:cNvSpPr/>
            <p:nvPr/>
          </p:nvSpPr>
          <p:spPr>
            <a:xfrm>
              <a:off x="797760" y="1073150"/>
              <a:ext cx="7782715" cy="1265275"/>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Box 4"/>
            <p:cNvSpPr txBox="1"/>
            <p:nvPr/>
          </p:nvSpPr>
          <p:spPr>
            <a:xfrm>
              <a:off x="910380" y="1073150"/>
              <a:ext cx="7400260" cy="1485071"/>
            </a:xfrm>
            <a:prstGeom prst="rect">
              <a:avLst/>
            </a:prstGeom>
            <a:noFill/>
          </p:spPr>
          <p:txBody>
            <a:bodyPr wrap="square" rtlCol="0">
              <a:spAutoFit/>
            </a:bodyPr>
            <a:lstStyle/>
            <a:p>
              <a:r>
                <a:rPr lang="en-US" sz="2667" dirty="0">
                  <a:solidFill>
                    <a:schemeClr val="bg1"/>
                  </a:solidFill>
                  <a:latin typeface="CiscoSansTT" charset="0"/>
                  <a:ea typeface="CiscoSansTT" charset="0"/>
                  <a:cs typeface="CiscoSansTT" charset="0"/>
                </a:rPr>
                <a:t>security, </a:t>
              </a:r>
              <a:r>
                <a:rPr lang="en-US" sz="2667" i="1" dirty="0">
                  <a:solidFill>
                    <a:schemeClr val="bg1"/>
                  </a:solidFill>
                  <a:latin typeface="CiscoSansTT" charset="0"/>
                  <a:ea typeface="CiscoSansTT" charset="0"/>
                  <a:cs typeface="CiscoSansTT" charset="0"/>
                </a:rPr>
                <a:t>n.</a:t>
              </a:r>
            </a:p>
            <a:p>
              <a:pPr lvl="1"/>
              <a:r>
                <a:rPr lang="en-US" sz="2400" dirty="0">
                  <a:solidFill>
                    <a:schemeClr val="bg1"/>
                  </a:solidFill>
                  <a:latin typeface="CiscoSansTT" charset="0"/>
                  <a:ea typeface="CiscoSansTT" charset="0"/>
                  <a:cs typeface="CiscoSansTT" charset="0"/>
                </a:rPr>
                <a:t>Freedom </a:t>
              </a:r>
              <a:r>
                <a:rPr lang="en-US" sz="2400" dirty="0">
                  <a:solidFill>
                    <a:schemeClr val="bg1"/>
                  </a:solidFill>
                  <a:latin typeface="CiscoSansTT" charset="0"/>
                  <a:ea typeface="CiscoSansTT" charset="0"/>
                  <a:cs typeface="CiscoSansTT" charset="0"/>
                </a:rPr>
                <a:t>from care, anxiety or apprehension; absence of worry or </a:t>
              </a:r>
              <a:r>
                <a:rPr lang="en-US" sz="2400" dirty="0">
                  <a:solidFill>
                    <a:schemeClr val="bg1"/>
                  </a:solidFill>
                  <a:latin typeface="CiscoSansTT" charset="0"/>
                  <a:ea typeface="CiscoSansTT" charset="0"/>
                  <a:cs typeface="CiscoSansTT" charset="0"/>
                </a:rPr>
                <a:t>anxiety</a:t>
              </a:r>
              <a:endParaRPr lang="en-US" sz="2400" dirty="0">
                <a:solidFill>
                  <a:schemeClr val="bg1"/>
                </a:solidFill>
                <a:latin typeface="CiscoSansTT" charset="0"/>
                <a:ea typeface="CiscoSansTT" charset="0"/>
                <a:cs typeface="CiscoSansTT" charset="0"/>
              </a:endParaRPr>
            </a:p>
            <a:p>
              <a:pPr lvl="1"/>
              <a:r>
                <a:rPr lang="en-US" sz="2400" dirty="0">
                  <a:solidFill>
                    <a:schemeClr val="bg1"/>
                  </a:solidFill>
                  <a:latin typeface="CiscoSansTT" charset="0"/>
                  <a:ea typeface="CiscoSansTT" charset="0"/>
                  <a:cs typeface="CiscoSansTT" charset="0"/>
                </a:rPr>
                <a:t>Freedom </a:t>
              </a:r>
              <a:r>
                <a:rPr lang="en-US" sz="2400" dirty="0">
                  <a:solidFill>
                    <a:schemeClr val="bg1"/>
                  </a:solidFill>
                  <a:latin typeface="CiscoSansTT" charset="0"/>
                  <a:ea typeface="CiscoSansTT" charset="0"/>
                  <a:cs typeface="CiscoSansTT" charset="0"/>
                </a:rPr>
                <a:t>from danger or </a:t>
              </a:r>
              <a:r>
                <a:rPr lang="en-US" sz="2400" dirty="0">
                  <a:solidFill>
                    <a:schemeClr val="bg1"/>
                  </a:solidFill>
                  <a:latin typeface="CiscoSansTT" charset="0"/>
                  <a:ea typeface="CiscoSansTT" charset="0"/>
                  <a:cs typeface="CiscoSansTT" charset="0"/>
                </a:rPr>
                <a:t>threat</a:t>
              </a:r>
              <a:endParaRPr lang="en-US" sz="2400" dirty="0">
                <a:solidFill>
                  <a:schemeClr val="bg1"/>
                </a:solidFill>
                <a:latin typeface="CiscoSansTT" charset="0"/>
                <a:ea typeface="CiscoSansTT" charset="0"/>
                <a:cs typeface="CiscoSansTT" charset="0"/>
              </a:endParaRPr>
            </a:p>
            <a:p>
              <a:endParaRPr lang="en-US" sz="2400" dirty="0">
                <a:solidFill>
                  <a:schemeClr val="bg1"/>
                </a:solidFill>
                <a:latin typeface="CiscoSansTT" charset="0"/>
                <a:ea typeface="CiscoSansTT" charset="0"/>
                <a:cs typeface="CiscoSansTT" charset="0"/>
              </a:endParaRPr>
            </a:p>
          </p:txBody>
        </p:sp>
      </p:grpSp>
      <p:sp>
        <p:nvSpPr>
          <p:cNvPr id="32" name="Title 31"/>
          <p:cNvSpPr>
            <a:spLocks noGrp="1"/>
          </p:cNvSpPr>
          <p:nvPr>
            <p:ph type="title"/>
          </p:nvPr>
        </p:nvSpPr>
        <p:spPr/>
        <p:txBody>
          <a:bodyPr/>
          <a:lstStyle/>
          <a:p>
            <a:r>
              <a:rPr lang="en-GB" dirty="0" smtClean="0"/>
              <a:t>Getting back to basics</a:t>
            </a:r>
            <a:endParaRPr lang="en-GB" dirty="0"/>
          </a:p>
        </p:txBody>
      </p:sp>
    </p:spTree>
    <p:extLst>
      <p:ext uri="{BB962C8B-B14F-4D97-AF65-F5344CB8AC3E}">
        <p14:creationId xmlns:p14="http://schemas.microsoft.com/office/powerpoint/2010/main" val="20020786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69" y="-168153"/>
            <a:ext cx="11127317" cy="975783"/>
          </a:xfrm>
        </p:spPr>
        <p:txBody>
          <a:bodyPr/>
          <a:lstStyle/>
          <a:p>
            <a:r>
              <a:rPr lang="en-US">
                <a:solidFill>
                  <a:srgbClr val="142854"/>
                </a:solidFill>
              </a:rPr>
              <a:t>Are</a:t>
            </a:r>
            <a:r>
              <a:rPr lang="en-US" smtClean="0">
                <a:solidFill>
                  <a:srgbClr val="142854"/>
                </a:solidFill>
              </a:rPr>
              <a:t> we good at Judging Risk?</a:t>
            </a:r>
            <a:endParaRPr lang="en-US">
              <a:solidFill>
                <a:srgbClr val="142854"/>
              </a:solidFill>
            </a:endParaRPr>
          </a:p>
        </p:txBody>
      </p:sp>
      <p:sp>
        <p:nvSpPr>
          <p:cNvPr id="3" name="Rectangle 2"/>
          <p:cNvSpPr/>
          <p:nvPr/>
        </p:nvSpPr>
        <p:spPr>
          <a:xfrm>
            <a:off x="489045" y="1274729"/>
            <a:ext cx="3684691" cy="2193549"/>
          </a:xfrm>
          <a:prstGeom prst="rect">
            <a:avLst/>
          </a:prstGeom>
        </p:spPr>
        <p:txBody>
          <a:bodyPr wrap="square">
            <a:spAutoFit/>
          </a:bodyPr>
          <a:lstStyle/>
          <a:p>
            <a:r>
              <a:rPr lang="en-GB" sz="2667">
                <a:solidFill>
                  <a:srgbClr val="FFFFFF"/>
                </a:solidFill>
              </a:rPr>
              <a:t>Your chances of being attacked by a </a:t>
            </a:r>
            <a:r>
              <a:rPr lang="en-GB" sz="2667">
                <a:solidFill>
                  <a:srgbClr val="FFFFFF"/>
                </a:solidFill>
              </a:rPr>
              <a:t>shark</a:t>
            </a:r>
          </a:p>
          <a:p>
            <a:r>
              <a:rPr lang="en-GB" sz="2667">
                <a:solidFill>
                  <a:srgbClr val="FFFFFF"/>
                </a:solidFill>
              </a:rPr>
              <a:t>are</a:t>
            </a:r>
            <a:endParaRPr lang="en-GB" sz="2667">
              <a:solidFill>
                <a:srgbClr val="FFFFFF"/>
              </a:solidFill>
            </a:endParaRPr>
          </a:p>
          <a:p>
            <a:r>
              <a:rPr lang="en-GB" sz="3733">
                <a:solidFill>
                  <a:srgbClr val="FFFFFF"/>
                </a:solidFill>
              </a:rPr>
              <a:t>1 in 11.5 million.</a:t>
            </a:r>
          </a:p>
          <a:p>
            <a:pPr>
              <a:lnSpc>
                <a:spcPct val="80000"/>
              </a:lnSpc>
            </a:pPr>
            <a:endParaRPr lang="en-GB" sz="2400">
              <a:solidFill>
                <a:srgbClr val="676767"/>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3038" y="721906"/>
            <a:ext cx="3697844" cy="2623957"/>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74837" y="721906"/>
            <a:ext cx="2838983" cy="21292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46639" y="3015529"/>
            <a:ext cx="4677956" cy="377608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3038" y="3511239"/>
            <a:ext cx="3697844" cy="3295828"/>
          </a:xfrm>
          <a:prstGeom prst="rect">
            <a:avLst/>
          </a:prstGeom>
        </p:spPr>
      </p:pic>
      <p:pic>
        <p:nvPicPr>
          <p:cNvPr id="8" name="Picture 7" descr="darwinism 2.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167774" y="402426"/>
            <a:ext cx="3956821" cy="2448717"/>
          </a:xfrm>
          <a:prstGeom prst="rect">
            <a:avLst/>
          </a:prstGeom>
        </p:spPr>
      </p:pic>
      <p:pic>
        <p:nvPicPr>
          <p:cNvPr id="9" name="Picture 8" descr="men-vs-women.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73737" y="3015529"/>
            <a:ext cx="2126959" cy="3776080"/>
          </a:xfrm>
          <a:prstGeom prst="rect">
            <a:avLst/>
          </a:prstGeom>
        </p:spPr>
      </p:pic>
    </p:spTree>
    <p:extLst>
      <p:ext uri="{BB962C8B-B14F-4D97-AF65-F5344CB8AC3E}">
        <p14:creationId xmlns:p14="http://schemas.microsoft.com/office/powerpoint/2010/main" val="153988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435263" y="4241041"/>
            <a:ext cx="2383672" cy="807478"/>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Loss Event</a:t>
            </a:r>
            <a:endParaRPr lang="en-GB" dirty="0"/>
          </a:p>
        </p:txBody>
      </p:sp>
      <p:sp>
        <p:nvSpPr>
          <p:cNvPr id="2" name="Title 1"/>
          <p:cNvSpPr>
            <a:spLocks noGrp="1"/>
          </p:cNvSpPr>
          <p:nvPr>
            <p:ph type="title"/>
          </p:nvPr>
        </p:nvSpPr>
        <p:spPr/>
        <p:txBody>
          <a:bodyPr/>
          <a:lstStyle/>
          <a:p>
            <a:r>
              <a:rPr lang="en-GB" dirty="0" smtClean="0"/>
              <a:t>Risk Reconsidered</a:t>
            </a:r>
            <a:endParaRPr lang="en-GB" dirty="0"/>
          </a:p>
        </p:txBody>
      </p:sp>
      <p:sp>
        <p:nvSpPr>
          <p:cNvPr id="4" name="Oval 3"/>
          <p:cNvSpPr/>
          <p:nvPr/>
        </p:nvSpPr>
        <p:spPr>
          <a:xfrm>
            <a:off x="5278993" y="1700958"/>
            <a:ext cx="1574800" cy="157480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Risk</a:t>
            </a:r>
            <a:endParaRPr lang="en-GB" dirty="0"/>
          </a:p>
        </p:txBody>
      </p:sp>
      <p:sp>
        <p:nvSpPr>
          <p:cNvPr id="5" name="Left Arrow 4"/>
          <p:cNvSpPr/>
          <p:nvPr/>
        </p:nvSpPr>
        <p:spPr>
          <a:xfrm>
            <a:off x="3035523" y="2247058"/>
            <a:ext cx="2019300" cy="482600"/>
          </a:xfrm>
          <a:prstGeom prst="leftArrow">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Left Arrow 5"/>
          <p:cNvSpPr/>
          <p:nvPr/>
        </p:nvSpPr>
        <p:spPr>
          <a:xfrm flipH="1">
            <a:off x="7072252" y="2252815"/>
            <a:ext cx="2019300" cy="482600"/>
          </a:xfrm>
          <a:prstGeom prst="leftArrow">
            <a:avLst/>
          </a:prstGeom>
          <a:solidFill>
            <a:srgbClr val="00B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435263" y="1690688"/>
            <a:ext cx="2387511" cy="1941905"/>
            <a:chOff x="925201" y="2870661"/>
            <a:chExt cx="1621493" cy="1425576"/>
          </a:xfrm>
          <a:effectLst>
            <a:outerShdw blurRad="50800" dist="38100" dir="2700000" algn="tl" rotWithShape="0">
              <a:prstClr val="black">
                <a:alpha val="40000"/>
              </a:prstClr>
            </a:outerShdw>
          </a:effectLst>
        </p:grpSpPr>
        <p:sp>
          <p:nvSpPr>
            <p:cNvPr id="10" name="Rectangle 9"/>
            <p:cNvSpPr/>
            <p:nvPr/>
          </p:nvSpPr>
          <p:spPr>
            <a:xfrm>
              <a:off x="925201" y="3693504"/>
              <a:ext cx="1621493" cy="6027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405705" y="3866632"/>
              <a:ext cx="657877" cy="271131"/>
            </a:xfrm>
            <a:prstGeom prst="rect">
              <a:avLst/>
            </a:prstGeom>
            <a:noFill/>
          </p:spPr>
          <p:txBody>
            <a:bodyPr wrap="square" rtlCol="0">
              <a:spAutoFit/>
            </a:bodyPr>
            <a:lstStyle/>
            <a:p>
              <a:r>
                <a:rPr lang="en-GB" dirty="0" smtClean="0">
                  <a:solidFill>
                    <a:schemeClr val="bg1"/>
                  </a:solidFill>
                </a:rPr>
                <a:t>Threats</a:t>
              </a:r>
              <a:endParaRPr lang="en-GB" dirty="0">
                <a:solidFill>
                  <a:schemeClr val="bg1"/>
                </a:solidFill>
              </a:endParaRPr>
            </a:p>
          </p:txBody>
        </p:sp>
        <p:pic>
          <p:nvPicPr>
            <p:cNvPr id="9" name="Picture 8"/>
            <p:cNvPicPr>
              <a:picLocks noChangeAspect="1"/>
            </p:cNvPicPr>
            <p:nvPr/>
          </p:nvPicPr>
          <p:blipFill>
            <a:blip r:embed="rId3"/>
            <a:stretch>
              <a:fillRect/>
            </a:stretch>
          </p:blipFill>
          <p:spPr>
            <a:xfrm>
              <a:off x="925201" y="2870661"/>
              <a:ext cx="1618886" cy="910623"/>
            </a:xfrm>
            <a:prstGeom prst="rect">
              <a:avLst/>
            </a:prstGeom>
          </p:spPr>
        </p:pic>
      </p:grpSp>
      <p:grpSp>
        <p:nvGrpSpPr>
          <p:cNvPr id="20" name="Group 19"/>
          <p:cNvGrpSpPr/>
          <p:nvPr/>
        </p:nvGrpSpPr>
        <p:grpSpPr>
          <a:xfrm>
            <a:off x="9310011" y="1685868"/>
            <a:ext cx="2387511" cy="1941904"/>
            <a:chOff x="9310011" y="1685868"/>
            <a:chExt cx="2387511" cy="1941904"/>
          </a:xfrm>
          <a:effectLst>
            <a:outerShdw blurRad="50800" dist="38100" dir="2700000" algn="tl" rotWithShape="0">
              <a:prstClr val="black">
                <a:alpha val="40000"/>
              </a:prstClr>
            </a:outerShdw>
          </a:effectLst>
        </p:grpSpPr>
        <p:sp>
          <p:nvSpPr>
            <p:cNvPr id="17" name="Rectangle 16"/>
            <p:cNvSpPr/>
            <p:nvPr/>
          </p:nvSpPr>
          <p:spPr>
            <a:xfrm>
              <a:off x="9310011" y="2931129"/>
              <a:ext cx="2387511" cy="696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9769562" y="3118110"/>
              <a:ext cx="1514474" cy="369332"/>
            </a:xfrm>
            <a:prstGeom prst="rect">
              <a:avLst/>
            </a:prstGeom>
            <a:noFill/>
          </p:spPr>
          <p:txBody>
            <a:bodyPr wrap="square" rtlCol="0">
              <a:spAutoFit/>
            </a:bodyPr>
            <a:lstStyle/>
            <a:p>
              <a:r>
                <a:rPr lang="en-GB" dirty="0" smtClean="0">
                  <a:solidFill>
                    <a:schemeClr val="bg1"/>
                  </a:solidFill>
                </a:rPr>
                <a:t>Opportunities</a:t>
              </a:r>
              <a:endParaRPr lang="en-GB" dirty="0">
                <a:solidFill>
                  <a:schemeClr val="bg1"/>
                </a:solidFill>
              </a:endParaRPr>
            </a:p>
          </p:txBody>
        </p:sp>
        <p:pic>
          <p:nvPicPr>
            <p:cNvPr id="16" name="Picture 15"/>
            <p:cNvPicPr>
              <a:picLocks noChangeAspect="1"/>
            </p:cNvPicPr>
            <p:nvPr/>
          </p:nvPicPr>
          <p:blipFill>
            <a:blip r:embed="rId4"/>
            <a:stretch>
              <a:fillRect/>
            </a:stretch>
          </p:blipFill>
          <p:spPr>
            <a:xfrm>
              <a:off x="9310011" y="1685868"/>
              <a:ext cx="2387511" cy="1245261"/>
            </a:xfrm>
            <a:prstGeom prst="rect">
              <a:avLst/>
            </a:prstGeom>
          </p:spPr>
        </p:pic>
      </p:grpSp>
      <p:sp>
        <p:nvSpPr>
          <p:cNvPr id="19" name="Down Arrow 18"/>
          <p:cNvSpPr/>
          <p:nvPr/>
        </p:nvSpPr>
        <p:spPr>
          <a:xfrm>
            <a:off x="808231" y="3627773"/>
            <a:ext cx="1637732" cy="613268"/>
          </a:xfrm>
          <a:prstGeom prst="downArrow">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cs typeface="CiscoSansTT Light" panose="020B0503020201020303" pitchFamily="34" charset="0"/>
            </a:endParaRPr>
          </a:p>
        </p:txBody>
      </p:sp>
      <p:sp>
        <p:nvSpPr>
          <p:cNvPr id="21" name="Rounded Rectangle 20"/>
          <p:cNvSpPr/>
          <p:nvPr/>
        </p:nvSpPr>
        <p:spPr>
          <a:xfrm>
            <a:off x="9313850" y="4241040"/>
            <a:ext cx="2383672" cy="807478"/>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Beneficial Event</a:t>
            </a:r>
          </a:p>
        </p:txBody>
      </p:sp>
      <p:sp>
        <p:nvSpPr>
          <p:cNvPr id="22" name="Down Arrow 21"/>
          <p:cNvSpPr/>
          <p:nvPr/>
        </p:nvSpPr>
        <p:spPr>
          <a:xfrm>
            <a:off x="9686818" y="3627772"/>
            <a:ext cx="1637732" cy="613268"/>
          </a:xfrm>
          <a:prstGeom prst="downArrow">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cs typeface="CiscoSansTT Light" panose="020B0503020201020303" pitchFamily="34" charset="0"/>
            </a:endParaRPr>
          </a:p>
        </p:txBody>
      </p:sp>
      <p:sp>
        <p:nvSpPr>
          <p:cNvPr id="23" name="Down Arrow 22"/>
          <p:cNvSpPr/>
          <p:nvPr/>
        </p:nvSpPr>
        <p:spPr>
          <a:xfrm>
            <a:off x="808231" y="5057152"/>
            <a:ext cx="1637732" cy="613268"/>
          </a:xfrm>
          <a:prstGeom prst="downArrow">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cs typeface="CiscoSansTT Light" panose="020B0503020201020303" pitchFamily="34" charset="0"/>
            </a:endParaRPr>
          </a:p>
        </p:txBody>
      </p:sp>
      <p:sp>
        <p:nvSpPr>
          <p:cNvPr id="24" name="Down Arrow 23"/>
          <p:cNvSpPr/>
          <p:nvPr/>
        </p:nvSpPr>
        <p:spPr>
          <a:xfrm>
            <a:off x="9707933" y="5051497"/>
            <a:ext cx="1637732" cy="613268"/>
          </a:xfrm>
          <a:prstGeom prst="downArrow">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cs typeface="CiscoSansTT Light" panose="020B0503020201020303" pitchFamily="34" charset="0"/>
            </a:endParaRPr>
          </a:p>
        </p:txBody>
      </p:sp>
      <p:sp>
        <p:nvSpPr>
          <p:cNvPr id="25" name="Rounded Rectangle 24"/>
          <p:cNvSpPr/>
          <p:nvPr/>
        </p:nvSpPr>
        <p:spPr>
          <a:xfrm>
            <a:off x="435261" y="5679053"/>
            <a:ext cx="2383672" cy="807478"/>
          </a:xfrm>
          <a:prstGeom prst="roundRect">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Cost Centre</a:t>
            </a:r>
            <a:endParaRPr lang="en-GB" dirty="0"/>
          </a:p>
        </p:txBody>
      </p:sp>
      <p:sp>
        <p:nvSpPr>
          <p:cNvPr id="26" name="Rounded Rectangle 25"/>
          <p:cNvSpPr/>
          <p:nvPr/>
        </p:nvSpPr>
        <p:spPr>
          <a:xfrm>
            <a:off x="9310011" y="5661786"/>
            <a:ext cx="2383672" cy="807478"/>
          </a:xfrm>
          <a:prstGeom prst="round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Business Enabler</a:t>
            </a:r>
          </a:p>
        </p:txBody>
      </p:sp>
    </p:spTree>
    <p:extLst>
      <p:ext uri="{BB962C8B-B14F-4D97-AF65-F5344CB8AC3E}">
        <p14:creationId xmlns:p14="http://schemas.microsoft.com/office/powerpoint/2010/main" val="141326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500"/>
                                        <p:tgtEl>
                                          <p:spTgt spid="19"/>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up)">
                                      <p:cBhvr>
                                        <p:cTn id="25" dur="500"/>
                                        <p:tgtEl>
                                          <p:spTgt spid="23"/>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up)">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par>
                          <p:cTn id="44" fill="hold">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up)">
                                      <p:cBhvr>
                                        <p:cTn id="52" dur="500"/>
                                        <p:tgtEl>
                                          <p:spTgt spid="24"/>
                                        </p:tgtEl>
                                      </p:cBhvr>
                                    </p:animEffect>
                                  </p:childTnLst>
                                </p:cTn>
                              </p:par>
                            </p:childTnLst>
                          </p:cTn>
                        </p:par>
                        <p:par>
                          <p:cTn id="53" fill="hold">
                            <p:stCondLst>
                              <p:cond delay="500"/>
                            </p:stCondLst>
                            <p:childTnLst>
                              <p:par>
                                <p:cTn id="54" presetID="22" presetClass="entr" presetSubtype="1"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up)">
                                      <p:cBhvr>
                                        <p:cTn id="5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6" grpId="0" animBg="1"/>
      <p:bldP spid="19" grpId="0" animBg="1"/>
      <p:bldP spid="21" grpId="0" animBg="1"/>
      <p:bldP spid="22" grpId="0" animBg="1"/>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8231585" y="1466555"/>
            <a:ext cx="3771899" cy="1152144"/>
          </a:xfrm>
        </p:spPr>
        <p:txBody>
          <a:bodyPr/>
          <a:lstStyle/>
          <a:p>
            <a:pPr algn="ctr">
              <a:buNone/>
            </a:pPr>
            <a:r>
              <a:rPr lang="en-US" sz="2400" dirty="0">
                <a:solidFill>
                  <a:schemeClr val="tx1"/>
                </a:solidFill>
              </a:rPr>
              <a:t>Closing the ‘Air Gap’</a:t>
            </a:r>
          </a:p>
        </p:txBody>
      </p:sp>
      <p:sp>
        <p:nvSpPr>
          <p:cNvPr id="5" name="Text Placeholder 4"/>
          <p:cNvSpPr>
            <a:spLocks noGrp="1"/>
          </p:cNvSpPr>
          <p:nvPr>
            <p:ph type="body" sz="quarter" idx="4294967295"/>
          </p:nvPr>
        </p:nvSpPr>
        <p:spPr>
          <a:xfrm>
            <a:off x="330780" y="1466557"/>
            <a:ext cx="3560233" cy="1150939"/>
          </a:xfrm>
          <a:prstGeom prst="rect">
            <a:avLst/>
          </a:prstGeom>
        </p:spPr>
        <p:txBody>
          <a:bodyPr vert="horz" lIns="91452" tIns="45727" rIns="91452" bIns="45727" rtlCol="0">
            <a:normAutofit/>
          </a:bodyPr>
          <a:lstStyle/>
          <a:p>
            <a:pPr algn="ctr">
              <a:buNone/>
            </a:pPr>
            <a:r>
              <a:rPr lang="en-US" sz="2400" dirty="0"/>
              <a:t>Business Led</a:t>
            </a:r>
          </a:p>
        </p:txBody>
      </p:sp>
      <p:sp>
        <p:nvSpPr>
          <p:cNvPr id="6" name="Text Placeholder 5"/>
          <p:cNvSpPr>
            <a:spLocks noGrp="1"/>
          </p:cNvSpPr>
          <p:nvPr>
            <p:ph type="body" sz="quarter" idx="4294967295"/>
          </p:nvPr>
        </p:nvSpPr>
        <p:spPr>
          <a:xfrm>
            <a:off x="4330035" y="1466555"/>
            <a:ext cx="3462528" cy="1152144"/>
          </a:xfrm>
          <a:prstGeom prst="rect">
            <a:avLst/>
          </a:prstGeom>
        </p:spPr>
        <p:txBody>
          <a:bodyPr vert="horz" lIns="91452" tIns="45727" rIns="91452" bIns="45727" rtlCol="0">
            <a:normAutofit/>
          </a:bodyPr>
          <a:lstStyle/>
          <a:p>
            <a:pPr algn="ctr">
              <a:buNone/>
            </a:pPr>
            <a:r>
              <a:rPr lang="en-US" sz="2400" dirty="0"/>
              <a:t>Guidance for </a:t>
            </a:r>
            <a:r>
              <a:rPr lang="en-US" sz="2400" dirty="0"/>
              <a:t>IT</a:t>
            </a:r>
            <a:endParaRPr lang="en-US" sz="2400" dirty="0"/>
          </a:p>
        </p:txBody>
      </p:sp>
      <p:sp>
        <p:nvSpPr>
          <p:cNvPr id="7" name="Text Placeholder 6"/>
          <p:cNvSpPr>
            <a:spLocks noGrp="1"/>
          </p:cNvSpPr>
          <p:nvPr>
            <p:ph type="body" sz="quarter" idx="4294967295"/>
          </p:nvPr>
        </p:nvSpPr>
        <p:spPr>
          <a:xfrm>
            <a:off x="325968" y="2221485"/>
            <a:ext cx="3496733" cy="4391025"/>
          </a:xfrm>
          <a:prstGeom prst="rect">
            <a:avLst/>
          </a:prstGeom>
        </p:spPr>
        <p:txBody>
          <a:bodyPr vert="horz" lIns="91452" tIns="45727" rIns="91452" bIns="45727" rtlCol="0">
            <a:normAutofit/>
          </a:bodyPr>
          <a:lstStyle/>
          <a:p>
            <a:r>
              <a:rPr lang="en-US" sz="1867" dirty="0"/>
              <a:t>Raise awareness of the potential of </a:t>
            </a:r>
            <a:r>
              <a:rPr lang="en-US" sz="1867" dirty="0"/>
              <a:t>IT </a:t>
            </a:r>
            <a:r>
              <a:rPr lang="en-US" sz="1867" dirty="0"/>
              <a:t>at Board level</a:t>
            </a:r>
          </a:p>
          <a:p>
            <a:r>
              <a:rPr lang="en-US" sz="1867" dirty="0"/>
              <a:t>Security </a:t>
            </a:r>
            <a:r>
              <a:rPr lang="en-US" sz="1867" dirty="0"/>
              <a:t>investments driven by business </a:t>
            </a:r>
            <a:r>
              <a:rPr lang="en-US" sz="1867" dirty="0"/>
              <a:t>requirements</a:t>
            </a:r>
            <a:endParaRPr lang="en-US" sz="1867" dirty="0"/>
          </a:p>
          <a:p>
            <a:r>
              <a:rPr lang="en-US" sz="1867" dirty="0"/>
              <a:t>An architectural approach that demonstrates the dependencies of business on </a:t>
            </a:r>
            <a:r>
              <a:rPr lang="en-US" sz="1867" dirty="0"/>
              <a:t>IT</a:t>
            </a:r>
            <a:endParaRPr lang="en-US" sz="1867" dirty="0"/>
          </a:p>
        </p:txBody>
      </p:sp>
      <p:sp>
        <p:nvSpPr>
          <p:cNvPr id="8" name="Text Placeholder 7"/>
          <p:cNvSpPr>
            <a:spLocks noGrp="1"/>
          </p:cNvSpPr>
          <p:nvPr>
            <p:ph type="body" sz="quarter" idx="4294967295"/>
          </p:nvPr>
        </p:nvSpPr>
        <p:spPr>
          <a:xfrm>
            <a:off x="4389969" y="2221483"/>
            <a:ext cx="3458633" cy="4362451"/>
          </a:xfrm>
          <a:prstGeom prst="rect">
            <a:avLst/>
          </a:prstGeom>
        </p:spPr>
        <p:txBody>
          <a:bodyPr vert="horz" lIns="91452" tIns="45727" rIns="91452" bIns="45727" rtlCol="0">
            <a:normAutofit/>
          </a:bodyPr>
          <a:lstStyle/>
          <a:p>
            <a:r>
              <a:rPr lang="en-US" sz="1867" dirty="0"/>
              <a:t>A structured approach to </a:t>
            </a:r>
            <a:r>
              <a:rPr lang="en-US" sz="1867" dirty="0"/>
              <a:t>security </a:t>
            </a:r>
            <a:r>
              <a:rPr lang="en-US" sz="1867" dirty="0"/>
              <a:t>deployment using industry proven architectural models</a:t>
            </a:r>
          </a:p>
          <a:p>
            <a:r>
              <a:rPr lang="en-US" sz="1867" dirty="0"/>
              <a:t>Conceptual, logical and technical architectures</a:t>
            </a:r>
          </a:p>
          <a:p>
            <a:r>
              <a:rPr lang="en-US" sz="1867" dirty="0"/>
              <a:t>Reference diagrams that may be used by </a:t>
            </a:r>
            <a:r>
              <a:rPr lang="en-US" sz="1867" dirty="0"/>
              <a:t>IT </a:t>
            </a:r>
            <a:r>
              <a:rPr lang="en-US" sz="1867" dirty="0"/>
              <a:t>departments as templates </a:t>
            </a:r>
          </a:p>
        </p:txBody>
      </p:sp>
      <p:sp>
        <p:nvSpPr>
          <p:cNvPr id="9" name="Text Placeholder 8"/>
          <p:cNvSpPr>
            <a:spLocks noGrp="1"/>
          </p:cNvSpPr>
          <p:nvPr>
            <p:ph type="body" sz="quarter" idx="4294967295"/>
          </p:nvPr>
        </p:nvSpPr>
        <p:spPr>
          <a:xfrm>
            <a:off x="8401052" y="2221484"/>
            <a:ext cx="3511549" cy="4333875"/>
          </a:xfrm>
          <a:prstGeom prst="rect">
            <a:avLst/>
          </a:prstGeom>
        </p:spPr>
        <p:txBody>
          <a:bodyPr vert="horz" lIns="91452" tIns="45727" rIns="91452" bIns="45727" rtlCol="0">
            <a:normAutofit/>
          </a:bodyPr>
          <a:lstStyle/>
          <a:p>
            <a:r>
              <a:rPr lang="en-GB" sz="1867" dirty="0"/>
              <a:t>Moving away from ‘operational IT’</a:t>
            </a:r>
          </a:p>
          <a:p>
            <a:r>
              <a:rPr lang="en-GB" sz="1867" dirty="0"/>
              <a:t>Supporting IT in raising its profile within the organisation</a:t>
            </a:r>
          </a:p>
          <a:p>
            <a:r>
              <a:rPr lang="en-GB" sz="1867" dirty="0"/>
              <a:t>Models to support internal business cases</a:t>
            </a:r>
          </a:p>
          <a:p>
            <a:endParaRPr lang="en-GB" sz="2133" dirty="0"/>
          </a:p>
        </p:txBody>
      </p:sp>
      <p:sp>
        <p:nvSpPr>
          <p:cNvPr id="10" name="Title 1"/>
          <p:cNvSpPr txBox="1">
            <a:spLocks/>
          </p:cNvSpPr>
          <p:nvPr/>
        </p:nvSpPr>
        <p:spPr>
          <a:xfrm>
            <a:off x="79709" y="243397"/>
            <a:ext cx="12364919" cy="838200"/>
          </a:xfrm>
          <a:prstGeom prst="rect">
            <a:avLst/>
          </a:prstGeom>
        </p:spPr>
        <p:txBody>
          <a:bodyPr lIns="91448" tIns="45725" rIns="91448" bIns="45725"/>
          <a:lstStyle/>
          <a:p>
            <a:pPr defTabSz="914460">
              <a:lnSpc>
                <a:spcPct val="80000"/>
              </a:lnSpc>
              <a:defRPr/>
            </a:pPr>
            <a:r>
              <a:rPr lang="en-GB" sz="4267" spc="-100" dirty="0">
                <a:latin typeface="+mj-lt"/>
                <a:ea typeface="+mj-ea"/>
                <a:cs typeface="+mj-cs"/>
              </a:rPr>
              <a:t>What do we mean by ‘an Architectural Approach’ ?</a:t>
            </a:r>
          </a:p>
        </p:txBody>
      </p:sp>
    </p:spTree>
    <p:extLst>
      <p:ext uri="{BB962C8B-B14F-4D97-AF65-F5344CB8AC3E}">
        <p14:creationId xmlns:p14="http://schemas.microsoft.com/office/powerpoint/2010/main" val="3648287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P spid="8" grpId="0" build="p"/>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6059" y="124045"/>
            <a:ext cx="10515600" cy="1325563"/>
          </a:xfrm>
        </p:spPr>
        <p:txBody>
          <a:bodyPr/>
          <a:lstStyle/>
          <a:p>
            <a:r>
              <a:rPr lang="en-GB"/>
              <a:t>Security Architecture Phases</a:t>
            </a:r>
          </a:p>
        </p:txBody>
      </p:sp>
      <p:graphicFrame>
        <p:nvGraphicFramePr>
          <p:cNvPr id="4" name="Diagram 3"/>
          <p:cNvGraphicFramePr/>
          <p:nvPr>
            <p:extLst/>
          </p:nvPr>
        </p:nvGraphicFramePr>
        <p:xfrm>
          <a:off x="1374186" y="1449608"/>
          <a:ext cx="9597473" cy="4695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447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11846</TotalTime>
  <Words>764</Words>
  <Application>Microsoft Macintosh PowerPoint</Application>
  <PresentationFormat>Widescreen</PresentationFormat>
  <Paragraphs>147</Paragraphs>
  <Slides>14</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Calibri</vt:lpstr>
      <vt:lpstr>Calibri Light</vt:lpstr>
      <vt:lpstr>CiscoSans ExtraLight</vt:lpstr>
      <vt:lpstr>CiscoSans Thin</vt:lpstr>
      <vt:lpstr>CiscoSansTT</vt:lpstr>
      <vt:lpstr>CiscoSansTT Light</vt:lpstr>
      <vt:lpstr>Mangal</vt:lpstr>
      <vt:lpstr>ＭＳ Ｐゴシック</vt:lpstr>
      <vt:lpstr>Roboto</vt:lpstr>
      <vt:lpstr>Arial</vt:lpstr>
      <vt:lpstr>Office Theme</vt:lpstr>
      <vt:lpstr>Building enterprise wide security architecture fit for critical public services</vt:lpstr>
      <vt:lpstr>A (brief) malware history lesson</vt:lpstr>
      <vt:lpstr>The response?</vt:lpstr>
      <vt:lpstr>Facing many security challenges…</vt:lpstr>
      <vt:lpstr>Getting back to basics</vt:lpstr>
      <vt:lpstr>Are we good at Judging Risk?</vt:lpstr>
      <vt:lpstr>Risk Reconsidered</vt:lpstr>
      <vt:lpstr>PowerPoint Presentation</vt:lpstr>
      <vt:lpstr>Security Architecture Phases</vt:lpstr>
      <vt:lpstr>Understanding Business Attributes</vt:lpstr>
      <vt:lpstr>Analyse the risks to identified assets</vt:lpstr>
      <vt:lpstr>Risk Distribution  From Enterprise Risk Domain to Information Security</vt:lpstr>
      <vt:lpstr>From Project to Programme Oriented</vt:lpstr>
      <vt:lpstr>Summary</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Teece</dc:creator>
  <cp:lastModifiedBy>Mark Jackson</cp:lastModifiedBy>
  <cp:revision>102</cp:revision>
  <dcterms:created xsi:type="dcterms:W3CDTF">2017-06-13T11:14:10Z</dcterms:created>
  <dcterms:modified xsi:type="dcterms:W3CDTF">2017-12-05T09:20:20Z</dcterms:modified>
</cp:coreProperties>
</file>